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85" r:id="rId2"/>
    <p:sldId id="8092" r:id="rId3"/>
    <p:sldId id="8093" r:id="rId4"/>
    <p:sldId id="8094" r:id="rId5"/>
    <p:sldId id="8095" r:id="rId6"/>
    <p:sldId id="8096" r:id="rId7"/>
    <p:sldId id="8098" r:id="rId8"/>
    <p:sldId id="8100" r:id="rId9"/>
    <p:sldId id="8101" r:id="rId10"/>
    <p:sldId id="8102" r:id="rId11"/>
    <p:sldId id="8103" r:id="rId12"/>
    <p:sldId id="8126" r:id="rId13"/>
    <p:sldId id="8104" r:id="rId14"/>
    <p:sldId id="8105" r:id="rId15"/>
    <p:sldId id="8097" r:id="rId16"/>
    <p:sldId id="312" r:id="rId17"/>
    <p:sldId id="313" r:id="rId18"/>
    <p:sldId id="315" r:id="rId19"/>
    <p:sldId id="8107" r:id="rId20"/>
    <p:sldId id="8108" r:id="rId21"/>
    <p:sldId id="8109" r:id="rId22"/>
    <p:sldId id="8110" r:id="rId23"/>
    <p:sldId id="8111" r:id="rId24"/>
    <p:sldId id="8120" r:id="rId25"/>
    <p:sldId id="8117" r:id="rId26"/>
    <p:sldId id="8116" r:id="rId27"/>
    <p:sldId id="8115" r:id="rId28"/>
    <p:sldId id="8114" r:id="rId29"/>
    <p:sldId id="8122" r:id="rId30"/>
    <p:sldId id="8123" r:id="rId31"/>
    <p:sldId id="8124" r:id="rId32"/>
    <p:sldId id="8125" r:id="rId33"/>
    <p:sldId id="8106" r:id="rId34"/>
    <p:sldId id="8112" r:id="rId35"/>
    <p:sldId id="8121" r:id="rId36"/>
    <p:sldId id="265" r:id="rId37"/>
    <p:sldId id="266" r:id="rId38"/>
    <p:sldId id="267" r:id="rId39"/>
    <p:sldId id="268" r:id="rId40"/>
    <p:sldId id="269" r:id="rId41"/>
    <p:sldId id="8129" r:id="rId42"/>
    <p:sldId id="270" r:id="rId43"/>
    <p:sldId id="271" r:id="rId44"/>
    <p:sldId id="272" r:id="rId45"/>
    <p:sldId id="273" r:id="rId46"/>
    <p:sldId id="274" r:id="rId47"/>
    <p:sldId id="8130" r:id="rId48"/>
    <p:sldId id="275" r:id="rId49"/>
    <p:sldId id="281" r:id="rId50"/>
    <p:sldId id="282" r:id="rId51"/>
    <p:sldId id="283" r:id="rId52"/>
    <p:sldId id="284" r:id="rId53"/>
    <p:sldId id="8113" r:id="rId54"/>
    <p:sldId id="8131" r:id="rId55"/>
    <p:sldId id="286" r:id="rId56"/>
    <p:sldId id="287" r:id="rId57"/>
    <p:sldId id="276" r:id="rId58"/>
    <p:sldId id="278" r:id="rId59"/>
    <p:sldId id="297" r:id="rId60"/>
    <p:sldId id="298" r:id="rId61"/>
    <p:sldId id="279" r:id="rId62"/>
    <p:sldId id="299" r:id="rId63"/>
    <p:sldId id="300" r:id="rId64"/>
    <p:sldId id="301" r:id="rId65"/>
    <p:sldId id="280" r:id="rId66"/>
    <p:sldId id="8128" r:id="rId67"/>
    <p:sldId id="8127" r:id="rId68"/>
    <p:sldId id="288" r:id="rId69"/>
    <p:sldId id="289" r:id="rId70"/>
    <p:sldId id="290" r:id="rId71"/>
    <p:sldId id="291" r:id="rId72"/>
    <p:sldId id="292" r:id="rId73"/>
    <p:sldId id="293" r:id="rId74"/>
    <p:sldId id="294" r:id="rId75"/>
    <p:sldId id="295" r:id="rId76"/>
    <p:sldId id="7812"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34A97-D6AB-4AAD-879F-7A715553A2DA}" type="datetimeFigureOut">
              <a:rPr lang="zh-CN" altLang="en-US" smtClean="0"/>
              <a:t>2023-06-09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90101-8210-44AB-85CD-F7FB392ECABE}" type="slidenum">
              <a:rPr lang="zh-CN" altLang="en-US" smtClean="0"/>
              <a:t>‹#›</a:t>
            </a:fld>
            <a:endParaRPr lang="zh-CN" altLang="en-US"/>
          </a:p>
        </p:txBody>
      </p:sp>
    </p:spTree>
    <p:extLst>
      <p:ext uri="{BB962C8B-B14F-4D97-AF65-F5344CB8AC3E}">
        <p14:creationId xmlns:p14="http://schemas.microsoft.com/office/powerpoint/2010/main" val="981595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27E7C-E553-41F8-A122-D69E721786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0205EB-8C07-4FC6-BB33-4D2AA6B3C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0F8FD4F-6F0E-499A-B72C-8951B3F4E944}"/>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2B5C2192-D692-4611-9A92-0A05FB4DE2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F949DF-DBEF-40CF-B6B3-C2A5AC5AB481}"/>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710017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2F5E6-5CB3-411D-A92C-9C5A05D2A5D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BC1433-F38F-4B7D-8404-547C0CA2B8A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861098-954B-4F7E-8185-23D5CB6A684B}"/>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8B935E6C-D43F-49A8-A57C-44E255DEEE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870C3C-9484-4A76-96CA-6A8313F30A9F}"/>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13420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C8B6B71-E1C0-48D6-8E0E-C92F96F1BD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2C72C37-EACB-471F-8F4F-8B05E3EF5AD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1A0488-0CB2-4E9A-B216-F2517C33E203}"/>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3CB45C93-C346-46CF-A56C-0AAE2DB870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35BFA3-6E38-45A5-A071-5D88F76708AB}"/>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425832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grpSp>
        <p:nvGrpSpPr>
          <p:cNvPr id="2" name="组合 1"/>
          <p:cNvGrpSpPr/>
          <p:nvPr userDrawn="1"/>
        </p:nvGrpSpPr>
        <p:grpSpPr>
          <a:xfrm>
            <a:off x="635" y="-9525"/>
            <a:ext cx="12190730" cy="3581400"/>
            <a:chOff x="1" y="-15"/>
            <a:chExt cx="19198" cy="5640"/>
          </a:xfrm>
        </p:grpSpPr>
        <p:sp>
          <p:nvSpPr>
            <p:cNvPr id="7" name="矩形 6"/>
            <p:cNvSpPr/>
            <p:nvPr userDrawn="1"/>
          </p:nvSpPr>
          <p:spPr>
            <a:xfrm>
              <a:off x="1" y="-15"/>
              <a:ext cx="19198" cy="5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层 5"/>
            <p:cNvPicPr>
              <a:picLocks noChangeAspect="1"/>
            </p:cNvPicPr>
            <p:nvPr userDrawn="1"/>
          </p:nvPicPr>
          <p:blipFill>
            <a:blip r:embed="rId2"/>
            <a:stretch>
              <a:fillRect/>
            </a:stretch>
          </p:blipFill>
          <p:spPr>
            <a:xfrm>
              <a:off x="7740" y="387"/>
              <a:ext cx="3720" cy="1597"/>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38243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F88BF-6FAE-4369-B44F-BB5C7D8E6328}"/>
              </a:ext>
            </a:extLst>
          </p:cNvPr>
          <p:cNvSpPr>
            <a:spLocks noGrp="1"/>
          </p:cNvSpPr>
          <p:nvPr>
            <p:ph type="title"/>
          </p:nvPr>
        </p:nvSpPr>
        <p:spPr/>
        <p:txBody>
          <a:bodyPr/>
          <a:lstStyle>
            <a:lvl1pPr>
              <a:defRPr b="1">
                <a:solidFill>
                  <a:srgbClr val="FF0000"/>
                </a:solidFill>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2C618630-7BD5-4DF6-BD65-E549AD687E08}"/>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88839D-B385-4BCC-A53B-E486857E7C7B}"/>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A0738B8E-70AE-4562-A253-D9CD723B1D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6203FC-1843-46A2-BBFF-CF27FD9C5F46}"/>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4161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113D2-9CB9-4C14-83AE-6FFAB81E7B1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DEF04B2-1282-443D-9B50-F40130D17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11E803F-5BB6-48AA-B82F-6DF03B6F1F90}"/>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B876EC7B-A303-47E8-A447-92D27AC386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53507D-14F7-465A-96E6-EF18273F8192}"/>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162719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8DEA4-441A-418E-B0DB-31185BF077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1A52D2-8B81-4F02-A14F-F66D06BF6D6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C991E9C-9CDD-4C6B-83FD-A345B1B9D8A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27C9EF6-4983-4C38-8640-B672D8A3A243}"/>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6" name="页脚占位符 5">
            <a:extLst>
              <a:ext uri="{FF2B5EF4-FFF2-40B4-BE49-F238E27FC236}">
                <a16:creationId xmlns:a16="http://schemas.microsoft.com/office/drawing/2014/main" id="{0AC04F97-4CFF-4958-BA98-79870055D4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954021-B692-42A2-B0A6-8D3F126F1581}"/>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126052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BFC87-70AE-40B3-A4EE-BA215A65C9C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9D8B71-3AC0-498D-8BD7-7D88183C4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72CB463-61D2-4335-B449-CE9E5628DE9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3B639CF-7025-427C-9BE2-C0F6DD78C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29DA920-BE6E-42C5-84D8-807362EBF1C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9889C40-18EA-435E-A9FA-28D363381927}"/>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8" name="页脚占位符 7">
            <a:extLst>
              <a:ext uri="{FF2B5EF4-FFF2-40B4-BE49-F238E27FC236}">
                <a16:creationId xmlns:a16="http://schemas.microsoft.com/office/drawing/2014/main" id="{929CF4C4-7CCD-4555-9147-00D61DB895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F4E77CC-02FA-4720-957B-BF475F8C8657}"/>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58779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1763A-10DE-436B-A709-7479D3422F3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785D2B-5C7B-42C3-8C7F-4F7B701F89BC}"/>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4" name="页脚占位符 3">
            <a:extLst>
              <a:ext uri="{FF2B5EF4-FFF2-40B4-BE49-F238E27FC236}">
                <a16:creationId xmlns:a16="http://schemas.microsoft.com/office/drawing/2014/main" id="{2684B369-DEF3-4D82-8F3C-F7F1AA23CE8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41E17A4-DF4E-499D-8066-07F7472CE4E7}"/>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224598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343C392-C16A-4CD3-8649-3072924CA991}"/>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3" name="页脚占位符 2">
            <a:extLst>
              <a:ext uri="{FF2B5EF4-FFF2-40B4-BE49-F238E27FC236}">
                <a16:creationId xmlns:a16="http://schemas.microsoft.com/office/drawing/2014/main" id="{5B801C40-45E2-4314-8748-8592D1A8297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D5FB96-CE5A-4F2A-84AD-3D8185236233}"/>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216020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74576-B7CD-492C-848F-842FB9EBE3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A559FFF-B118-437E-A41B-35ADD1C50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EFABEFA-51C9-4354-9A1A-874B1379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743F31-4AEF-4885-BBDD-76BC6A73EC45}"/>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6" name="页脚占位符 5">
            <a:extLst>
              <a:ext uri="{FF2B5EF4-FFF2-40B4-BE49-F238E27FC236}">
                <a16:creationId xmlns:a16="http://schemas.microsoft.com/office/drawing/2014/main" id="{99AA8890-D6AB-4969-84EC-4F49F620DF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6CE83C-FD52-41CB-9A50-D2E831FB2570}"/>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837315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47795-5FBE-4042-8E7A-CE2E93C927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5AE97B5-8540-44E3-AD09-8D80D05AD5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9A3AB5-FE8E-4394-8075-EF2AF1A66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5FF150A-5FC4-495F-8EC9-AA564BA10927}"/>
              </a:ext>
            </a:extLst>
          </p:cNvPr>
          <p:cNvSpPr>
            <a:spLocks noGrp="1"/>
          </p:cNvSpPr>
          <p:nvPr>
            <p:ph type="dt" sz="half" idx="10"/>
          </p:nvPr>
        </p:nvSpPr>
        <p:spPr/>
        <p:txBody>
          <a:bodyPr/>
          <a:lstStyle/>
          <a:p>
            <a:fld id="{EFB26C0F-987B-4665-9034-4615BA017D77}" type="datetimeFigureOut">
              <a:rPr lang="zh-CN" altLang="en-US" smtClean="0"/>
              <a:t>2023-06-09</a:t>
            </a:fld>
            <a:endParaRPr lang="zh-CN" altLang="en-US"/>
          </a:p>
        </p:txBody>
      </p:sp>
      <p:sp>
        <p:nvSpPr>
          <p:cNvPr id="6" name="页脚占位符 5">
            <a:extLst>
              <a:ext uri="{FF2B5EF4-FFF2-40B4-BE49-F238E27FC236}">
                <a16:creationId xmlns:a16="http://schemas.microsoft.com/office/drawing/2014/main" id="{DD394E5D-3496-41BC-A3B6-B0A0D3C1AB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99A7A7-C3D7-4A60-A8A2-5B090B112EDC}"/>
              </a:ext>
            </a:extLst>
          </p:cNvPr>
          <p:cNvSpPr>
            <a:spLocks noGrp="1"/>
          </p:cNvSpPr>
          <p:nvPr>
            <p:ph type="sldNum" sz="quarter" idx="12"/>
          </p:nvPr>
        </p:nvSpPr>
        <p:spPr/>
        <p:txBody>
          <a:body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161001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A01277-FCFE-4D77-A32A-E5391273F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74B084-BBB6-4D27-949A-7182D582BE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5F40BC-AC80-4DC9-B5BD-5BC4FAA2CC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26C0F-987B-4665-9034-4615BA017D77}" type="datetimeFigureOut">
              <a:rPr lang="zh-CN" altLang="en-US" smtClean="0"/>
              <a:t>2023-06-09</a:t>
            </a:fld>
            <a:endParaRPr lang="zh-CN" altLang="en-US"/>
          </a:p>
        </p:txBody>
      </p:sp>
      <p:sp>
        <p:nvSpPr>
          <p:cNvPr id="5" name="页脚占位符 4">
            <a:extLst>
              <a:ext uri="{FF2B5EF4-FFF2-40B4-BE49-F238E27FC236}">
                <a16:creationId xmlns:a16="http://schemas.microsoft.com/office/drawing/2014/main" id="{3D8575BB-A610-4079-BFBB-2DCEF78A1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B0607FE-DEE1-431E-B631-607A509F0E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C0ECF-C65A-4768-A4CC-43015E8FF11A}" type="slidenum">
              <a:rPr lang="zh-CN" altLang="en-US" smtClean="0"/>
              <a:t>‹#›</a:t>
            </a:fld>
            <a:endParaRPr lang="zh-CN" altLang="en-US"/>
          </a:p>
        </p:txBody>
      </p:sp>
    </p:spTree>
    <p:extLst>
      <p:ext uri="{BB962C8B-B14F-4D97-AF65-F5344CB8AC3E}">
        <p14:creationId xmlns:p14="http://schemas.microsoft.com/office/powerpoint/2010/main" val="31397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slideLayout" Target="../slideLayouts/slideLayout12.xml"/><Relationship Id="rId4" Type="http://schemas.openxmlformats.org/officeDocument/2006/relationships/tags" Target="../tags/tag4.xml"/><Relationship Id="rId9" Type="http://schemas.openxmlformats.org/officeDocument/2006/relationships/hyperlink" Target="mailto:shliu@hit.edu.c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350.png"/></Relationships>
</file>

<file path=ppt/slides/_rels/slide5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90.wmf"/><Relationship Id="rId3"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91.wmf"/><Relationship Id="rId1" Type="http://schemas.openxmlformats.org/officeDocument/2006/relationships/vmlDrawing" Target="../drawings/vmlDrawing1.vml"/><Relationship Id="rId6" Type="http://schemas.openxmlformats.org/officeDocument/2006/relationships/image" Target="../media/image94.png"/><Relationship Id="rId11" Type="http://schemas.openxmlformats.org/officeDocument/2006/relationships/image" Target="../media/image89.wmf"/><Relationship Id="rId5" Type="http://schemas.openxmlformats.org/officeDocument/2006/relationships/image" Target="../media/image93.jpe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92.png"/><Relationship Id="rId9" Type="http://schemas.openxmlformats.org/officeDocument/2006/relationships/image" Target="../media/image88.wmf"/><Relationship Id="rId1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hyperlink" Target="http://www.cise.ufl.edu/research/sparse/umfpack/" TargetMode="External"/><Relationship Id="rId2" Type="http://schemas.openxmlformats.org/officeDocument/2006/relationships/hyperlink" Target="https://zhuanlan.zhihu.com/p/260380223?utm_id=0"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jpeg"/><Relationship Id="rId5" Type="http://schemas.openxmlformats.org/officeDocument/2006/relationships/slideLayout" Target="../slideLayouts/slideLayout12.xml"/><Relationship Id="rId4"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051152"/>
            <a:ext cx="12192000" cy="2585323"/>
          </a:xfrm>
          <a:prstGeom prst="rect">
            <a:avLst/>
          </a:prstGeom>
          <a:noFill/>
        </p:spPr>
        <p:txBody>
          <a:bodyPr wrap="square" rtlCol="0">
            <a:spAutoFit/>
          </a:bodyPr>
          <a:lstStyle/>
          <a:p>
            <a:pPr algn="ct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sym typeface="+mn-ea"/>
              </a:rPr>
              <a:t>人工智能数学基础</a:t>
            </a:r>
            <a:endPar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sym typeface="+mn-ea"/>
            </a:endParaRPr>
          </a:p>
          <a:p>
            <a:pPr algn="ctr"/>
            <a:r>
              <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Essential Math for AI</a:t>
            </a:r>
          </a:p>
          <a:p>
            <a:pPr algn="ct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第</a:t>
            </a:r>
            <a:r>
              <a:rPr lang="en-US" altLang="zh-CN"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3</a:t>
            </a:r>
            <a:r>
              <a:rPr lang="zh-CN" altLang="en-US"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章 矩阵的稀疏表达</a:t>
            </a:r>
            <a:endParaRPr sz="5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endParaRPr>
          </a:p>
        </p:txBody>
      </p:sp>
      <p:sp>
        <p:nvSpPr>
          <p:cNvPr id="7" name="文本框 6"/>
          <p:cNvSpPr txBox="1"/>
          <p:nvPr/>
        </p:nvSpPr>
        <p:spPr>
          <a:xfrm>
            <a:off x="2213089" y="3728884"/>
            <a:ext cx="7583024" cy="523220"/>
          </a:xfrm>
          <a:prstGeom prst="rect">
            <a:avLst/>
          </a:prstGeom>
          <a:solidFill>
            <a:srgbClr val="0000CC"/>
          </a:solidFill>
        </p:spPr>
        <p:txBody>
          <a:bodyPr wrap="square" rtlCol="0">
            <a:spAutoFit/>
          </a:bodyPr>
          <a:lstStyle/>
          <a:p>
            <a:pPr algn="ctr"/>
            <a:r>
              <a:rPr lang="zh-CN" altLang="en-US" sz="2800" b="1" dirty="0">
                <a:solidFill>
                  <a:schemeClr val="bg1"/>
                </a:solidFill>
                <a:latin typeface="+mj-ea"/>
                <a:ea typeface="+mj-ea"/>
              </a:rPr>
              <a:t>哈尔滨工业大学计算学部人工智能专业 刘绍辉</a:t>
            </a:r>
          </a:p>
        </p:txBody>
      </p:sp>
      <p:grpSp>
        <p:nvGrpSpPr>
          <p:cNvPr id="10" name="组合 9"/>
          <p:cNvGrpSpPr/>
          <p:nvPr/>
        </p:nvGrpSpPr>
        <p:grpSpPr>
          <a:xfrm>
            <a:off x="327660" y="4339590"/>
            <a:ext cx="11443970" cy="1774825"/>
            <a:chOff x="-9897" y="2571750"/>
            <a:chExt cx="9147320" cy="1493593"/>
          </a:xfrm>
        </p:grpSpPr>
        <p:pic>
          <p:nvPicPr>
            <p:cNvPr id="14" name="Picture 5" descr="c:\users\administrator\appdata\roaming\360se6\User Data\temp\15316320130613174438_960x720.jpg"/>
            <p:cNvPicPr>
              <a:picLocks noChangeAspect="1" noChangeArrowheads="1"/>
            </p:cNvPicPr>
            <p:nvPr>
              <p:custDataLst>
                <p:tags r:id="rId2"/>
              </p:custDataLst>
            </p:nvPr>
          </p:nvPicPr>
          <p:blipFill rotWithShape="1">
            <a:blip r:embed="rId6" cstate="print"/>
            <a:srcRect/>
            <a:stretch>
              <a:fillRect/>
            </a:stretch>
          </p:blipFill>
          <p:spPr bwMode="auto">
            <a:xfrm>
              <a:off x="-9897" y="2909537"/>
              <a:ext cx="2771800" cy="862026"/>
            </a:xfrm>
            <a:prstGeom prst="rect">
              <a:avLst/>
            </a:prstGeom>
            <a:noFill/>
            <a:effectLst>
              <a:reflection blurRad="6350" stA="50000" endA="300" endPos="55000" dir="5400000" sy="-100000" algn="bl" rotWithShape="0"/>
            </a:effectLst>
          </p:spPr>
        </p:pic>
        <p:pic>
          <p:nvPicPr>
            <p:cNvPr id="15" name="Picture 7" descr="c:\users\administrator\appdata\roaming\360se6\User Data\temp\w296h504768_1404098312_661.png"/>
            <p:cNvPicPr>
              <a:picLocks noChangeAspect="1" noChangeArrowheads="1"/>
            </p:cNvPicPr>
            <p:nvPr>
              <p:custDataLst>
                <p:tags r:id="rId3"/>
              </p:custDataLst>
            </p:nvPr>
          </p:nvPicPr>
          <p:blipFill>
            <a:blip r:embed="rId7" cstate="print"/>
            <a:srcRect/>
            <a:stretch>
              <a:fillRect/>
            </a:stretch>
          </p:blipFill>
          <p:spPr bwMode="auto">
            <a:xfrm>
              <a:off x="6427733" y="2891991"/>
              <a:ext cx="2709690" cy="914521"/>
            </a:xfrm>
            <a:prstGeom prst="rect">
              <a:avLst/>
            </a:prstGeom>
            <a:noFill/>
            <a:effectLst>
              <a:reflection blurRad="6350" stA="50000" endA="300" endPos="55000" dir="5400000" sy="-100000" algn="bl" rotWithShape="0"/>
            </a:effectLst>
          </p:spPr>
        </p:pic>
        <p:pic>
          <p:nvPicPr>
            <p:cNvPr id="16" name="Picture 3"/>
            <p:cNvPicPr>
              <a:picLocks noChangeAspect="1" noChangeArrowheads="1"/>
            </p:cNvPicPr>
            <p:nvPr>
              <p:custDataLst>
                <p:tags r:id="rId4"/>
              </p:custDataLst>
            </p:nvPr>
          </p:nvPicPr>
          <p:blipFill rotWithShape="1">
            <a:blip r:embed="rId8" cstate="print"/>
            <a:srcRect/>
            <a:stretch>
              <a:fillRect/>
            </a:stretch>
          </p:blipFill>
          <p:spPr bwMode="auto">
            <a:xfrm>
              <a:off x="2627783" y="2571750"/>
              <a:ext cx="3960441" cy="1493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3"/>
            </a:lnRef>
            <a:fillRef idx="1">
              <a:schemeClr val="lt1"/>
            </a:fillRef>
            <a:effectRef idx="0">
              <a:schemeClr val="accent3"/>
            </a:effectRef>
            <a:fontRef idx="minor">
              <a:schemeClr val="dk1"/>
            </a:fontRef>
          </p:style>
        </p:pic>
      </p:grpSp>
      <p:sp>
        <p:nvSpPr>
          <p:cNvPr id="2" name="文本框 1">
            <a:extLst>
              <a:ext uri="{FF2B5EF4-FFF2-40B4-BE49-F238E27FC236}">
                <a16:creationId xmlns:a16="http://schemas.microsoft.com/office/drawing/2014/main" id="{1813FE52-58D7-4C36-819A-21C87277DBDB}"/>
              </a:ext>
            </a:extLst>
          </p:cNvPr>
          <p:cNvSpPr txBox="1"/>
          <p:nvPr/>
        </p:nvSpPr>
        <p:spPr>
          <a:xfrm>
            <a:off x="3865369" y="4340128"/>
            <a:ext cx="4278464" cy="1200329"/>
          </a:xfrm>
          <a:prstGeom prst="rect">
            <a:avLst/>
          </a:prstGeom>
          <a:noFill/>
        </p:spPr>
        <p:txBody>
          <a:bodyPr wrap="square" rtlCol="0">
            <a:spAutoFit/>
          </a:bodyPr>
          <a:lstStyle/>
          <a:p>
            <a:pPr algn="ctr"/>
            <a:r>
              <a:rPr lang="en-US" altLang="zh-CN" sz="2400" b="1" dirty="0">
                <a:latin typeface="+mn-ea"/>
                <a:hlinkClick r:id="rId9"/>
              </a:rPr>
              <a:t>shliu@hit.edu.cn</a:t>
            </a:r>
            <a:endParaRPr lang="en-US" altLang="zh-CN" sz="2400" b="1" dirty="0">
              <a:latin typeface="+mn-ea"/>
            </a:endParaRPr>
          </a:p>
          <a:p>
            <a:pPr algn="ctr"/>
            <a:r>
              <a:rPr lang="zh-CN" altLang="en-US" sz="2400" b="1" dirty="0">
                <a:latin typeface="+mn-ea"/>
              </a:rPr>
              <a:t>微信：</a:t>
            </a:r>
            <a:r>
              <a:rPr lang="en-US" altLang="zh-CN" sz="2400" b="1" dirty="0">
                <a:latin typeface="+mn-ea"/>
              </a:rPr>
              <a:t>shliu13503627854</a:t>
            </a:r>
          </a:p>
          <a:p>
            <a:pPr algn="ctr"/>
            <a:r>
              <a:rPr lang="en-US" altLang="zh-CN" sz="2400" b="1" dirty="0">
                <a:latin typeface="+mn-ea"/>
              </a:rPr>
              <a:t>2023</a:t>
            </a:r>
            <a:r>
              <a:rPr lang="zh-CN" altLang="en-US" sz="2400" b="1" dirty="0">
                <a:latin typeface="+mn-ea"/>
              </a:rPr>
              <a:t>年</a:t>
            </a:r>
            <a:r>
              <a:rPr lang="en-US" altLang="zh-CN" sz="2400" b="1" dirty="0">
                <a:latin typeface="+mn-ea"/>
              </a:rPr>
              <a:t>4</a:t>
            </a:r>
            <a:r>
              <a:rPr lang="zh-CN" altLang="en-US" sz="2400" b="1" dirty="0">
                <a:latin typeface="+mn-ea"/>
              </a:rPr>
              <a:t>月</a:t>
            </a:r>
            <a:r>
              <a:rPr lang="en-US" altLang="zh-CN" sz="2400" b="1" dirty="0">
                <a:latin typeface="+mn-ea"/>
              </a:rPr>
              <a:t>24</a:t>
            </a:r>
            <a:r>
              <a:rPr lang="zh-CN" altLang="en-US" sz="2400" b="1" dirty="0">
                <a:latin typeface="+mn-ea"/>
              </a:rPr>
              <a:t>日</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352CF-7833-4FE3-9C38-300262E7BAF7}"/>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2DB7B4-CE91-4E1A-ADBA-11A2FD805268}"/>
                  </a:ext>
                </a:extLst>
              </p:cNvPr>
              <p:cNvSpPr>
                <a:spLocks noGrp="1"/>
              </p:cNvSpPr>
              <p:nvPr>
                <p:ph idx="1"/>
              </p:nvPr>
            </p:nvSpPr>
            <p:spPr>
              <a:xfrm>
                <a:off x="838200" y="1825624"/>
                <a:ext cx="10515600" cy="5032375"/>
              </a:xfrm>
            </p:spPr>
            <p:txBody>
              <a:bodyPr>
                <a:normAutofit fontScale="92500" lnSpcReduction="20000"/>
              </a:bodyPr>
              <a:lstStyle/>
              <a:p>
                <a:r>
                  <a:rPr lang="zh-CN" altLang="en-US" b="1" dirty="0">
                    <a:solidFill>
                      <a:srgbClr val="FF0000"/>
                    </a:solidFill>
                  </a:rPr>
                  <a:t>证明</a:t>
                </a:r>
                <a:r>
                  <a:rPr lang="zh-CN" altLang="en-US" dirty="0"/>
                  <a:t>：</a:t>
                </a:r>
                <a:r>
                  <a:rPr lang="en-US" altLang="zh-CN" dirty="0"/>
                  <a:t>Bernstein</a:t>
                </a:r>
                <a:r>
                  <a:rPr lang="zh-CN" altLang="en-US" dirty="0"/>
                  <a:t>的构造性证法。不妨假定函数的定义区间</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为</a:t>
                </a:r>
                <a14:m>
                  <m:oMath xmlns:m="http://schemas.openxmlformats.org/officeDocument/2006/math">
                    <m:r>
                      <a:rPr lang="en-US" altLang="zh-CN" b="0" i="1" dirty="0" smtClean="0">
                        <a:latin typeface="Cambria Math" panose="02040503050406030204" pitchFamily="18" charset="0"/>
                      </a:rPr>
                      <m:t>[0,1]</m:t>
                    </m:r>
                    <m:r>
                      <a:rPr lang="zh-CN" altLang="en-US" i="1" dirty="0">
                        <a:latin typeface="Cambria Math" panose="02040503050406030204" pitchFamily="18" charset="0"/>
                      </a:rPr>
                      <m:t>，</m:t>
                    </m:r>
                  </m:oMath>
                </a14:m>
                <a:r>
                  <a:rPr lang="zh-CN" altLang="en-US" dirty="0"/>
                  <a:t>实际通过线性变换：</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zh-CN" altLang="en-US" i="1">
                        <a:latin typeface="Cambria Math" panose="02040503050406030204" pitchFamily="18" charset="0"/>
                      </a:rPr>
                      <m:t>，</m:t>
                    </m:r>
                  </m:oMath>
                </a14:m>
                <a:r>
                  <a:rPr lang="zh-CN" altLang="en-US" dirty="0"/>
                  <a:t>就能将</a:t>
                </a:r>
                <a14:m>
                  <m:oMath xmlns:m="http://schemas.openxmlformats.org/officeDocument/2006/math">
                    <m:r>
                      <a:rPr lang="en-US" altLang="zh-CN" b="0" i="1" smtClean="0">
                        <a:latin typeface="Cambria Math" panose="02040503050406030204" pitchFamily="18" charset="0"/>
                      </a:rPr>
                      <m:t>𝑥</m:t>
                    </m:r>
                  </m:oMath>
                </a14:m>
                <a:r>
                  <a:rPr lang="zh-CN" altLang="en-US" dirty="0"/>
                  <a:t>的区间</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oMath>
                </a14:m>
                <a:r>
                  <a:rPr lang="zh-CN" altLang="en-US" dirty="0"/>
                  <a:t>变换成</a:t>
                </a:r>
                <a14:m>
                  <m:oMath xmlns:m="http://schemas.openxmlformats.org/officeDocument/2006/math">
                    <m:r>
                      <a:rPr lang="en-US" altLang="zh-CN" b="0" i="1" smtClean="0">
                        <a:latin typeface="Cambria Math" panose="02040503050406030204" pitchFamily="18" charset="0"/>
                      </a:rPr>
                      <m:t>𝑡</m:t>
                    </m:r>
                  </m:oMath>
                </a14:m>
                <a:r>
                  <a:rPr lang="zh-CN" altLang="en-US" dirty="0"/>
                  <a:t>的区间</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m:t>
                    </m:r>
                  </m:oMath>
                </a14:m>
                <a:r>
                  <a:rPr lang="zh-CN" altLang="en-US" dirty="0"/>
                  <a:t>同时，显而易见，</a:t>
                </a:r>
                <a14:m>
                  <m:oMath xmlns:m="http://schemas.openxmlformats.org/officeDocument/2006/math">
                    <m:r>
                      <a:rPr lang="en-US" altLang="zh-CN" b="0" i="1" smtClean="0">
                        <a:latin typeface="Cambria Math" panose="02040503050406030204" pitchFamily="18" charset="0"/>
                      </a:rPr>
                      <m:t>𝑥</m:t>
                    </m:r>
                  </m:oMath>
                </a14:m>
                <a:r>
                  <a:rPr lang="zh-CN" altLang="en-US" dirty="0"/>
                  <a:t>的多项式将变成</a:t>
                </a:r>
                <a14:m>
                  <m:oMath xmlns:m="http://schemas.openxmlformats.org/officeDocument/2006/math">
                    <m:r>
                      <a:rPr lang="en-US" altLang="zh-CN" b="0" i="1" smtClean="0">
                        <a:latin typeface="Cambria Math" panose="02040503050406030204" pitchFamily="18" charset="0"/>
                      </a:rPr>
                      <m:t>𝑡</m:t>
                    </m:r>
                  </m:oMath>
                </a14:m>
                <a:r>
                  <a:rPr lang="zh-CN" altLang="en-US" dirty="0"/>
                  <a:t>的多项式，</a:t>
                </a:r>
                <a14:m>
                  <m:oMath xmlns:m="http://schemas.openxmlformats.org/officeDocument/2006/math">
                    <m:r>
                      <a:rPr lang="en-US" altLang="zh-CN" b="0" i="1" smtClean="0">
                        <a:latin typeface="Cambria Math" panose="02040503050406030204" pitchFamily="18" charset="0"/>
                      </a:rPr>
                      <m:t>𝑥</m:t>
                    </m:r>
                  </m:oMath>
                </a14:m>
                <a:r>
                  <a:rPr lang="zh-CN" altLang="en-US" dirty="0"/>
                  <a:t>的连续函数变成</a:t>
                </a:r>
                <a14:m>
                  <m:oMath xmlns:m="http://schemas.openxmlformats.org/officeDocument/2006/math">
                    <m:r>
                      <a:rPr lang="en-US" altLang="zh-CN" b="0" i="1" smtClean="0">
                        <a:latin typeface="Cambria Math" panose="02040503050406030204" pitchFamily="18" charset="0"/>
                      </a:rPr>
                      <m:t>𝑡</m:t>
                    </m:r>
                  </m:oMath>
                </a14:m>
                <a:r>
                  <a:rPr lang="zh-CN" altLang="en-US" dirty="0"/>
                  <a:t>的连续函数。因此只需就连续函数类</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[0,1]</m:t>
                    </m:r>
                  </m:oMath>
                </a14:m>
                <a:r>
                  <a:rPr lang="zh-CN" altLang="en-US" dirty="0"/>
                  <a:t>来证明</a:t>
                </a:r>
                <a:r>
                  <a:rPr lang="en-US" altLang="zh-CN" dirty="0" err="1"/>
                  <a:t>Weierstrass</a:t>
                </a:r>
                <a:r>
                  <a:rPr lang="zh-CN" altLang="en-US" dirty="0"/>
                  <a:t>的定理就可以了！</a:t>
                </a:r>
                <a:endParaRPr lang="en-US" altLang="zh-CN" dirty="0"/>
              </a:p>
              <a:p>
                <a:r>
                  <a:rPr lang="zh-CN" altLang="en-US" dirty="0"/>
                  <a:t>对于给定的</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[0,1]</m:t>
                    </m:r>
                    <m:r>
                      <a:rPr lang="zh-CN" altLang="en-US" i="1">
                        <a:latin typeface="Cambria Math" panose="02040503050406030204" pitchFamily="18" charset="0"/>
                      </a:rPr>
                      <m:t>，</m:t>
                    </m:r>
                  </m:oMath>
                </a14:m>
                <a:r>
                  <a:rPr lang="zh-CN" altLang="en-US" dirty="0"/>
                  <a:t>作如下的一串多项式</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=1,2,⋯</m:t>
                        </m:r>
                      </m:e>
                    </m:d>
                  </m:oMath>
                </a14:m>
                <a:endParaRPr lang="en-US" altLang="zh-CN" b="0" dirty="0"/>
              </a:p>
              <a:p>
                <a14:m>
                  <m:oMath xmlns:m="http://schemas.openxmlformats.org/officeDocument/2006/math">
                    <m:sSubSup>
                      <m:sSubSupPr>
                        <m:ctrlPr>
                          <a:rPr lang="en-US" altLang="zh-CN" b="0" i="1" smtClean="0">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𝐵</m:t>
                        </m:r>
                      </m:e>
                      <m:sub>
                        <m:r>
                          <a:rPr lang="en-US" altLang="zh-CN" b="0" i="1" smtClean="0">
                            <a:solidFill>
                              <a:srgbClr val="FF0000"/>
                            </a:solidFill>
                            <a:latin typeface="Cambria Math" panose="02040503050406030204" pitchFamily="18" charset="0"/>
                          </a:rPr>
                          <m:t>𝑛</m:t>
                        </m:r>
                      </m:sub>
                      <m:sup>
                        <m:r>
                          <a:rPr lang="en-US" altLang="zh-CN" b="0" i="1" smtClean="0">
                            <a:solidFill>
                              <a:srgbClr val="FF0000"/>
                            </a:solidFill>
                            <a:latin typeface="Cambria Math" panose="02040503050406030204" pitchFamily="18" charset="0"/>
                          </a:rPr>
                          <m:t>𝑓</m:t>
                        </m:r>
                      </m:sup>
                    </m:sSubSup>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nary>
                      <m:naryPr>
                        <m:chr m:val="∑"/>
                        <m:ctrlPr>
                          <a:rPr lang="en-US" altLang="zh-CN" b="0" i="1" smtClean="0">
                            <a:solidFill>
                              <a:srgbClr val="FF0000"/>
                            </a:solidFill>
                            <a:latin typeface="Cambria Math" panose="02040503050406030204" pitchFamily="18" charset="0"/>
                          </a:rPr>
                        </m:ctrlPr>
                      </m:naryPr>
                      <m:sub>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=0</m:t>
                        </m:r>
                      </m:sub>
                      <m:sup>
                        <m:r>
                          <a:rPr lang="en-US" altLang="zh-CN" b="0" i="1" smtClean="0">
                            <a:solidFill>
                              <a:srgbClr val="FF0000"/>
                            </a:solidFill>
                            <a:latin typeface="Cambria Math" panose="02040503050406030204" pitchFamily="18" charset="0"/>
                          </a:rPr>
                          <m:t>𝑛</m:t>
                        </m:r>
                      </m:sup>
                      <m:e>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𝑘</m:t>
                                </m:r>
                              </m:num>
                              <m:den>
                                <m:r>
                                  <a:rPr lang="en-US" altLang="zh-CN" b="0" i="1" smtClean="0">
                                    <a:solidFill>
                                      <a:srgbClr val="FF0000"/>
                                    </a:solidFill>
                                    <a:latin typeface="Cambria Math" panose="02040503050406030204" pitchFamily="18" charset="0"/>
                                  </a:rPr>
                                  <m:t>𝑛</m:t>
                                </m:r>
                              </m:den>
                            </m:f>
                          </m:e>
                        </m:d>
                        <m:d>
                          <m:dPr>
                            <m:ctrlPr>
                              <a:rPr lang="en-US" altLang="zh-CN" b="0" i="1" smtClean="0">
                                <a:solidFill>
                                  <a:srgbClr val="FF0000"/>
                                </a:solidFill>
                                <a:latin typeface="Cambria Math" panose="02040503050406030204" pitchFamily="18" charset="0"/>
                              </a:rPr>
                            </m:ctrlPr>
                          </m:dPr>
                          <m:e>
                            <m:m>
                              <m:mPr>
                                <m:plcHide m:val="on"/>
                                <m:mcs>
                                  <m:mc>
                                    <m:mcPr>
                                      <m:count m:val="1"/>
                                      <m:mcJc m:val="center"/>
                                    </m:mcPr>
                                  </m:mc>
                                </m:mcs>
                                <m:ctrlPr>
                                  <a:rPr lang="en-US" altLang="zh-CN" b="0" i="1" smtClean="0">
                                    <a:solidFill>
                                      <a:srgbClr val="FF0000"/>
                                    </a:solidFill>
                                    <a:latin typeface="Cambria Math" panose="02040503050406030204" pitchFamily="18" charset="0"/>
                                  </a:rPr>
                                </m:ctrlPr>
                              </m:mPr>
                              <m:mr>
                                <m:e>
                                  <m:r>
                                    <a:rPr lang="en-US" altLang="zh-CN" b="0" i="1" smtClean="0">
                                      <a:solidFill>
                                        <a:srgbClr val="FF0000"/>
                                      </a:solidFill>
                                      <a:latin typeface="Cambria Math" panose="02040503050406030204" pitchFamily="18" charset="0"/>
                                    </a:rPr>
                                    <m:t>𝑛</m:t>
                                  </m:r>
                                </m:e>
                              </m:mr>
                              <m:mr>
                                <m:e>
                                  <m:r>
                                    <m:rPr>
                                      <m:sty m:val="p"/>
                                    </m:rPr>
                                    <a:rPr lang="en-US" altLang="zh-CN" b="0" i="1" smtClean="0">
                                      <a:solidFill>
                                        <a:srgbClr val="FF0000"/>
                                      </a:solidFill>
                                      <a:latin typeface="Cambria Math" panose="02040503050406030204" pitchFamily="18" charset="0"/>
                                    </a:rPr>
                                    <m:t>k</m:t>
                                  </m:r>
                                </m:e>
                              </m:mr>
                            </m:m>
                          </m:e>
                        </m:d>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𝑥</m:t>
                            </m:r>
                          </m:e>
                          <m:sup>
                            <m:r>
                              <a:rPr lang="en-US" altLang="zh-CN" b="0" i="1" smtClean="0">
                                <a:solidFill>
                                  <a:srgbClr val="FF0000"/>
                                </a:solidFill>
                                <a:latin typeface="Cambria Math" panose="02040503050406030204" pitchFamily="18" charset="0"/>
                              </a:rPr>
                              <m:t>𝑘</m:t>
                            </m:r>
                          </m:sup>
                        </m:sSup>
                        <m:sSup>
                          <m:sSupPr>
                            <m:ctrlPr>
                              <a:rPr lang="en-US" altLang="zh-CN" b="0" i="1" smtClean="0">
                                <a:solidFill>
                                  <a:srgbClr val="FF0000"/>
                                </a:solidFill>
                                <a:latin typeface="Cambria Math" panose="02040503050406030204" pitchFamily="18" charset="0"/>
                              </a:rPr>
                            </m:ctrlPr>
                          </m:sSupPr>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1−</m:t>
                                </m:r>
                                <m:r>
                                  <a:rPr lang="en-US" altLang="zh-CN" b="0" i="1" smtClean="0">
                                    <a:solidFill>
                                      <a:srgbClr val="FF0000"/>
                                    </a:solidFill>
                                    <a:latin typeface="Cambria Math" panose="02040503050406030204" pitchFamily="18" charset="0"/>
                                  </a:rPr>
                                  <m:t>𝑥</m:t>
                                </m:r>
                              </m:e>
                            </m:d>
                          </m:e>
                          <m:sup>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sup>
                        </m:sSup>
                      </m:e>
                    </m:nary>
                    <m:r>
                      <a:rPr lang="zh-CN" altLang="en-US" i="1">
                        <a:latin typeface="Cambria Math" panose="02040503050406030204" pitchFamily="18" charset="0"/>
                      </a:rPr>
                      <m:t>，</m:t>
                    </m:r>
                  </m:oMath>
                </a14:m>
                <a:r>
                  <a:rPr lang="zh-CN" altLang="en-US" dirty="0"/>
                  <a:t>显然</a:t>
                </a:r>
                <a14:m>
                  <m:oMath xmlns:m="http://schemas.openxmlformats.org/officeDocument/2006/math">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𝐵</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𝑓</m:t>
                        </m:r>
                      </m:sup>
                    </m:sSub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dirty="0"/>
                  <a:t>是一个</a:t>
                </a:r>
                <a14:m>
                  <m:oMath xmlns:m="http://schemas.openxmlformats.org/officeDocument/2006/math">
                    <m:r>
                      <a:rPr lang="en-US" altLang="zh-CN" b="0" i="1" smtClean="0">
                        <a:latin typeface="Cambria Math" panose="02040503050406030204" pitchFamily="18" charset="0"/>
                      </a:rPr>
                      <m:t>𝑛</m:t>
                    </m:r>
                  </m:oMath>
                </a14:m>
                <a:r>
                  <a:rPr lang="zh-CN" altLang="en-US" dirty="0"/>
                  <a:t>次多项式</a:t>
                </a:r>
                <a:endParaRPr lang="en-US" altLang="zh-CN" dirty="0"/>
              </a:p>
              <a:p>
                <a:r>
                  <a:rPr lang="zh-CN" altLang="en-US" dirty="0"/>
                  <a:t>下面只需要证明：</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𝑛</m:t>
                            </m:r>
                            <m:r>
                              <a:rPr lang="en-US" altLang="zh-CN" b="0" i="1" smtClean="0">
                                <a:latin typeface="Cambria Math" panose="02040503050406030204" pitchFamily="18" charset="0"/>
                              </a:rPr>
                              <m:t>→∞</m:t>
                            </m:r>
                          </m:lim>
                        </m:limLow>
                      </m:fName>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𝑓</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func>
                  </m:oMath>
                </a14:m>
                <a:r>
                  <a:rPr lang="zh-CN" altLang="en-US" dirty="0"/>
                  <a:t>在区间</a:t>
                </a:r>
                <a14:m>
                  <m:oMath xmlns:m="http://schemas.openxmlformats.org/officeDocument/2006/math">
                    <m:r>
                      <a:rPr lang="en-US" altLang="zh-CN" b="0" i="1" smtClean="0">
                        <a:latin typeface="Cambria Math" panose="02040503050406030204" pitchFamily="18" charset="0"/>
                      </a:rPr>
                      <m:t>[0,1]</m:t>
                    </m:r>
                  </m:oMath>
                </a14:m>
                <a:r>
                  <a:rPr lang="zh-CN" altLang="en-US" dirty="0"/>
                  <a:t>上一致成立。如果成立则意味着对于任意指定的</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&gt;0</m:t>
                    </m:r>
                    <m:r>
                      <a:rPr lang="zh-CN" altLang="en-US" i="1">
                        <a:latin typeface="Cambria Math" panose="02040503050406030204" pitchFamily="18" charset="0"/>
                      </a:rPr>
                      <m:t>，</m:t>
                    </m:r>
                  </m:oMath>
                </a14:m>
                <a:r>
                  <a:rPr lang="zh-CN" altLang="en-US" dirty="0"/>
                  <a:t>总可以找到一个充分大的</a:t>
                </a:r>
                <a14:m>
                  <m:oMath xmlns:m="http://schemas.openxmlformats.org/officeDocument/2006/math">
                    <m:r>
                      <a:rPr lang="en-US" altLang="zh-CN" b="0" i="1" smtClean="0">
                        <a:latin typeface="Cambria Math" panose="02040503050406030204" pitchFamily="18" charset="0"/>
                      </a:rPr>
                      <m:t>𝑁</m:t>
                    </m:r>
                    <m:r>
                      <a:rPr lang="zh-CN" altLang="en-US" i="1">
                        <a:latin typeface="Cambria Math" panose="02040503050406030204" pitchFamily="18" charset="0"/>
                      </a:rPr>
                      <m:t>，</m:t>
                    </m:r>
                  </m:oMath>
                </a14:m>
                <a:r>
                  <a:rPr lang="zh-CN" altLang="en-US" dirty="0"/>
                  <a:t>使得</a:t>
                </a:r>
                <a14:m>
                  <m:oMath xmlns:m="http://schemas.openxmlformats.org/officeDocument/2006/math">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𝑁</m:t>
                    </m:r>
                  </m:oMath>
                </a14:m>
                <a:r>
                  <a:rPr lang="zh-CN" altLang="en-US" dirty="0"/>
                  <a:t>时，恒有：</a:t>
                </a:r>
                <a:endParaRPr lang="en-US" altLang="zh-CN" dirty="0"/>
              </a:p>
              <a:p>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𝑥</m:t>
                            </m:r>
                          </m:lim>
                        </m:limLow>
                      </m:fName>
                      <m:e>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𝑓</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e>
                    </m:func>
                    <m:r>
                      <a:rPr lang="en-US" altLang="zh-CN" b="0" i="1" smtClean="0">
                        <a:latin typeface="Cambria Math" panose="02040503050406030204" pitchFamily="18" charset="0"/>
                      </a:rPr>
                      <m:t>&lt;</m:t>
                    </m:r>
                    <m:r>
                      <a:rPr lang="en-US" altLang="zh-CN" b="0" i="1" smtClean="0">
                        <a:latin typeface="Cambria Math" panose="02040503050406030204" pitchFamily="18" charset="0"/>
                      </a:rPr>
                      <m:t>𝜖</m:t>
                    </m:r>
                  </m:oMath>
                </a14:m>
                <a:r>
                  <a:rPr lang="en-US" altLang="zh-CN" dirty="0"/>
                  <a:t>,</a:t>
                </a:r>
                <a:r>
                  <a:rPr lang="zh-CN" altLang="en-US" dirty="0"/>
                  <a:t>也就意味着</a:t>
                </a:r>
                <a:r>
                  <a:rPr lang="en-US" altLang="zh-CN" dirty="0" err="1"/>
                  <a:t>Weierstrass</a:t>
                </a:r>
                <a:r>
                  <a:rPr lang="zh-CN" altLang="en-US" dirty="0"/>
                  <a:t>定理中所提及的</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a14:m>
                <a:r>
                  <a:rPr lang="zh-CN" altLang="en-US" dirty="0"/>
                  <a:t>只需要取</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𝑓</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a14:m>
                <a:r>
                  <a:rPr lang="zh-CN" altLang="en-US" dirty="0"/>
                  <a:t>就可以了！</a:t>
                </a:r>
              </a:p>
            </p:txBody>
          </p:sp>
        </mc:Choice>
        <mc:Fallback xmlns="">
          <p:sp>
            <p:nvSpPr>
              <p:cNvPr id="3" name="内容占位符 2">
                <a:extLst>
                  <a:ext uri="{FF2B5EF4-FFF2-40B4-BE49-F238E27FC236}">
                    <a16:creationId xmlns:a16="http://schemas.microsoft.com/office/drawing/2014/main" id="{542DB7B4-CE91-4E1A-ADBA-11A2FD80526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580" b="-9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439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D3437E-C078-4586-BE44-50E4C15388B0}"/>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7B00034-1299-48D6-9961-3BBAC1092929}"/>
                  </a:ext>
                </a:extLst>
              </p:cNvPr>
              <p:cNvSpPr>
                <a:spLocks noGrp="1"/>
              </p:cNvSpPr>
              <p:nvPr>
                <p:ph idx="1"/>
              </p:nvPr>
            </p:nvSpPr>
            <p:spPr>
              <a:xfrm>
                <a:off x="838200" y="1825624"/>
                <a:ext cx="10515600" cy="4601809"/>
              </a:xfrm>
            </p:spPr>
            <p:txBody>
              <a:bodyPr>
                <a:noAutofit/>
              </a:bodyPr>
              <a:lstStyle/>
              <a:p>
                <a:pPr>
                  <a:lnSpc>
                    <a:spcPct val="120000"/>
                  </a:lnSpc>
                </a:pPr>
                <a:r>
                  <a:rPr lang="zh-CN" altLang="en-US" sz="2000" dirty="0"/>
                  <a:t>为证明上述的命题，需要用到下面的恒等式：</a:t>
                </a:r>
                <a:br>
                  <a:rPr lang="en-US" altLang="zh-CN" sz="2000" dirty="0"/>
                </a:br>
                <a14:m>
                  <m:oMath xmlns:m="http://schemas.openxmlformats.org/officeDocument/2006/math">
                    <m:nary>
                      <m:naryPr>
                        <m:chr m:val="∑"/>
                        <m:ctrlPr>
                          <a:rPr lang="en-US" altLang="zh-CN" sz="2000" b="0" i="1" smtClean="0">
                            <a:solidFill>
                              <a:srgbClr val="FF0000"/>
                            </a:solidFill>
                            <a:latin typeface="Cambria Math" panose="02040503050406030204" pitchFamily="18" charset="0"/>
                          </a:rPr>
                        </m:ctrlPr>
                      </m:naryPr>
                      <m:sub>
                        <m:r>
                          <a:rPr lang="en-US" altLang="zh-CN" sz="2000" b="0" i="1" smtClean="0">
                            <a:solidFill>
                              <a:srgbClr val="FF0000"/>
                            </a:solidFill>
                            <a:latin typeface="Cambria Math" panose="02040503050406030204" pitchFamily="18" charset="0"/>
                          </a:rPr>
                          <m:t>𝑘</m:t>
                        </m:r>
                        <m:r>
                          <a:rPr lang="en-US" altLang="zh-CN" sz="2000" b="0" i="1" smtClean="0">
                            <a:solidFill>
                              <a:srgbClr val="FF0000"/>
                            </a:solidFill>
                            <a:latin typeface="Cambria Math" panose="02040503050406030204" pitchFamily="18" charset="0"/>
                          </a:rPr>
                          <m:t>=0</m:t>
                        </m:r>
                      </m:sub>
                      <m:sup>
                        <m:r>
                          <a:rPr lang="en-US" altLang="zh-CN" sz="2000" b="0" i="1" smtClean="0">
                            <a:solidFill>
                              <a:srgbClr val="FF0000"/>
                            </a:solidFill>
                            <a:latin typeface="Cambria Math" panose="02040503050406030204" pitchFamily="18" charset="0"/>
                          </a:rPr>
                          <m:t>𝑛</m:t>
                        </m:r>
                      </m:sup>
                      <m:e>
                        <m:sSup>
                          <m:sSupPr>
                            <m:ctrlPr>
                              <a:rPr lang="en-US" altLang="zh-CN" sz="2000" b="0" i="1" smtClean="0">
                                <a:solidFill>
                                  <a:srgbClr val="FF0000"/>
                                </a:solidFill>
                                <a:latin typeface="Cambria Math" panose="02040503050406030204" pitchFamily="18" charset="0"/>
                              </a:rPr>
                            </m:ctrlPr>
                          </m:sSupPr>
                          <m:e>
                            <m:d>
                              <m:dPr>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𝑛𝑥</m:t>
                                </m:r>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𝑘</m:t>
                                </m:r>
                              </m:e>
                            </m:d>
                          </m:e>
                          <m:sup>
                            <m:r>
                              <a:rPr lang="en-US" altLang="zh-CN" sz="2000" b="0" i="1" smtClean="0">
                                <a:solidFill>
                                  <a:srgbClr val="FF0000"/>
                                </a:solidFill>
                                <a:latin typeface="Cambria Math" panose="02040503050406030204" pitchFamily="18" charset="0"/>
                              </a:rPr>
                              <m:t>2</m:t>
                            </m:r>
                          </m:sup>
                        </m:sSup>
                        <m:d>
                          <m:dPr>
                            <m:ctrlPr>
                              <a:rPr lang="en-US" altLang="zh-CN" sz="2000" b="0" i="1" smtClean="0">
                                <a:solidFill>
                                  <a:srgbClr val="FF0000"/>
                                </a:solidFill>
                                <a:latin typeface="Cambria Math" panose="02040503050406030204" pitchFamily="18" charset="0"/>
                              </a:rPr>
                            </m:ctrlPr>
                          </m:dPr>
                          <m:e>
                            <m:m>
                              <m:mPr>
                                <m:plcHide m:val="on"/>
                                <m:mcs>
                                  <m:mc>
                                    <m:mcPr>
                                      <m:count m:val="1"/>
                                      <m:mcJc m:val="center"/>
                                    </m:mcPr>
                                  </m:mc>
                                </m:mcs>
                                <m:ctrlPr>
                                  <a:rPr lang="en-US" altLang="zh-CN" sz="2000" b="0" i="1" smtClean="0">
                                    <a:solidFill>
                                      <a:srgbClr val="FF0000"/>
                                    </a:solidFill>
                                    <a:latin typeface="Cambria Math" panose="02040503050406030204" pitchFamily="18" charset="0"/>
                                  </a:rPr>
                                </m:ctrlPr>
                              </m:mPr>
                              <m:mr>
                                <m:e>
                                  <m:r>
                                    <a:rPr lang="en-US" altLang="zh-CN" sz="2000" b="0" i="1" smtClean="0">
                                      <a:solidFill>
                                        <a:srgbClr val="FF0000"/>
                                      </a:solidFill>
                                      <a:latin typeface="Cambria Math" panose="02040503050406030204" pitchFamily="18" charset="0"/>
                                    </a:rPr>
                                    <m:t>𝑛</m:t>
                                  </m:r>
                                </m:e>
                              </m:mr>
                              <m:mr>
                                <m:e>
                                  <m:r>
                                    <m:rPr>
                                      <m:sty m:val="p"/>
                                    </m:rPr>
                                    <a:rPr lang="en-US" altLang="zh-CN" sz="2000" b="0" i="1" smtClean="0">
                                      <a:solidFill>
                                        <a:srgbClr val="FF0000"/>
                                      </a:solidFill>
                                      <a:latin typeface="Cambria Math" panose="02040503050406030204" pitchFamily="18" charset="0"/>
                                    </a:rPr>
                                    <m:t>k</m:t>
                                  </m:r>
                                </m:e>
                              </m:mr>
                            </m:m>
                          </m:e>
                        </m:d>
                        <m:sSup>
                          <m:sSupPr>
                            <m:ctrlPr>
                              <a:rPr lang="en-US" altLang="zh-CN" sz="2000" b="0" i="1" smtClean="0">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𝑥</m:t>
                            </m:r>
                          </m:e>
                          <m:sup>
                            <m:r>
                              <a:rPr lang="en-US" altLang="zh-CN" sz="2000" b="0" i="1" smtClean="0">
                                <a:solidFill>
                                  <a:srgbClr val="FF0000"/>
                                </a:solidFill>
                                <a:latin typeface="Cambria Math" panose="02040503050406030204" pitchFamily="18" charset="0"/>
                              </a:rPr>
                              <m:t>𝑘</m:t>
                            </m:r>
                          </m:sup>
                        </m:sSup>
                        <m:sSup>
                          <m:sSupPr>
                            <m:ctrlPr>
                              <a:rPr lang="en-US" altLang="zh-CN" sz="2000" b="0" i="1" smtClean="0">
                                <a:solidFill>
                                  <a:srgbClr val="FF0000"/>
                                </a:solidFill>
                                <a:latin typeface="Cambria Math" panose="02040503050406030204" pitchFamily="18" charset="0"/>
                              </a:rPr>
                            </m:ctrlPr>
                          </m:sSupPr>
                          <m:e>
                            <m:d>
                              <m:dPr>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1−</m:t>
                                </m:r>
                                <m:r>
                                  <a:rPr lang="en-US" altLang="zh-CN" sz="2000" b="0" i="1" smtClean="0">
                                    <a:solidFill>
                                      <a:srgbClr val="FF0000"/>
                                    </a:solidFill>
                                    <a:latin typeface="Cambria Math" panose="02040503050406030204" pitchFamily="18" charset="0"/>
                                  </a:rPr>
                                  <m:t>𝑥</m:t>
                                </m:r>
                              </m:e>
                            </m:d>
                          </m:e>
                          <m:sup>
                            <m:r>
                              <a:rPr lang="en-US" altLang="zh-CN" sz="2000" b="0" i="1" smtClean="0">
                                <a:solidFill>
                                  <a:srgbClr val="FF0000"/>
                                </a:solidFill>
                                <a:latin typeface="Cambria Math" panose="02040503050406030204" pitchFamily="18" charset="0"/>
                              </a:rPr>
                              <m:t>𝑛</m:t>
                            </m:r>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𝑘</m:t>
                            </m:r>
                          </m:sup>
                        </m:sSup>
                      </m:e>
                    </m:nary>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𝑛𝑥</m:t>
                    </m:r>
                    <m:r>
                      <a:rPr lang="en-US" altLang="zh-CN" sz="2000" b="0" i="1" smtClean="0">
                        <a:solidFill>
                          <a:srgbClr val="FF0000"/>
                        </a:solidFill>
                        <a:latin typeface="Cambria Math" panose="02040503050406030204" pitchFamily="18" charset="0"/>
                      </a:rPr>
                      <m:t>(1−</m:t>
                    </m:r>
                    <m:r>
                      <a:rPr lang="en-US" altLang="zh-CN" sz="2000" b="0" i="1" smtClean="0">
                        <a:solidFill>
                          <a:srgbClr val="FF0000"/>
                        </a:solidFill>
                        <a:latin typeface="Cambria Math" panose="02040503050406030204" pitchFamily="18" charset="0"/>
                      </a:rPr>
                      <m:t>𝑥</m:t>
                    </m:r>
                    <m:r>
                      <a:rPr lang="en-US" altLang="zh-CN" sz="2000" b="0" i="1" smtClean="0">
                        <a:solidFill>
                          <a:srgbClr val="FF0000"/>
                        </a:solidFill>
                        <a:latin typeface="Cambria Math" panose="02040503050406030204" pitchFamily="18" charset="0"/>
                      </a:rPr>
                      <m:t>)</m:t>
                    </m:r>
                  </m:oMath>
                </a14:m>
                <a:endParaRPr lang="en-US" altLang="zh-CN" sz="2000" dirty="0"/>
              </a:p>
              <a:p>
                <a:pPr>
                  <a:lnSpc>
                    <a:spcPct val="120000"/>
                  </a:lnSpc>
                </a:pPr>
                <a:r>
                  <a:rPr lang="zh-CN" altLang="en-US" sz="2000" dirty="0"/>
                  <a:t>事实上由于</a:t>
                </a:r>
                <a14:m>
                  <m:oMath xmlns:m="http://schemas.openxmlformats.org/officeDocument/2006/math">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𝑛</m:t>
                        </m:r>
                      </m:sup>
                      <m:e>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𝑛</m:t>
                                  </m:r>
                                </m:e>
                              </m:mr>
                              <m:mr>
                                <m:e>
                                  <m:r>
                                    <m:rPr>
                                      <m:sty m:val="p"/>
                                    </m:rPr>
                                    <a:rPr lang="en-US" altLang="zh-CN" sz="2000" i="1">
                                      <a:latin typeface="Cambria Math" panose="02040503050406030204" pitchFamily="18" charset="0"/>
                                    </a:rPr>
                                    <m:t>k</m:t>
                                  </m:r>
                                </m:e>
                              </m:mr>
                            </m:m>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𝑘</m:t>
                            </m:r>
                          </m:sup>
                        </m:sSup>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𝑥</m:t>
                                </m:r>
                              </m:e>
                            </m:d>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p>
                        </m:sSup>
                      </m:e>
                    </m:nary>
                    <m:r>
                      <a:rPr lang="en-US" altLang="zh-CN" sz="200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𝑥</m:t>
                                </m:r>
                              </m:e>
                            </m:d>
                          </m:e>
                        </m:d>
                      </m:e>
                      <m:sup>
                        <m:r>
                          <a:rPr lang="en-US" altLang="zh-CN" sz="2000" b="0" i="1" smtClean="0">
                            <a:latin typeface="Cambria Math" panose="02040503050406030204" pitchFamily="18" charset="0"/>
                            <a:ea typeface="Cambria Math" panose="02040503050406030204" pitchFamily="18" charset="0"/>
                          </a:rPr>
                          <m:t>𝑛</m:t>
                        </m:r>
                      </m:sup>
                    </m:sSup>
                    <m:r>
                      <a:rPr lang="en-US" altLang="zh-CN" sz="2000" b="0" i="1" smtClean="0">
                        <a:latin typeface="Cambria Math" panose="02040503050406030204" pitchFamily="18" charset="0"/>
                        <a:ea typeface="Cambria Math" panose="02040503050406030204" pitchFamily="18" charset="0"/>
                      </a:rPr>
                      <m:t>≡1</m:t>
                    </m:r>
                  </m:oMath>
                </a14:m>
                <a:endParaRPr lang="en-US" altLang="zh-CN" sz="2000" b="0" dirty="0">
                  <a:ea typeface="Cambria Math" panose="02040503050406030204" pitchFamily="18" charset="0"/>
                </a:endParaRPr>
              </a:p>
              <a:p>
                <a:pPr>
                  <a:lnSpc>
                    <a:spcPct val="120000"/>
                  </a:lnSpc>
                </a:pPr>
                <a:r>
                  <a:rPr lang="zh-CN" altLang="en-US" sz="2000" dirty="0"/>
                  <a:t>可知左端</a:t>
                </a:r>
                <a14:m>
                  <m:oMath xmlns:m="http://schemas.openxmlformats.org/officeDocument/2006/math">
                    <m:r>
                      <a:rPr lang="en-US" altLang="zh-CN" sz="2000" i="1" dirty="0">
                        <a:latin typeface="Cambria Math" panose="02040503050406030204" pitchFamily="18" charset="0"/>
                      </a:rPr>
                      <m:t>=</m:t>
                    </m:r>
                  </m:oMath>
                </a14:m>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𝑛</m:t>
                        </m:r>
                      </m:sup>
                      <m:e>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𝑛𝑘𝑥</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𝑘</m:t>
                                </m:r>
                              </m:e>
                              <m:sup>
                                <m:r>
                                  <a:rPr lang="en-US" altLang="zh-CN" sz="2000" b="0" i="1" smtClean="0">
                                    <a:latin typeface="Cambria Math" panose="02040503050406030204" pitchFamily="18" charset="0"/>
                                  </a:rPr>
                                  <m:t>2</m:t>
                                </m:r>
                              </m:sup>
                            </m:sSup>
                          </m:e>
                        </m:d>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𝑛</m:t>
                                  </m:r>
                                </m:e>
                              </m:mr>
                              <m:mr>
                                <m:e>
                                  <m:r>
                                    <m:rPr>
                                      <m:sty m:val="p"/>
                                    </m:rPr>
                                    <a:rPr lang="en-US" altLang="zh-CN" sz="2000" i="1">
                                      <a:latin typeface="Cambria Math" panose="02040503050406030204" pitchFamily="18" charset="0"/>
                                    </a:rPr>
                                    <m:t>k</m:t>
                                  </m:r>
                                </m:e>
                              </m:mr>
                            </m:m>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𝑘</m:t>
                            </m:r>
                          </m:sup>
                        </m:sSup>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𝑥</m:t>
                                </m:r>
                              </m:e>
                            </m:d>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p>
                        </m:sSup>
                        <m:r>
                          <a:rPr lang="en-US" altLang="zh-CN" sz="2000" b="0" i="1" smtClean="0">
                            <a:latin typeface="Cambria Math" panose="02040503050406030204" pitchFamily="18" charset="0"/>
                          </a:rPr>
                          <m:t>=</m:t>
                        </m:r>
                      </m:e>
                    </m:nary>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oMath>
                </a14:m>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𝑛</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𝑘</m:t>
                            </m:r>
                          </m:e>
                          <m:sup>
                            <m:r>
                              <a:rPr lang="en-US" altLang="zh-CN" sz="2000" b="0" i="1" smtClean="0">
                                <a:latin typeface="Cambria Math" panose="02040503050406030204" pitchFamily="18" charset="0"/>
                              </a:rPr>
                              <m:t>2</m:t>
                            </m:r>
                          </m:sup>
                        </m:sSup>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𝑛</m:t>
                                  </m:r>
                                </m:e>
                              </m:mr>
                              <m:mr>
                                <m:e>
                                  <m:r>
                                    <m:rPr>
                                      <m:sty m:val="p"/>
                                    </m:rPr>
                                    <a:rPr lang="en-US" altLang="zh-CN" sz="2000" i="1">
                                      <a:latin typeface="Cambria Math" panose="02040503050406030204" pitchFamily="18" charset="0"/>
                                    </a:rPr>
                                    <m:t>k</m:t>
                                  </m:r>
                                </m:e>
                              </m:mr>
                            </m:m>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𝑘</m:t>
                            </m:r>
                          </m:sup>
                        </m:sSup>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𝑥</m:t>
                                </m:r>
                              </m:e>
                            </m:d>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p>
                        </m:s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𝑛𝑥</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𝑛</m:t>
                            </m:r>
                          </m:sup>
                          <m:e>
                            <m:r>
                              <a:rPr lang="en-US" altLang="zh-CN" sz="2000" b="0" i="1" smtClean="0">
                                <a:latin typeface="Cambria Math" panose="02040503050406030204" pitchFamily="18" charset="0"/>
                              </a:rPr>
                              <m:t>𝑘</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𝑛</m:t>
                                      </m:r>
                                    </m:e>
                                  </m:mr>
                                  <m:mr>
                                    <m:e>
                                      <m:r>
                                        <m:rPr>
                                          <m:sty m:val="p"/>
                                        </m:rPr>
                                        <a:rPr lang="en-US" altLang="zh-CN" sz="2000" i="1">
                                          <a:latin typeface="Cambria Math" panose="02040503050406030204" pitchFamily="18" charset="0"/>
                                        </a:rPr>
                                        <m:t>k</m:t>
                                      </m:r>
                                    </m:e>
                                  </m:mr>
                                </m:m>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𝑘</m:t>
                                </m:r>
                              </m:sup>
                            </m:sSup>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𝑥</m:t>
                                    </m:r>
                                  </m:e>
                                </m:d>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p>
                            </m:sSup>
                          </m:e>
                        </m:nary>
                      </m:e>
                    </m:nary>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oMath>
                </a14:m>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𝑛</m:t>
                        </m:r>
                      </m:sup>
                      <m:e>
                        <m:r>
                          <a:rPr lang="en-US" altLang="zh-CN" sz="2000" b="0" i="1" smtClean="0">
                            <a:latin typeface="Cambria Math" panose="02040503050406030204" pitchFamily="18" charset="0"/>
                          </a:rPr>
                          <m:t>𝑘</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e>
                        </m:d>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𝑛</m:t>
                                  </m:r>
                                </m:e>
                              </m:mr>
                              <m:mr>
                                <m:e>
                                  <m:r>
                                    <m:rPr>
                                      <m:sty m:val="p"/>
                                    </m:rPr>
                                    <a:rPr lang="en-US" altLang="zh-CN" sz="2000" i="1">
                                      <a:latin typeface="Cambria Math" panose="02040503050406030204" pitchFamily="18" charset="0"/>
                                    </a:rPr>
                                    <m:t>k</m:t>
                                  </m:r>
                                </m:e>
                              </m:mr>
                            </m:m>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𝑘</m:t>
                            </m:r>
                          </m:sup>
                        </m:sSup>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𝑥</m:t>
                                </m:r>
                              </m:e>
                            </m:d>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p>
                        </m:sSup>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i="1">
                                <a:latin typeface="Cambria Math" panose="02040503050406030204" pitchFamily="18" charset="0"/>
                              </a:rPr>
                              <m:t>2</m:t>
                            </m:r>
                            <m:r>
                              <a:rPr lang="en-US" altLang="zh-CN" sz="2000" i="1">
                                <a:latin typeface="Cambria Math" panose="02040503050406030204" pitchFamily="18" charset="0"/>
                              </a:rPr>
                              <m:t>𝑛𝑥</m:t>
                            </m:r>
                          </m:e>
                        </m:d>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𝑛</m:t>
                            </m:r>
                          </m:sup>
                          <m:e>
                            <m:r>
                              <a:rPr lang="en-US" altLang="zh-CN" sz="2000" i="1">
                                <a:latin typeface="Cambria Math" panose="02040503050406030204" pitchFamily="18" charset="0"/>
                              </a:rPr>
                              <m:t>𝑘</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𝑛</m:t>
                                      </m:r>
                                    </m:e>
                                  </m:mr>
                                  <m:mr>
                                    <m:e>
                                      <m:r>
                                        <m:rPr>
                                          <m:sty m:val="p"/>
                                        </m:rPr>
                                        <a:rPr lang="en-US" altLang="zh-CN" sz="2000" i="1">
                                          <a:latin typeface="Cambria Math" panose="02040503050406030204" pitchFamily="18" charset="0"/>
                                        </a:rPr>
                                        <m:t>k</m:t>
                                      </m:r>
                                    </m:e>
                                  </m:mr>
                                </m:m>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𝑘</m:t>
                                </m:r>
                              </m:sup>
                            </m:sSup>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𝑥</m:t>
                                    </m:r>
                                  </m:e>
                                </m:d>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p>
                            </m:sSup>
                          </m:e>
                        </m:nary>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𝑛</m:t>
                            </m:r>
                          </m:sup>
                          <m:e>
                            <m:d>
                              <m:dPr>
                                <m:ctrlPr>
                                  <a:rPr lang="en-US" altLang="zh-CN" sz="2000" b="0" i="1" smtClean="0">
                                    <a:latin typeface="Cambria Math" panose="02040503050406030204" pitchFamily="18" charset="0"/>
                                  </a:rPr>
                                </m:ctrlPr>
                              </m:dPr>
                              <m:e>
                                <m:m>
                                  <m:mPr>
                                    <m:plcHide m:val="on"/>
                                    <m:mcs>
                                      <m:mc>
                                        <m:mcPr>
                                          <m:count m:val="1"/>
                                          <m:mcJc m:val="center"/>
                                        </m:mcPr>
                                      </m:mc>
                                    </m:mcs>
                                    <m:ctrlPr>
                                      <a:rPr lang="en-US" altLang="zh-CN" sz="2000" b="0" i="1" smtClean="0">
                                        <a:latin typeface="Cambria Math" panose="02040503050406030204" pitchFamily="18" charset="0"/>
                                      </a:rPr>
                                    </m:ctrlPr>
                                  </m:mPr>
                                  <m:m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−2 </m:t>
                                      </m:r>
                                    </m:e>
                                  </m:mr>
                                  <m:mr>
                                    <m:e>
                                      <m:r>
                                        <m:rPr>
                                          <m:sty m:val="p"/>
                                        </m:rPr>
                                        <a:rPr lang="en-US" altLang="zh-CN" sz="2000" b="0" i="1" smtClean="0">
                                          <a:latin typeface="Cambria Math" panose="02040503050406030204" pitchFamily="18" charset="0"/>
                                        </a:rPr>
                                        <m:t>k</m:t>
                                      </m:r>
                                      <m:r>
                                        <a:rPr lang="en-US" altLang="zh-CN" sz="2000" b="0" i="1" smtClean="0">
                                          <a:latin typeface="Cambria Math" panose="02040503050406030204" pitchFamily="18" charset="0"/>
                                        </a:rPr>
                                        <m:t>−2</m:t>
                                      </m:r>
                                    </m:e>
                                  </m:mr>
                                </m:m>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𝑥</m:t>
                                    </m:r>
                                  </m:e>
                                </m:d>
                              </m:e>
                              <m:sup>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sup>
                            </m:sSup>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𝑛𝑥</m:t>
                                </m:r>
                              </m:e>
                            </m:d>
                            <m:r>
                              <a:rPr lang="en-US" altLang="zh-CN" sz="2000" b="0" i="1" smtClean="0">
                                <a:latin typeface="Cambria Math" panose="02040503050406030204" pitchFamily="18" charset="0"/>
                              </a:rPr>
                              <m:t>𝑛𝑥</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𝑛𝑥</m:t>
                                </m:r>
                              </m:e>
                            </m:d>
                            <m:r>
                              <a:rPr lang="en-US" altLang="zh-CN" sz="2000" b="0" i="1" smtClean="0">
                                <a:latin typeface="Cambria Math" panose="02040503050406030204" pitchFamily="18" charset="0"/>
                              </a:rPr>
                              <m:t>𝑛𝑥</m:t>
                            </m:r>
                            <m:r>
                              <a:rPr lang="en-US" altLang="zh-CN" sz="2000" b="0" i="1" smtClean="0">
                                <a:latin typeface="Cambria Math" panose="02040503050406030204" pitchFamily="18" charset="0"/>
                              </a:rPr>
                              <m:t>=</m:t>
                            </m:r>
                            <m:r>
                              <a:rPr lang="zh-CN" altLang="en-US" sz="2000" i="1">
                                <a:latin typeface="Cambria Math" panose="02040503050406030204" pitchFamily="18" charset="0"/>
                              </a:rPr>
                              <m:t>右端</m:t>
                            </m:r>
                          </m:e>
                        </m:nary>
                      </m:e>
                    </m:nary>
                  </m:oMath>
                </a14:m>
                <a:endParaRPr lang="zh-CN" altLang="en-US" sz="2000" dirty="0"/>
              </a:p>
            </p:txBody>
          </p:sp>
        </mc:Choice>
        <mc:Fallback xmlns="">
          <p:sp>
            <p:nvSpPr>
              <p:cNvPr id="3" name="内容占位符 2">
                <a:extLst>
                  <a:ext uri="{FF2B5EF4-FFF2-40B4-BE49-F238E27FC236}">
                    <a16:creationId xmlns:a16="http://schemas.microsoft.com/office/drawing/2014/main" id="{C7B00034-1299-48D6-9961-3BBAC1092929}"/>
                  </a:ext>
                </a:extLst>
              </p:cNvPr>
              <p:cNvSpPr>
                <a:spLocks noGrp="1" noRot="1" noChangeAspect="1" noMove="1" noResize="1" noEditPoints="1" noAdjustHandles="1" noChangeArrowheads="1" noChangeShapeType="1" noTextEdit="1"/>
              </p:cNvSpPr>
              <p:nvPr>
                <p:ph idx="1"/>
              </p:nvPr>
            </p:nvSpPr>
            <p:spPr>
              <a:xfrm>
                <a:off x="838200" y="1825624"/>
                <a:ext cx="10515600" cy="4601809"/>
              </a:xfrm>
              <a:blipFill>
                <a:blip r:embed="rId2"/>
                <a:stretch>
                  <a:fillRect l="-522" b="-101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280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D3437E-C078-4586-BE44-50E4C15388B0}"/>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7B00034-1299-48D6-9961-3BBAC1092929}"/>
                  </a:ext>
                </a:extLst>
              </p:cNvPr>
              <p:cNvSpPr>
                <a:spLocks noGrp="1"/>
              </p:cNvSpPr>
              <p:nvPr>
                <p:ph idx="1"/>
              </p:nvPr>
            </p:nvSpPr>
            <p:spPr>
              <a:xfrm>
                <a:off x="838200" y="1825625"/>
                <a:ext cx="10515600" cy="4264458"/>
              </a:xfrm>
            </p:spPr>
            <p:txBody>
              <a:bodyPr>
                <a:noAutofit/>
              </a:bodyPr>
              <a:lstStyle/>
              <a:p>
                <a:pPr>
                  <a:lnSpc>
                    <a:spcPct val="120000"/>
                  </a:lnSpc>
                </a:pPr>
                <a:r>
                  <a:rPr lang="zh-CN" altLang="en-US" sz="2000" dirty="0"/>
                  <a:t>对于</a:t>
                </a:r>
                <a14:m>
                  <m:oMath xmlns:m="http://schemas.openxmlformats.org/officeDocument/2006/math">
                    <m:r>
                      <a:rPr lang="en-US" altLang="zh-CN" sz="2000" b="0" i="1" smtClean="0">
                        <a:latin typeface="Cambria Math" panose="02040503050406030204" pitchFamily="18" charset="0"/>
                      </a:rPr>
                      <m:t>[0,1]</m:t>
                    </m:r>
                  </m:oMath>
                </a14:m>
                <a:r>
                  <a:rPr lang="zh-CN" altLang="en-US" sz="2000" dirty="0"/>
                  <a:t>中每一固定的</a:t>
                </a:r>
                <a14:m>
                  <m:oMath xmlns:m="http://schemas.openxmlformats.org/officeDocument/2006/math">
                    <m:r>
                      <a:rPr lang="en-US" altLang="zh-CN" sz="2000" b="0" i="1" smtClean="0">
                        <a:latin typeface="Cambria Math" panose="02040503050406030204" pitchFamily="18" charset="0"/>
                      </a:rPr>
                      <m:t>𝑥</m:t>
                    </m:r>
                  </m:oMath>
                </a14:m>
                <a:r>
                  <a:rPr lang="zh-CN" altLang="en-US" sz="2000" dirty="0"/>
                  <a:t>及任意固定正整数</a:t>
                </a:r>
                <a14:m>
                  <m:oMath xmlns:m="http://schemas.openxmlformats.org/officeDocument/2006/math">
                    <m:r>
                      <a:rPr lang="en-US" altLang="zh-CN" sz="2000" b="0" i="1" smtClean="0">
                        <a:latin typeface="Cambria Math" panose="02040503050406030204" pitchFamily="18" charset="0"/>
                      </a:rPr>
                      <m:t>𝑛</m:t>
                    </m:r>
                  </m:oMath>
                </a14:m>
                <a:r>
                  <a:rPr lang="en-US" altLang="zh-CN" sz="2000" dirty="0"/>
                  <a:t>,</a:t>
                </a:r>
                <a:r>
                  <a:rPr lang="zh-CN" altLang="en-US" sz="2000" dirty="0"/>
                  <a:t>令</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𝑚𝑎𝑥</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𝑛</m:t>
                            </m:r>
                          </m:den>
                        </m:f>
                      </m:e>
                    </m:d>
                    <m:r>
                      <a:rPr lang="en-US" altLang="zh-CN" sz="2000" b="0" i="1" smtClean="0">
                        <a:latin typeface="Cambria Math" panose="02040503050406030204" pitchFamily="18" charset="0"/>
                      </a:rPr>
                      <m:t>|,</m:t>
                    </m:r>
                  </m:oMath>
                </a14:m>
                <a:r>
                  <a:rPr lang="zh-CN" altLang="en-US" sz="2000" dirty="0"/>
                  <a:t>右端代表当</a:t>
                </a:r>
                <a14:m>
                  <m:oMath xmlns:m="http://schemas.openxmlformats.org/officeDocument/2006/math">
                    <m:r>
                      <a:rPr lang="en-US" altLang="zh-CN" sz="2000" b="0" i="1" smtClean="0">
                        <a:latin typeface="Cambria Math" panose="02040503050406030204" pitchFamily="18" charset="0"/>
                      </a:rPr>
                      <m:t>𝑘</m:t>
                    </m:r>
                  </m:oMath>
                </a14:m>
                <a:r>
                  <a:rPr lang="zh-CN" altLang="en-US" sz="2000" dirty="0"/>
                  <a:t>取所有合乎条件</a:t>
                </a:r>
                <a14:m>
                  <m:oMath xmlns:m="http://schemas.openxmlformats.org/officeDocument/2006/math">
                    <m:r>
                      <m:rPr>
                        <m:lit/>
                      </m:rPr>
                      <a:rPr lang="en-US" altLang="zh-CN" sz="2000" b="0" i="0"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&lt;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d>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den>
                        </m:f>
                      </m:sup>
                    </m:sSup>
                    <m:r>
                      <a:rPr lang="en-US" altLang="zh-CN" sz="2000" b="0" i="1" smtClean="0">
                        <a:latin typeface="Cambria Math" panose="02040503050406030204" pitchFamily="18" charset="0"/>
                      </a:rPr>
                      <m:t>  </m:t>
                    </m:r>
                  </m:oMath>
                </a14:m>
                <a:r>
                  <a:rPr lang="zh-CN" altLang="en-US" sz="2000" dirty="0"/>
                  <a:t>的正整数时所取得的最大差数。根据</a:t>
                </a:r>
                <a14:m>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zh-CN" altLang="en-US" sz="2000" dirty="0"/>
                  <a:t>在</a:t>
                </a:r>
                <a14:m>
                  <m:oMath xmlns:m="http://schemas.openxmlformats.org/officeDocument/2006/math">
                    <m:r>
                      <a:rPr lang="en-US" altLang="zh-CN" sz="2000" b="0" i="1" dirty="0" smtClean="0">
                        <a:latin typeface="Cambria Math" panose="02040503050406030204" pitchFamily="18" charset="0"/>
                      </a:rPr>
                      <m:t>[0,1]</m:t>
                    </m:r>
                  </m:oMath>
                </a14:m>
                <a:r>
                  <a:rPr lang="zh-CN" altLang="en-US" sz="2000" dirty="0"/>
                  <a:t>上的一致连续性，可见必存在一串</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&gt;0</m:t>
                    </m:r>
                  </m:oMath>
                </a14:m>
                <a:r>
                  <a:rPr lang="zh-CN" altLang="en-US" sz="2000" dirty="0"/>
                  <a:t>使得</a:t>
                </a:r>
                <a:endParaRPr lang="en-US" altLang="zh-CN" sz="200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&lt;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oMath>
                  </m:oMathPara>
                </a14:m>
                <a:endParaRPr lang="en-US" altLang="zh-CN" sz="2000" dirty="0"/>
              </a:p>
              <a:p>
                <a:r>
                  <a:rPr lang="zh-CN" altLang="en-US" sz="2000" dirty="0"/>
                  <a:t>记</a:t>
                </a:r>
                <a14:m>
                  <m:oMath xmlns:m="http://schemas.openxmlformats.org/officeDocument/2006/math">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𝐵</m:t>
                        </m:r>
                      </m:e>
                      <m:sub>
                        <m:r>
                          <a:rPr lang="en-US" altLang="zh-CN" sz="2000" i="1">
                            <a:latin typeface="Cambria Math" panose="02040503050406030204" pitchFamily="18" charset="0"/>
                          </a:rPr>
                          <m:t>𝑛</m:t>
                        </m:r>
                      </m:sub>
                      <m:sup>
                        <m:r>
                          <a:rPr lang="en-US" altLang="zh-CN" sz="2000" i="1">
                            <a:latin typeface="Cambria Math" panose="02040503050406030204" pitchFamily="18" charset="0"/>
                          </a:rPr>
                          <m:t>𝑓</m:t>
                        </m:r>
                      </m:sup>
                    </m:sSub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nary>
                      <m:naryPr>
                        <m:chr m:val="∑"/>
                        <m:subHide m:val="on"/>
                        <m:ctrlPr>
                          <a:rPr lang="en-US" altLang="zh-CN" sz="2000" i="1">
                            <a:latin typeface="Cambria Math" panose="02040503050406030204" pitchFamily="18" charset="0"/>
                          </a:rPr>
                        </m:ctrlPr>
                      </m:naryPr>
                      <m:sub/>
                      <m:sup>
                        <m:r>
                          <a:rPr lang="en-US" altLang="zh-CN" sz="2000" i="1">
                            <a:latin typeface="Cambria Math" panose="02040503050406030204" pitchFamily="18" charset="0"/>
                          </a:rPr>
                          <m:t>′</m:t>
                        </m:r>
                      </m:sup>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𝑘</m:t>
                                    </m:r>
                                  </m:num>
                                  <m:den>
                                    <m:r>
                                      <a:rPr lang="en-US" altLang="zh-CN" sz="2000" i="1">
                                        <a:latin typeface="Cambria Math" panose="02040503050406030204" pitchFamily="18" charset="0"/>
                                      </a:rPr>
                                      <m:t>𝑛</m:t>
                                    </m:r>
                                  </m:den>
                                </m:f>
                              </m:e>
                            </m:d>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e>
                    </m:nary>
                    <m:r>
                      <a:rPr lang="en-US" altLang="zh-CN" sz="2000" i="1">
                        <a:latin typeface="Cambria Math" panose="02040503050406030204" pitchFamily="18" charset="0"/>
                      </a:rPr>
                      <m:t>+</m:t>
                    </m:r>
                    <m:nary>
                      <m:naryPr>
                        <m:chr m:val="∑"/>
                        <m:subHide m:val="on"/>
                        <m:ctrlPr>
                          <a:rPr lang="en-US" altLang="zh-CN" sz="2000" i="1">
                            <a:latin typeface="Cambria Math" panose="02040503050406030204" pitchFamily="18" charset="0"/>
                          </a:rPr>
                        </m:ctrlPr>
                      </m:naryPr>
                      <m:sub/>
                      <m:sup>
                        <m:r>
                          <a:rPr lang="en-US" altLang="zh-CN" sz="2000" i="1">
                            <a:latin typeface="Cambria Math" panose="02040503050406030204" pitchFamily="18" charset="0"/>
                          </a:rPr>
                          <m:t>′′</m:t>
                        </m:r>
                      </m:sup>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𝑘</m:t>
                                    </m:r>
                                  </m:num>
                                  <m:den>
                                    <m:r>
                                      <a:rPr lang="en-US" altLang="zh-CN" sz="2000" i="1">
                                        <a:latin typeface="Cambria Math" panose="02040503050406030204" pitchFamily="18" charset="0"/>
                                      </a:rPr>
                                      <m:t>𝑛</m:t>
                                    </m:r>
                                  </m:den>
                                </m:f>
                              </m:e>
                            </m:d>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e>
                    </m:nary>
                  </m:oMath>
                </a14:m>
                <a:r>
                  <a:rPr lang="zh-CN" altLang="en-US" sz="2000" dirty="0"/>
                  <a:t>，其中</a:t>
                </a:r>
                <a14:m>
                  <m:oMath xmlns:m="http://schemas.openxmlformats.org/officeDocument/2006/math">
                    <m:r>
                      <a:rPr lang="en-US" altLang="zh-CN" sz="2000" i="1">
                        <a:latin typeface="Cambria Math" panose="02040503050406030204" pitchFamily="18" charset="0"/>
                      </a:rPr>
                      <m:t>∑′</m:t>
                    </m:r>
                  </m:oMath>
                </a14:m>
                <a:r>
                  <a:rPr lang="zh-CN" altLang="en-US" sz="2000" dirty="0"/>
                  <a:t>和</a:t>
                </a:r>
                <a14:m>
                  <m:oMath xmlns:m="http://schemas.openxmlformats.org/officeDocument/2006/math">
                    <m:r>
                      <a:rPr lang="en-US" altLang="zh-CN" sz="2000" i="1" dirty="0">
                        <a:latin typeface="Cambria Math" panose="02040503050406030204" pitchFamily="18" charset="0"/>
                      </a:rPr>
                      <m:t>∑′′</m:t>
                    </m:r>
                  </m:oMath>
                </a14:m>
                <a:r>
                  <a:rPr lang="zh-CN" altLang="en-US" sz="2000" dirty="0"/>
                  <a:t>分别表示满足如下条件的一切</a:t>
                </a:r>
                <a14:m>
                  <m:oMath xmlns:m="http://schemas.openxmlformats.org/officeDocument/2006/math">
                    <m:r>
                      <a:rPr lang="en-US" altLang="zh-CN" sz="2000" i="1">
                        <a:latin typeface="Cambria Math" panose="02040503050406030204" pitchFamily="18" charset="0"/>
                      </a:rPr>
                      <m:t>𝑘</m:t>
                    </m:r>
                  </m:oMath>
                </a14:m>
                <a:r>
                  <a:rPr lang="zh-CN" altLang="en-US" sz="2000" dirty="0"/>
                  <a:t>所取得和：</a:t>
                </a:r>
                <a:endParaRPr lang="en-US" altLang="zh-CN" sz="2000" dirty="0"/>
              </a:p>
              <a:p>
                <a:pPr marL="0" indent="0">
                  <a:buNone/>
                </a:pPr>
                <a14:m>
                  <m:oMathPara xmlns:m="http://schemas.openxmlformats.org/officeDocument/2006/math">
                    <m:oMathParaPr>
                      <m:jc m:val="centerGroup"/>
                    </m:oMathParaPr>
                    <m:oMath xmlns:m="http://schemas.openxmlformats.org/officeDocument/2006/math">
                      <m:r>
                        <m:rPr>
                          <m:lit/>
                        </m:rP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𝑛𝑥</m:t>
                      </m:r>
                      <m:r>
                        <m:rPr>
                          <m:lit/>
                        </m:rPr>
                        <a:rPr lang="en-US" altLang="zh-CN" sz="2000" i="1">
                          <a:latin typeface="Cambria Math" panose="02040503050406030204" pitchFamily="18" charset="0"/>
                        </a:rPr>
                        <m:t>|</m:t>
                      </m:r>
                      <m:r>
                        <a:rPr lang="en-US" altLang="zh-CN" sz="2000" i="1">
                          <a:latin typeface="Cambria Math" panose="02040503050406030204" pitchFamily="18" charset="0"/>
                        </a:rPr>
                        <m:t>&lt;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𝑛</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3</m:t>
                              </m:r>
                            </m:num>
                            <m:den>
                              <m:r>
                                <a:rPr lang="en-US" altLang="zh-CN" sz="2000" i="1">
                                  <a:latin typeface="Cambria Math" panose="02040503050406030204" pitchFamily="18" charset="0"/>
                                </a:rPr>
                                <m:t>4</m:t>
                              </m:r>
                            </m:den>
                          </m:f>
                        </m:sup>
                      </m:sSup>
                      <m:r>
                        <a:rPr lang="en-US" altLang="zh-CN" sz="2000" i="1">
                          <a:latin typeface="Cambria Math" panose="02040503050406030204" pitchFamily="18" charset="0"/>
                        </a:rPr>
                        <m:t>,</m:t>
                      </m:r>
                      <m:r>
                        <m:rPr>
                          <m:lit/>
                        </m:rP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𝑛𝑥</m:t>
                      </m:r>
                      <m:r>
                        <m:rPr>
                          <m:lit/>
                        </m:rPr>
                        <a:rPr lang="en-US" altLang="zh-CN" sz="2000" i="1">
                          <a:latin typeface="Cambria Math" panose="02040503050406030204" pitchFamily="18" charset="0"/>
                        </a:rPr>
                        <m:t>|</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𝑛</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3</m:t>
                              </m:r>
                            </m:num>
                            <m:den>
                              <m:r>
                                <a:rPr lang="en-US" altLang="zh-CN" sz="2000" i="1">
                                  <a:latin typeface="Cambria Math" panose="02040503050406030204" pitchFamily="18" charset="0"/>
                                </a:rPr>
                                <m:t>4</m:t>
                              </m:r>
                            </m:den>
                          </m:f>
                        </m:sup>
                      </m:sSup>
                    </m:oMath>
                  </m:oMathPara>
                </a14:m>
                <a:endParaRPr lang="en-US" altLang="zh-CN" sz="2000" dirty="0"/>
              </a:p>
              <a:p>
                <a:r>
                  <a:rPr lang="zh-CN" altLang="en-US" sz="2000" dirty="0"/>
                  <a:t>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𝑛</m:t>
                              </m:r>
                            </m:e>
                          </m:mr>
                          <m:mr>
                            <m:e>
                              <m:r>
                                <m:rPr>
                                  <m:sty m:val="p"/>
                                </m:rPr>
                                <a:rPr lang="en-US" altLang="zh-CN" sz="2000" i="1">
                                  <a:latin typeface="Cambria Math" panose="02040503050406030204" pitchFamily="18" charset="0"/>
                                </a:rPr>
                                <m:t>k</m:t>
                              </m:r>
                            </m:e>
                          </m:mr>
                        </m:m>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𝑘</m:t>
                        </m:r>
                      </m:sup>
                    </m:sSup>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𝑥</m:t>
                            </m:r>
                          </m:e>
                        </m:d>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𝑘</m:t>
                        </m:r>
                      </m:sup>
                    </m:sSup>
                    <m:r>
                      <a:rPr lang="zh-CN" altLang="en-US" sz="2000" i="1">
                        <a:latin typeface="Cambria Math" panose="02040503050406030204" pitchFamily="18" charset="0"/>
                      </a:rPr>
                      <m:t>，</m:t>
                    </m:r>
                  </m:oMath>
                </a14:m>
                <a:endParaRPr lang="en-US" altLang="zh-CN" sz="2000" dirty="0"/>
              </a:p>
              <a:p>
                <a:pPr>
                  <a:lnSpc>
                    <a:spcPct val="120000"/>
                  </a:lnSpc>
                </a:pPr>
                <a:endParaRPr lang="zh-CN" altLang="en-US" sz="2000" dirty="0"/>
              </a:p>
            </p:txBody>
          </p:sp>
        </mc:Choice>
        <mc:Fallback>
          <p:sp>
            <p:nvSpPr>
              <p:cNvPr id="3" name="内容占位符 2">
                <a:extLst>
                  <a:ext uri="{FF2B5EF4-FFF2-40B4-BE49-F238E27FC236}">
                    <a16:creationId xmlns:a16="http://schemas.microsoft.com/office/drawing/2014/main" id="{C7B00034-1299-48D6-9961-3BBAC1092929}"/>
                  </a:ext>
                </a:extLst>
              </p:cNvPr>
              <p:cNvSpPr>
                <a:spLocks noGrp="1" noRot="1" noChangeAspect="1" noMove="1" noResize="1" noEditPoints="1" noAdjustHandles="1" noChangeArrowheads="1" noChangeShapeType="1" noTextEdit="1"/>
              </p:cNvSpPr>
              <p:nvPr>
                <p:ph idx="1"/>
              </p:nvPr>
            </p:nvSpPr>
            <p:spPr>
              <a:xfrm>
                <a:off x="838200" y="1825625"/>
                <a:ext cx="10515600" cy="4264458"/>
              </a:xfrm>
              <a:blipFill>
                <a:blip r:embed="rId2"/>
                <a:stretch>
                  <a:fillRect l="-522"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552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560EC-980A-4E91-9DA7-65505734C1A8}"/>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77651B-AC6B-42AF-8DC4-D60C17490004}"/>
                  </a:ext>
                </a:extLst>
              </p:cNvPr>
              <p:cNvSpPr>
                <a:spLocks noGrp="1"/>
              </p:cNvSpPr>
              <p:nvPr>
                <p:ph idx="1"/>
              </p:nvPr>
            </p:nvSpPr>
            <p:spPr/>
            <p:txBody>
              <a:bodyPr>
                <a:normAutofit/>
              </a:bodyPr>
              <a:lstStyle/>
              <a:p>
                <a:r>
                  <a:rPr lang="zh-CN" altLang="en-US" dirty="0"/>
                  <a:t>令</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𝑚𝑎𝑥</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oMath>
                </a14:m>
                <a:r>
                  <a:rPr lang="zh-CN" altLang="en-US" dirty="0"/>
                  <a:t>则显然有：</a:t>
                </a:r>
                <a:br>
                  <a:rPr lang="en-US" altLang="zh-CN" dirty="0"/>
                </a:b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𝑓</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𝜖</m:t>
                        </m:r>
                      </m:e>
                      <m:sub>
                        <m:r>
                          <a:rPr lang="en-US" altLang="zh-CN" i="1">
                            <a:latin typeface="Cambria Math" panose="02040503050406030204" pitchFamily="18" charset="0"/>
                          </a:rPr>
                          <m:t>𝑛</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𝑀</m:t>
                    </m:r>
                    <m:r>
                      <a:rPr lang="en-US" altLang="zh-CN" i="1">
                        <a:latin typeface="Cambria Math" panose="02040503050406030204" pitchFamily="18" charset="0"/>
                      </a:rPr>
                      <m:t>∑′′</m:t>
                    </m:r>
                    <m:r>
                      <m:rPr>
                        <m:nor/>
                      </m:rPr>
                      <a:rPr lang="en-US" altLang="zh-CN" dirty="0"/>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m:rPr>
                        <m:nor/>
                      </m:rPr>
                      <a:rPr lang="en-US" altLang="zh-CN" dirty="0"/>
                      <m:t>,</m:t>
                    </m:r>
                  </m:oMath>
                </a14:m>
                <a:r>
                  <a:rPr lang="zh-CN" altLang="en-US" dirty="0"/>
                  <a:t>使用右上角的恒等式可知：</a:t>
                </a:r>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2</m:t>
                            </m:r>
                          </m:den>
                        </m:f>
                      </m:sup>
                    </m:sSup>
                  </m:oMath>
                </a14:m>
                <a:r>
                  <a:rPr lang="en-US" altLang="zh-CN" dirty="0"/>
                  <a:t> </a:t>
                </a:r>
                <a14:m>
                  <m:oMath xmlns:m="http://schemas.openxmlformats.org/officeDocument/2006/math">
                    <m:nary>
                      <m:naryPr>
                        <m:chr m:val="∑"/>
                        <m:subHide m:val="on"/>
                        <m:ctrlPr>
                          <a:rPr lang="en-US" altLang="zh-CN" i="1">
                            <a:latin typeface="Cambria Math" panose="02040503050406030204" pitchFamily="18" charset="0"/>
                          </a:rPr>
                        </m:ctrlPr>
                      </m:naryPr>
                      <m:sub/>
                      <m:sup>
                        <m:r>
                          <a:rPr lang="en-US" altLang="zh-CN" i="1">
                            <a:latin typeface="Cambria Math" panose="02040503050406030204" pitchFamily="18" charset="0"/>
                          </a:rPr>
                          <m:t>′′</m:t>
                        </m:r>
                      </m:sup>
                      <m:e>
                        <m:r>
                          <a:rPr lang="en-US" altLang="zh-CN" b="0" i="1" smtClean="0">
                            <a:latin typeface="Cambria Math" panose="02040503050406030204" pitchFamily="18" charset="0"/>
                          </a:rPr>
                          <m:t> </m:t>
                        </m:r>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0"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𝑛</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𝑛𝑥</m:t>
                                </m:r>
                              </m:e>
                            </m:d>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r>
                      <a:rPr lang="en-US" altLang="zh-CN" b="0" i="1" smtClean="0">
                        <a:latin typeface="Cambria Math" panose="02040503050406030204" pitchFamily="18" charset="0"/>
                      </a:rPr>
                      <m:t>=</m:t>
                    </m:r>
                    <m:r>
                      <a:rPr lang="en-US" altLang="zh-CN" b="0" i="1" smtClean="0">
                        <a:latin typeface="Cambria Math" panose="02040503050406030204" pitchFamily="18" charset="0"/>
                      </a:rPr>
                      <m:t>𝑛𝑥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4</m:t>
                        </m:r>
                      </m:den>
                    </m:f>
                  </m:oMath>
                </a14:m>
                <a:endParaRPr lang="en-US" altLang="zh-CN" dirty="0"/>
              </a:p>
              <a:p>
                <a:r>
                  <a:rPr lang="zh-CN" altLang="en-US" dirty="0"/>
                  <a:t>因此，</a:t>
                </a:r>
                <a:r>
                  <a:rPr lang="en-US" altLang="zh-CN" dirty="0"/>
                  <a:t> </a:t>
                </a:r>
                <a14:m>
                  <m:oMath xmlns:m="http://schemas.openxmlformats.org/officeDocument/2006/math">
                    <m:nary>
                      <m:naryPr>
                        <m:chr m:val="∑"/>
                        <m:subHide m:val="on"/>
                        <m:ctrlPr>
                          <a:rPr lang="en-US" altLang="zh-CN" i="1">
                            <a:latin typeface="Cambria Math" panose="02040503050406030204" pitchFamily="18" charset="0"/>
                          </a:rPr>
                        </m:ctrlPr>
                      </m:naryPr>
                      <m:sub/>
                      <m:sup>
                        <m:r>
                          <a:rPr lang="en-US" altLang="zh-CN" i="1">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nary>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4</m:t>
                        </m:r>
                      </m:den>
                    </m:f>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𝑛</m:t>
                                </m:r>
                              </m:den>
                            </m:f>
                          </m:e>
                        </m:d>
                      </m:e>
                      <m:sup>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up>
                    </m:sSup>
                  </m:oMath>
                </a14:m>
                <a:r>
                  <a:rPr lang="en-US" altLang="zh-CN" dirty="0"/>
                  <a:t>,</a:t>
                </a:r>
                <a:r>
                  <a:rPr lang="zh-CN" altLang="en-US" dirty="0"/>
                  <a:t>从而</a:t>
                </a:r>
                <a14:m>
                  <m:oMath xmlns:m="http://schemas.openxmlformats.org/officeDocument/2006/math">
                    <m:r>
                      <m:rPr>
                        <m:lit/>
                      </m:rP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𝐵</m:t>
                        </m:r>
                      </m:e>
                      <m:sub>
                        <m:r>
                          <a:rPr lang="en-US" altLang="zh-CN" i="1">
                            <a:latin typeface="Cambria Math" panose="02040503050406030204" pitchFamily="18" charset="0"/>
                          </a:rPr>
                          <m:t>𝑛</m:t>
                        </m:r>
                      </m:sub>
                      <m:sup>
                        <m:r>
                          <a:rPr lang="en-US" altLang="zh-CN" i="1">
                            <a:latin typeface="Cambria Math" panose="02040503050406030204" pitchFamily="18" charset="0"/>
                          </a:rPr>
                          <m:t>𝑓</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m:rPr>
                        <m:lit/>
                      </m:rPr>
                      <a:rPr lang="en-US" altLang="zh-CN" i="1">
                        <a:latin typeface="Cambria Math" panose="02040503050406030204" pitchFamily="18" charset="0"/>
                      </a:rPr>
                      <m:t>|</m:t>
                    </m:r>
                    <m:r>
                      <a:rPr lang="en-US" altLang="zh-CN" b="0" i="1" smtClean="0">
                        <a:latin typeface="Cambria Math" panose="02040503050406030204" pitchFamily="18" charset="0"/>
                      </a:rPr>
                      <m:t>&lt;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𝝐</m:t>
                        </m:r>
                      </m:e>
                      <m:sub>
                        <m:r>
                          <a:rPr lang="en-US" altLang="zh-CN" b="1" i="1" smtClean="0">
                            <a:solidFill>
                              <a:srgbClr val="FF0000"/>
                            </a:solidFill>
                            <a:latin typeface="Cambria Math" panose="02040503050406030204" pitchFamily="18" charset="0"/>
                          </a:rPr>
                          <m:t>𝒏</m:t>
                        </m:r>
                      </m:sub>
                    </m:sSub>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𝑴</m:t>
                        </m:r>
                      </m:num>
                      <m:den>
                        <m:r>
                          <a:rPr lang="en-US" altLang="zh-CN" b="1" i="1" smtClean="0">
                            <a:solidFill>
                              <a:srgbClr val="FF0000"/>
                            </a:solidFill>
                            <a:latin typeface="Cambria Math" panose="02040503050406030204" pitchFamily="18" charset="0"/>
                          </a:rPr>
                          <m:t>𝟐</m:t>
                        </m:r>
                      </m:den>
                    </m:f>
                    <m:sSup>
                      <m:sSupPr>
                        <m:ctrlPr>
                          <a:rPr lang="en-US" altLang="zh-CN" b="1" i="1" smtClean="0">
                            <a:solidFill>
                              <a:srgbClr val="FF0000"/>
                            </a:solidFill>
                            <a:latin typeface="Cambria Math" panose="02040503050406030204" pitchFamily="18" charset="0"/>
                          </a:rPr>
                        </m:ctrlPr>
                      </m:sSupPr>
                      <m:e>
                        <m:d>
                          <m:dPr>
                            <m:ctrlPr>
                              <a:rPr lang="en-US" altLang="zh-CN" b="1" i="1" smtClean="0">
                                <a:solidFill>
                                  <a:srgbClr val="FF0000"/>
                                </a:solidFill>
                                <a:latin typeface="Cambria Math" panose="02040503050406030204" pitchFamily="18" charset="0"/>
                              </a:rPr>
                            </m:ctrlPr>
                          </m:dPr>
                          <m:e>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𝟏</m:t>
                                </m:r>
                              </m:num>
                              <m:den>
                                <m:r>
                                  <a:rPr lang="en-US" altLang="zh-CN" b="1" i="1" smtClean="0">
                                    <a:solidFill>
                                      <a:srgbClr val="FF0000"/>
                                    </a:solidFill>
                                    <a:latin typeface="Cambria Math" panose="02040503050406030204" pitchFamily="18" charset="0"/>
                                  </a:rPr>
                                  <m:t>𝒏</m:t>
                                </m:r>
                              </m:den>
                            </m:f>
                          </m:e>
                        </m:d>
                      </m:e>
                      <m:sup>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𝟏</m:t>
                            </m:r>
                          </m:num>
                          <m:den>
                            <m:r>
                              <a:rPr lang="en-US" altLang="zh-CN" b="1" i="1" smtClean="0">
                                <a:solidFill>
                                  <a:srgbClr val="FF0000"/>
                                </a:solidFill>
                                <a:latin typeface="Cambria Math" panose="02040503050406030204" pitchFamily="18" charset="0"/>
                              </a:rPr>
                              <m:t>𝟐</m:t>
                            </m:r>
                          </m:den>
                        </m:f>
                      </m:sup>
                    </m:sSup>
                  </m:oMath>
                </a14:m>
                <a:endParaRPr lang="en-US" altLang="zh-CN" b="1" dirty="0"/>
              </a:p>
              <a:p>
                <a:r>
                  <a:rPr lang="zh-CN" altLang="en-US" b="1" dirty="0"/>
                  <a:t>这与</a:t>
                </a:r>
                <a14:m>
                  <m:oMath xmlns:m="http://schemas.openxmlformats.org/officeDocument/2006/math">
                    <m:r>
                      <a:rPr lang="en-US" altLang="zh-CN" b="1" i="1" smtClean="0">
                        <a:latin typeface="Cambria Math" panose="02040503050406030204" pitchFamily="18" charset="0"/>
                      </a:rPr>
                      <m:t>𝒙</m:t>
                    </m:r>
                  </m:oMath>
                </a14:m>
                <a:r>
                  <a:rPr lang="zh-CN" altLang="en-US" b="1" dirty="0"/>
                  <a:t>无关，且随</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zh-CN" altLang="en-US" b="1" i="1">
                        <a:latin typeface="Cambria Math" panose="02040503050406030204" pitchFamily="18" charset="0"/>
                      </a:rPr>
                      <m:t>，</m:t>
                    </m:r>
                  </m:oMath>
                </a14:m>
                <a:r>
                  <a:rPr lang="zh-CN" altLang="en-US" b="1" dirty="0"/>
                  <a:t>而趋近于</a:t>
                </a:r>
                <a:r>
                  <a:rPr lang="en-US" altLang="zh-CN" b="1" dirty="0"/>
                  <a:t>0</a:t>
                </a:r>
                <a:r>
                  <a:rPr lang="zh-CN" altLang="en-US" b="1" dirty="0"/>
                  <a:t>，因此得证多项式序列</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𝑩</m:t>
                        </m:r>
                      </m:e>
                      <m:sub>
                        <m:r>
                          <a:rPr lang="en-US" altLang="zh-CN" b="1" i="1" smtClean="0">
                            <a:latin typeface="Cambria Math" panose="02040503050406030204" pitchFamily="18" charset="0"/>
                          </a:rPr>
                          <m:t>𝒏</m:t>
                        </m:r>
                      </m:sub>
                      <m:sup>
                        <m:r>
                          <a:rPr lang="en-US" altLang="zh-CN" b="1" i="1" smtClean="0">
                            <a:latin typeface="Cambria Math" panose="02040503050406030204" pitchFamily="18" charset="0"/>
                          </a:rPr>
                          <m:t>𝒇</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b="1" dirty="0"/>
                  <a:t>对于</a:t>
                </a:r>
                <a14:m>
                  <m:oMath xmlns:m="http://schemas.openxmlformats.org/officeDocument/2006/math">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oMath>
                </a14:m>
                <a:r>
                  <a:rPr lang="zh-CN" altLang="en-US" b="1" dirty="0"/>
                  <a:t>的一致收敛性！</a:t>
                </a:r>
              </a:p>
            </p:txBody>
          </p:sp>
        </mc:Choice>
        <mc:Fallback xmlns="">
          <p:sp>
            <p:nvSpPr>
              <p:cNvPr id="3" name="内容占位符 2">
                <a:extLst>
                  <a:ext uri="{FF2B5EF4-FFF2-40B4-BE49-F238E27FC236}">
                    <a16:creationId xmlns:a16="http://schemas.microsoft.com/office/drawing/2014/main" id="{4077651B-AC6B-42AF-8DC4-D60C17490004}"/>
                  </a:ext>
                </a:extLst>
              </p:cNvPr>
              <p:cNvSpPr>
                <a:spLocks noGrp="1" noRot="1" noChangeAspect="1" noMove="1" noResize="1" noEditPoints="1" noAdjustHandles="1" noChangeArrowheads="1" noChangeShapeType="1" noTextEdit="1"/>
              </p:cNvSpPr>
              <p:nvPr>
                <p:ph idx="1"/>
              </p:nvPr>
            </p:nvSpPr>
            <p:spPr>
              <a:blipFill>
                <a:blip r:embed="rId2"/>
                <a:stretch>
                  <a:fillRect l="-1043" t="-1401" b="-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294D93-ACBC-4456-A914-039594223293}"/>
                  </a:ext>
                </a:extLst>
              </p:cNvPr>
              <p:cNvSpPr/>
              <p:nvPr/>
            </p:nvSpPr>
            <p:spPr>
              <a:xfrm>
                <a:off x="7222948" y="365125"/>
                <a:ext cx="4607608" cy="1000017"/>
              </a:xfrm>
              <a:prstGeom prst="rect">
                <a:avLst/>
              </a:prstGeom>
            </p:spPr>
            <p:txBody>
              <a:bodyPr wrap="none">
                <a:spAutoFit/>
              </a:bodyPr>
              <a:lstStyle/>
              <a:p>
                <a:pPr>
                  <a:lnSpc>
                    <a:spcPct val="120000"/>
                  </a:lnSpc>
                </a:pPr>
                <a14:m>
                  <m:oMathPara xmlns:m="http://schemas.openxmlformats.org/officeDocument/2006/math">
                    <m:oMathParaPr>
                      <m:jc m:val="centerGroup"/>
                    </m:oMathParaPr>
                    <m:oMath xmlns:m="http://schemas.openxmlformats.org/officeDocument/2006/math">
                      <m:nary>
                        <m:naryPr>
                          <m:chr m:val="∑"/>
                          <m:ctrlPr>
                            <a:rPr lang="en-US" altLang="zh-CN" i="1">
                              <a:solidFill>
                                <a:srgbClr val="FF0000"/>
                              </a:solidFill>
                              <a:latin typeface="Cambria Math" panose="02040503050406030204" pitchFamily="18" charset="0"/>
                            </a:rPr>
                          </m:ctrlPr>
                        </m:naryPr>
                        <m:sub>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=0</m:t>
                          </m:r>
                        </m:sub>
                        <m:sup>
                          <m:r>
                            <a:rPr lang="en-US" altLang="zh-CN" i="1">
                              <a:solidFill>
                                <a:srgbClr val="FF0000"/>
                              </a:solidFill>
                              <a:latin typeface="Cambria Math" panose="02040503050406030204" pitchFamily="18" charset="0"/>
                            </a:rPr>
                            <m:t>𝑛</m:t>
                          </m:r>
                        </m:sup>
                        <m:e>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𝑛𝑥</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𝑘</m:t>
                                  </m:r>
                                </m:e>
                              </m:d>
                            </m:e>
                            <m:sup>
                              <m:r>
                                <a:rPr lang="en-US" altLang="zh-CN" i="1">
                                  <a:solidFill>
                                    <a:srgbClr val="FF0000"/>
                                  </a:solidFill>
                                  <a:latin typeface="Cambria Math" panose="02040503050406030204" pitchFamily="18" charset="0"/>
                                </a:rPr>
                                <m:t>2</m:t>
                              </m:r>
                            </m:sup>
                          </m:sSup>
                          <m:d>
                            <m:dPr>
                              <m:ctrlPr>
                                <a:rPr lang="en-US" altLang="zh-CN" i="1">
                                  <a:solidFill>
                                    <a:srgbClr val="FF0000"/>
                                  </a:solidFill>
                                  <a:latin typeface="Cambria Math" panose="02040503050406030204" pitchFamily="18" charset="0"/>
                                </a:rPr>
                              </m:ctrlPr>
                            </m:dPr>
                            <m:e>
                              <m:m>
                                <m:mPr>
                                  <m:plcHide m:val="on"/>
                                  <m:mcs>
                                    <m:mc>
                                      <m:mcPr>
                                        <m:count m:val="1"/>
                                        <m:mcJc m:val="center"/>
                                      </m:mcPr>
                                    </m:mc>
                                  </m:mcs>
                                  <m:ctrlPr>
                                    <a:rPr lang="en-US" altLang="zh-CN" i="1">
                                      <a:solidFill>
                                        <a:srgbClr val="FF0000"/>
                                      </a:solidFill>
                                      <a:latin typeface="Cambria Math" panose="02040503050406030204" pitchFamily="18" charset="0"/>
                                    </a:rPr>
                                  </m:ctrlPr>
                                </m:mPr>
                                <m:mr>
                                  <m:e>
                                    <m:r>
                                      <a:rPr lang="en-US" altLang="zh-CN" i="1">
                                        <a:solidFill>
                                          <a:srgbClr val="FF0000"/>
                                        </a:solidFill>
                                        <a:latin typeface="Cambria Math" panose="02040503050406030204" pitchFamily="18" charset="0"/>
                                      </a:rPr>
                                      <m:t>𝑛</m:t>
                                    </m:r>
                                  </m:e>
                                </m:mr>
                                <m:mr>
                                  <m:e>
                                    <m:r>
                                      <m:rPr>
                                        <m:sty m:val="p"/>
                                      </m:rPr>
                                      <a:rPr lang="en-US" altLang="zh-CN" i="1">
                                        <a:solidFill>
                                          <a:srgbClr val="FF0000"/>
                                        </a:solidFill>
                                        <a:latin typeface="Cambria Math" panose="02040503050406030204" pitchFamily="18" charset="0"/>
                                      </a:rPr>
                                      <m:t>k</m:t>
                                    </m:r>
                                  </m:e>
                                </m:mr>
                              </m:m>
                            </m:e>
                          </m:d>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𝑥</m:t>
                              </m:r>
                            </m:e>
                            <m:sup>
                              <m:r>
                                <a:rPr lang="en-US" altLang="zh-CN" i="1">
                                  <a:solidFill>
                                    <a:srgbClr val="FF0000"/>
                                  </a:solidFill>
                                  <a:latin typeface="Cambria Math" panose="02040503050406030204" pitchFamily="18" charset="0"/>
                                </a:rPr>
                                <m:t>𝑘</m:t>
                              </m:r>
                            </m:sup>
                          </m:sSup>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1−</m:t>
                                  </m:r>
                                  <m:r>
                                    <a:rPr lang="en-US" altLang="zh-CN" i="1">
                                      <a:solidFill>
                                        <a:srgbClr val="FF0000"/>
                                      </a:solidFill>
                                      <a:latin typeface="Cambria Math" panose="02040503050406030204" pitchFamily="18" charset="0"/>
                                    </a:rPr>
                                    <m:t>𝑥</m:t>
                                  </m:r>
                                </m:e>
                              </m:d>
                            </m:e>
                            <m:sup>
                              <m:r>
                                <a:rPr lang="en-US" altLang="zh-CN" i="1">
                                  <a:solidFill>
                                    <a:srgbClr val="FF0000"/>
                                  </a:solidFill>
                                  <a:latin typeface="Cambria Math" panose="02040503050406030204" pitchFamily="18" charset="0"/>
                                </a:rPr>
                                <m:t>𝑛</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𝑘</m:t>
                              </m:r>
                            </m:sup>
                          </m:sSup>
                        </m:e>
                      </m:nary>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𝑛𝑥</m:t>
                      </m:r>
                      <m:r>
                        <a:rPr lang="en-US" altLang="zh-CN" i="1">
                          <a:solidFill>
                            <a:srgbClr val="FF0000"/>
                          </a:solidFill>
                          <a:latin typeface="Cambria Math" panose="02040503050406030204" pitchFamily="18" charset="0"/>
                        </a:rPr>
                        <m:t>(1−</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A1294D93-ACBC-4456-A914-039594223293}"/>
                  </a:ext>
                </a:extLst>
              </p:cNvPr>
              <p:cNvSpPr>
                <a:spLocks noRot="1" noChangeAspect="1" noMove="1" noResize="1" noEditPoints="1" noAdjustHandles="1" noChangeArrowheads="1" noChangeShapeType="1" noTextEdit="1"/>
              </p:cNvSpPr>
              <p:nvPr/>
            </p:nvSpPr>
            <p:spPr>
              <a:xfrm>
                <a:off x="7222948" y="365125"/>
                <a:ext cx="4607608" cy="100001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371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93335A-9098-4131-B648-CC716811DA5D}"/>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99DE67C-DBD2-4E83-B073-085D6C2F909A}"/>
                  </a:ext>
                </a:extLst>
              </p:cNvPr>
              <p:cNvSpPr>
                <a:spLocks noGrp="1"/>
              </p:cNvSpPr>
              <p:nvPr>
                <p:ph idx="1"/>
              </p:nvPr>
            </p:nvSpPr>
            <p:spPr/>
            <p:txBody>
              <a:bodyPr>
                <a:normAutofit lnSpcReduction="10000"/>
              </a:bodyPr>
              <a:lstStyle/>
              <a:p>
                <a:r>
                  <a:rPr lang="en-US" altLang="zh-CN" dirty="0"/>
                  <a:t>Weierstrass</a:t>
                </a:r>
                <a:r>
                  <a:rPr lang="zh-CN" altLang="en-US" dirty="0"/>
                  <a:t>第一定理实际上正好解决了如何利用多项式做成的函数项级数来表示连续函数的问题。</a:t>
                </a:r>
                <a:endParaRPr lang="en-US" altLang="zh-CN" dirty="0"/>
              </a:p>
              <a:p>
                <a:r>
                  <a:rPr lang="zh-CN" altLang="en-US" dirty="0"/>
                  <a:t>任意取定一个单调下降于</a:t>
                </a:r>
                <a:r>
                  <a:rPr lang="en-US" altLang="zh-CN" dirty="0"/>
                  <a:t>0</a:t>
                </a:r>
                <a:r>
                  <a:rPr lang="zh-CN" altLang="en-US" dirty="0"/>
                  <a:t>的数列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则对每个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𝑛</m:t>
                        </m:r>
                      </m:sub>
                    </m:sSub>
                  </m:oMath>
                </a14:m>
                <a:r>
                  <a:rPr lang="zh-CN" altLang="en-US" dirty="0"/>
                  <a:t>都可以找到一个多项式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使得</a:t>
                </a:r>
                <a:endParaRPr lang="en-US" altLang="zh-CN" dirty="0"/>
              </a:p>
              <a:p>
                <a:pPr marL="0" indent="0">
                  <a:buNone/>
                </a:pPr>
                <a14:m>
                  <m:oMathPara xmlns:m="http://schemas.openxmlformats.org/officeDocument/2006/math">
                    <m:oMathParaPr>
                      <m:jc m:val="centerGroup"/>
                    </m:oMathParaPr>
                    <m:oMath xmlns:m="http://schemas.openxmlformats.org/officeDocument/2006/math">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𝑛</m:t>
                          </m:r>
                        </m:sub>
                      </m:sSub>
                    </m:oMath>
                  </m:oMathPara>
                </a14:m>
                <a:endParaRPr lang="en-US" altLang="zh-CN" b="0" dirty="0"/>
              </a:p>
              <a:p>
                <a:r>
                  <a:rPr lang="zh-CN" altLang="en-US" dirty="0"/>
                  <a:t>于是令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𝑛</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&gt;1</m:t>
                    </m:r>
                  </m:oMath>
                </a14:m>
                <a:endParaRPr lang="en-US" altLang="zh-CN" dirty="0"/>
              </a:p>
              <a:p>
                <a:r>
                  <a:rPr lang="zh-CN" altLang="en-US" dirty="0"/>
                  <a:t>可知级数</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e>
                    </m:nary>
                  </m:oMath>
                </a14:m>
                <a:r>
                  <a:rPr lang="zh-CN" altLang="en-US" dirty="0"/>
                  <a:t>的前</a:t>
                </a:r>
                <a14:m>
                  <m:oMath xmlns:m="http://schemas.openxmlformats.org/officeDocument/2006/math">
                    <m:r>
                      <a:rPr lang="en-US" altLang="zh-CN" b="0" i="1" smtClean="0">
                        <a:latin typeface="Cambria Math" panose="02040503050406030204" pitchFamily="18" charset="0"/>
                      </a:rPr>
                      <m:t>𝑛</m:t>
                    </m:r>
                  </m:oMath>
                </a14:m>
                <a:r>
                  <a:rPr lang="zh-CN" altLang="en-US" dirty="0"/>
                  <a:t>项之和恰好与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相合，因而该级数也就一致收敛于</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a14:m>
                <a:endParaRPr lang="en-US" altLang="zh-CN" b="0" dirty="0"/>
              </a:p>
              <a:p>
                <a:r>
                  <a:rPr lang="zh-CN" altLang="en-US" b="0" dirty="0"/>
                  <a:t>不仅证明</a:t>
                </a:r>
                <a:r>
                  <a:rPr lang="zh-CN" altLang="en-US" b="0" dirty="0">
                    <a:solidFill>
                      <a:srgbClr val="FF0000"/>
                    </a:solidFill>
                  </a:rPr>
                  <a:t>存在性</a:t>
                </a:r>
                <a:r>
                  <a:rPr lang="zh-CN" altLang="en-US" b="0" dirty="0"/>
                  <a:t>，而且是一种</a:t>
                </a:r>
                <a:r>
                  <a:rPr lang="zh-CN" altLang="en-US" b="0" dirty="0">
                    <a:solidFill>
                      <a:srgbClr val="FF0000"/>
                    </a:solidFill>
                  </a:rPr>
                  <a:t>构造性</a:t>
                </a:r>
                <a:r>
                  <a:rPr lang="zh-CN" altLang="en-US" b="0" dirty="0"/>
                  <a:t>证明（</a:t>
                </a:r>
                <a:r>
                  <a:rPr lang="zh-CN" altLang="en-US" b="0" dirty="0">
                    <a:solidFill>
                      <a:srgbClr val="FF0000"/>
                    </a:solidFill>
                  </a:rPr>
                  <a:t>可计算</a:t>
                </a:r>
                <a:r>
                  <a:rPr lang="zh-CN" altLang="en-US" b="0" dirty="0"/>
                  <a:t>的思想）</a:t>
                </a:r>
                <a:endParaRPr lang="en-US" altLang="zh-CN" b="0" dirty="0"/>
              </a:p>
              <a:p>
                <a:endParaRPr lang="zh-CN" altLang="en-US" dirty="0"/>
              </a:p>
            </p:txBody>
          </p:sp>
        </mc:Choice>
        <mc:Fallback xmlns="">
          <p:sp>
            <p:nvSpPr>
              <p:cNvPr id="3" name="内容占位符 2">
                <a:extLst>
                  <a:ext uri="{FF2B5EF4-FFF2-40B4-BE49-F238E27FC236}">
                    <a16:creationId xmlns:a16="http://schemas.microsoft.com/office/drawing/2014/main" id="{299DE67C-DBD2-4E83-B073-085D6C2F909A}"/>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279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B1C9C-5019-45F3-8ED9-56BBC0293376}"/>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F1636D-DE53-4BF2-9D14-FC979A35D216}"/>
                  </a:ext>
                </a:extLst>
              </p:cNvPr>
              <p:cNvSpPr>
                <a:spLocks noGrp="1"/>
              </p:cNvSpPr>
              <p:nvPr>
                <p:ph idx="1"/>
              </p:nvPr>
            </p:nvSpPr>
            <p:spPr/>
            <p:txBody>
              <a:bodyPr>
                <a:normAutofit fontScale="62500" lnSpcReduction="20000"/>
              </a:bodyPr>
              <a:lstStyle/>
              <a:p>
                <a:r>
                  <a:rPr lang="zh-CN" altLang="en-US" b="1" dirty="0">
                    <a:solidFill>
                      <a:srgbClr val="FF0000"/>
                    </a:solidFill>
                  </a:rPr>
                  <a:t>定理（</a:t>
                </a:r>
                <a:r>
                  <a:rPr lang="en-US" altLang="zh-CN" b="1" dirty="0" err="1">
                    <a:solidFill>
                      <a:srgbClr val="FF0000"/>
                    </a:solidFill>
                  </a:rPr>
                  <a:t>Weierstrass</a:t>
                </a:r>
                <a:r>
                  <a:rPr lang="zh-CN" altLang="en-US" b="1" dirty="0">
                    <a:solidFill>
                      <a:srgbClr val="FF0000"/>
                    </a:solidFill>
                  </a:rPr>
                  <a:t>）</a:t>
                </a:r>
                <a:r>
                  <a:rPr lang="zh-CN" altLang="en-US" dirty="0"/>
                  <a:t>：设函数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t>,</a:t>
                </a:r>
                <a:r>
                  <a:rPr lang="zh-CN" altLang="en-US" dirty="0"/>
                  <a:t>那么对于任意给定的</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&gt;0</m:t>
                    </m:r>
                    <m:r>
                      <a:rPr lang="zh-CN" altLang="en-US" i="1">
                        <a:latin typeface="Cambria Math" panose="02040503050406030204" pitchFamily="18" charset="0"/>
                      </a:rPr>
                      <m:t>，</m:t>
                    </m:r>
                  </m:oMath>
                </a14:m>
                <a:r>
                  <a:rPr lang="zh-CN" altLang="en-US" dirty="0"/>
                  <a:t>都存在这样的多项式</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使得：</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lim>
                          </m:limLow>
                        </m:fName>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e>
                      </m:func>
                      <m:r>
                        <a:rPr lang="en-US" altLang="zh-CN" b="0" i="1" smtClean="0">
                          <a:latin typeface="Cambria Math" panose="02040503050406030204" pitchFamily="18" charset="0"/>
                        </a:rPr>
                        <m:t>&lt;</m:t>
                      </m:r>
                      <m:r>
                        <a:rPr lang="en-US" altLang="zh-CN" b="0" i="1" smtClean="0">
                          <a:latin typeface="Cambria Math" panose="02040503050406030204" pitchFamily="18" charset="0"/>
                        </a:rPr>
                        <m:t>𝜖</m:t>
                      </m:r>
                    </m:oMath>
                  </m:oMathPara>
                </a14:m>
                <a:endParaRPr lang="en-US" altLang="zh-CN" b="0" dirty="0"/>
              </a:p>
              <a:p>
                <a:r>
                  <a:rPr lang="zh-CN" altLang="en-US" dirty="0"/>
                  <a:t>这个称为</a:t>
                </a:r>
                <a:r>
                  <a:rPr lang="en-US" altLang="zh-CN" dirty="0" err="1"/>
                  <a:t>Weierstrass</a:t>
                </a:r>
                <a:r>
                  <a:rPr lang="zh-CN" altLang="en-US" dirty="0"/>
                  <a:t>第一定理！</a:t>
                </a:r>
                <a:endParaRPr lang="en-US" altLang="zh-CN" dirty="0"/>
              </a:p>
              <a:p>
                <a:r>
                  <a:rPr lang="zh-CN" altLang="en-US" dirty="0"/>
                  <a:t>周期连续函数（不妨假定周期为</a:t>
                </a:r>
                <a14:m>
                  <m:oMath xmlns:m="http://schemas.openxmlformats.org/officeDocument/2006/math">
                    <m:r>
                      <a:rPr lang="en-US" altLang="zh-CN" i="1">
                        <a:latin typeface="Cambria Math" panose="02040503050406030204" pitchFamily="18" charset="0"/>
                      </a:rPr>
                      <m:t>2</m:t>
                    </m:r>
                    <m:r>
                      <a:rPr lang="en-US" altLang="zh-CN" i="1">
                        <a:latin typeface="Cambria Math" panose="02040503050406030204" pitchFamily="18" charset="0"/>
                      </a:rPr>
                      <m:t>𝜋</m:t>
                    </m:r>
                  </m:oMath>
                </a14:m>
                <a:r>
                  <a:rPr lang="zh-CN" altLang="en-US" dirty="0"/>
                  <a:t>）的最简单逼近工具是如下的三角多项式</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𝑐𝑜𝑠𝑘𝑥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𝑠𝑖𝑛𝑘𝑥</m:t>
                          </m:r>
                          <m:r>
                            <a:rPr lang="en-US" altLang="zh-CN" b="0" i="1" smtClean="0">
                              <a:latin typeface="Cambria Math" panose="02040503050406030204" pitchFamily="18" charset="0"/>
                            </a:rPr>
                            <m:t>)</m:t>
                          </m:r>
                        </m:e>
                      </m:nary>
                    </m:oMath>
                  </m:oMathPara>
                </a14:m>
                <a:endParaRPr lang="en-US" altLang="zh-CN" b="0" dirty="0"/>
              </a:p>
              <a:p>
                <a:r>
                  <a:rPr lang="zh-CN" altLang="en-US" dirty="0"/>
                  <a:t>如果其中的系数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oMath>
                </a14:m>
                <a:r>
                  <a:rPr lang="zh-CN" altLang="en-US" dirty="0"/>
                  <a:t>不全为</a:t>
                </a:r>
                <a:r>
                  <a:rPr lang="en-US" altLang="zh-CN" dirty="0"/>
                  <a:t>0</a:t>
                </a:r>
                <a:r>
                  <a:rPr lang="zh-CN" altLang="en-US" dirty="0"/>
                  <a:t>，则称</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为</a:t>
                </a:r>
                <a14:m>
                  <m:oMath xmlns:m="http://schemas.openxmlformats.org/officeDocument/2006/math">
                    <m:r>
                      <a:rPr lang="en-US" altLang="zh-CN" b="0" i="1" dirty="0" smtClean="0">
                        <a:latin typeface="Cambria Math" panose="02040503050406030204" pitchFamily="18" charset="0"/>
                      </a:rPr>
                      <m:t>𝑛</m:t>
                    </m:r>
                  </m:oMath>
                </a14:m>
                <a:r>
                  <a:rPr lang="zh-CN" altLang="en-US" dirty="0"/>
                  <a:t>阶三角多项式。</a:t>
                </a:r>
                <a:endParaRPr lang="en-US" altLang="zh-CN" dirty="0"/>
              </a:p>
              <a:p>
                <a:r>
                  <a:rPr lang="zh-CN" altLang="en-US" b="1" dirty="0">
                    <a:solidFill>
                      <a:srgbClr val="FF0000"/>
                    </a:solidFill>
                  </a:rPr>
                  <a:t>定理（</a:t>
                </a:r>
                <a:r>
                  <a:rPr lang="en-US" altLang="zh-CN" b="1" dirty="0" err="1">
                    <a:solidFill>
                      <a:srgbClr val="FF0000"/>
                    </a:solidFill>
                  </a:rPr>
                  <a:t>Weierstrass</a:t>
                </a:r>
                <a:r>
                  <a:rPr lang="zh-CN" altLang="en-US" b="1" dirty="0">
                    <a:solidFill>
                      <a:srgbClr val="FF0000"/>
                    </a:solidFill>
                  </a:rPr>
                  <a:t>第二定理）</a:t>
                </a:r>
                <a:r>
                  <a:rPr lang="zh-CN" altLang="en-US" dirty="0"/>
                  <a:t>：设</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𝜋</m:t>
                        </m:r>
                      </m:sub>
                    </m:sSub>
                    <m:r>
                      <a:rPr lang="zh-CN" altLang="en-US" i="1">
                        <a:latin typeface="Cambria Math" panose="02040503050406030204" pitchFamily="18" charset="0"/>
                      </a:rPr>
                      <m:t>，</m:t>
                    </m:r>
                  </m:oMath>
                </a14:m>
                <a:r>
                  <a:rPr lang="zh-CN" altLang="en-US" dirty="0"/>
                  <a:t>则对任意给定的</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&gt;0,</m:t>
                    </m:r>
                  </m:oMath>
                </a14:m>
                <a:r>
                  <a:rPr lang="zh-CN" altLang="en-US" dirty="0"/>
                  <a:t>都有三角多项式</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存在，使得：</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m:t>
                              </m:r>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𝜋</m:t>
                              </m:r>
                            </m:lim>
                          </m:limLow>
                        </m:fName>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e>
                      </m:func>
                      <m:r>
                        <a:rPr lang="en-US" altLang="zh-CN" b="0" i="1" smtClean="0">
                          <a:latin typeface="Cambria Math" panose="02040503050406030204" pitchFamily="18" charset="0"/>
                        </a:rPr>
                        <m:t>&lt;</m:t>
                      </m:r>
                      <m:r>
                        <a:rPr lang="en-US" altLang="zh-CN" b="0" i="1" smtClean="0">
                          <a:latin typeface="Cambria Math" panose="02040503050406030204" pitchFamily="18" charset="0"/>
                        </a:rPr>
                        <m:t>𝜖</m:t>
                      </m:r>
                    </m:oMath>
                  </m:oMathPara>
                </a14:m>
                <a:endParaRPr lang="en-US" altLang="zh-CN" b="0" dirty="0"/>
              </a:p>
              <a:p>
                <a:r>
                  <a:rPr lang="zh-CN" altLang="en-US" dirty="0"/>
                  <a:t>证明（略）：但采用</a:t>
                </a:r>
                <a14:m>
                  <m:oMath xmlns:m="http://schemas.openxmlformats.org/officeDocument/2006/math">
                    <m:r>
                      <a:rPr lang="en-US" altLang="zh-CN" b="0" i="1" smtClean="0">
                        <a:latin typeface="Cambria Math" panose="02040503050406030204" pitchFamily="18" charset="0"/>
                      </a:rPr>
                      <m:t>𝑉𝑎𝑙𝑙𝑒𝑒</m:t>
                    </m:r>
                    <m:r>
                      <a:rPr lang="en-US" altLang="zh-CN" b="0" i="1" smtClean="0">
                        <a:latin typeface="Cambria Math" panose="02040503050406030204" pitchFamily="18" charset="0"/>
                      </a:rPr>
                      <m:t>−</m:t>
                    </m:r>
                    <m:r>
                      <a:rPr lang="en-US" altLang="zh-CN" b="0" i="1" smtClean="0">
                        <a:latin typeface="Cambria Math" panose="02040503050406030204" pitchFamily="18" charset="0"/>
                      </a:rPr>
                      <m:t>𝑃𝑜𝑢𝑠𝑠𝑖𝑛</m:t>
                    </m:r>
                  </m:oMath>
                </a14:m>
                <a:r>
                  <a:rPr lang="zh-CN" altLang="en-US" dirty="0"/>
                  <a:t>算子即可，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𝑛</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𝜋</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en>
                    </m:f>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sub>
                      <m:sup>
                        <m:r>
                          <a:rPr lang="en-US" altLang="zh-CN" b="0" i="1" smtClean="0">
                            <a:latin typeface="Cambria Math" panose="02040503050406030204" pitchFamily="18" charset="0"/>
                          </a:rPr>
                          <m:t>𝜋</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cos</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p>
                            </m:sSup>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2</m:t>
                                </m:r>
                              </m:den>
                            </m:f>
                          </m:e>
                        </m:func>
                      </m:e>
                    </m:nary>
                    <m:r>
                      <a:rPr lang="en-US" altLang="zh-CN" b="0" i="1" smtClean="0">
                        <a:latin typeface="Cambria Math" panose="02040503050406030204" pitchFamily="18" charset="0"/>
                      </a:rPr>
                      <m:t>𝑑𝑡</m:t>
                    </m:r>
                  </m:oMath>
                </a14:m>
                <a:r>
                  <a:rPr lang="en-US" altLang="zh-CN" dirty="0"/>
                  <a:t>,</a:t>
                </a:r>
                <a:r>
                  <a:rPr lang="zh-CN" altLang="en-US" dirty="0"/>
                  <a:t>这里</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d>
                    <m:r>
                      <a:rPr lang="en-US" altLang="zh-CN" b="0" i="1" smtClean="0">
                        <a:latin typeface="Cambria Math" panose="02040503050406030204" pitchFamily="18" charset="0"/>
                      </a:rPr>
                      <m:t>⋯4⋅2</m:t>
                    </m:r>
                    <m:r>
                      <a:rPr lang="zh-CN" altLang="en-US"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−3</m:t>
                        </m:r>
                      </m:e>
                    </m:d>
                    <m:r>
                      <a:rPr lang="en-US" altLang="zh-CN" b="0" i="1" smtClean="0">
                        <a:latin typeface="Cambria Math" panose="02040503050406030204" pitchFamily="18" charset="0"/>
                      </a:rPr>
                      <m:t>⋯3⋅1</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36F1636D-DE53-4BF2-9D14-FC979A35D216}"/>
                  </a:ext>
                </a:extLst>
              </p:cNvPr>
              <p:cNvSpPr>
                <a:spLocks noGrp="1" noRot="1" noChangeAspect="1" noMove="1" noResize="1" noEditPoints="1" noAdjustHandles="1" noChangeArrowheads="1" noChangeShapeType="1" noTextEdit="1"/>
              </p:cNvSpPr>
              <p:nvPr>
                <p:ph idx="1"/>
              </p:nvPr>
            </p:nvSpPr>
            <p:spPr>
              <a:blipFill>
                <a:blip r:embed="rId2"/>
                <a:stretch>
                  <a:fillRect l="-406" t="-1821" b="-114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68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A0DFE-9697-42CF-8DA0-0AD4D7BEB6A1}"/>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FA8233-8561-485E-A9B7-872ED0E6D16E}"/>
                  </a:ext>
                </a:extLst>
              </p:cNvPr>
              <p:cNvSpPr>
                <a:spLocks noGrp="1"/>
              </p:cNvSpPr>
              <p:nvPr>
                <p:ph idx="1"/>
              </p:nvPr>
            </p:nvSpPr>
            <p:spPr>
              <a:xfrm>
                <a:off x="838200" y="1825625"/>
                <a:ext cx="7229168" cy="4351338"/>
              </a:xfrm>
            </p:spPr>
            <p:txBody>
              <a:bodyPr/>
              <a:lstStyle/>
              <a:p>
                <a14:m>
                  <m:oMath xmlns:m="http://schemas.openxmlformats.org/officeDocument/2006/math">
                    <m:r>
                      <a:rPr lang="en-US" altLang="zh-CN" b="0" i="1" smtClean="0">
                        <a:latin typeface="Cambria Math" panose="02040503050406030204" pitchFamily="18" charset="0"/>
                      </a:rPr>
                      <m:t>𝐴</m:t>
                    </m:r>
                  </m:oMath>
                </a14:m>
                <a:r>
                  <a:rPr lang="zh-CN" altLang="en-US" dirty="0"/>
                  <a:t>为方阵，满足：</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oMath>
                </a14:m>
                <a:r>
                  <a:rPr lang="zh-CN" altLang="en-US" dirty="0"/>
                  <a:t>，则</a:t>
                </a:r>
                <a14:m>
                  <m:oMath xmlns:m="http://schemas.openxmlformats.org/officeDocument/2006/math">
                    <m:r>
                      <a:rPr lang="en-US" altLang="zh-CN" b="0" i="1" smtClean="0">
                        <a:latin typeface="Cambria Math" panose="02040503050406030204" pitchFamily="18" charset="0"/>
                      </a:rPr>
                      <m:t>𝜆</m:t>
                    </m:r>
                  </m:oMath>
                </a14:m>
                <a:r>
                  <a:rPr lang="zh-CN" altLang="en-US" dirty="0"/>
                  <a:t>为矩阵</a:t>
                </a:r>
                <a14:m>
                  <m:oMath xmlns:m="http://schemas.openxmlformats.org/officeDocument/2006/math">
                    <m:r>
                      <a:rPr lang="en-US" altLang="zh-CN" b="0" i="1" smtClean="0">
                        <a:latin typeface="Cambria Math" panose="02040503050406030204" pitchFamily="18" charset="0"/>
                      </a:rPr>
                      <m:t>𝐴</m:t>
                    </m:r>
                  </m:oMath>
                </a14:m>
                <a:r>
                  <a:rPr lang="zh-CN" altLang="en-US" dirty="0"/>
                  <a:t>的特征值，</a:t>
                </a:r>
                <a14:m>
                  <m:oMath xmlns:m="http://schemas.openxmlformats.org/officeDocument/2006/math">
                    <m:r>
                      <a:rPr lang="en-US" altLang="zh-CN" b="0" i="1" smtClean="0">
                        <a:latin typeface="Cambria Math" panose="02040503050406030204" pitchFamily="18" charset="0"/>
                      </a:rPr>
                      <m:t>𝑥</m:t>
                    </m:r>
                  </m:oMath>
                </a14:m>
                <a:r>
                  <a:rPr lang="zh-CN" altLang="en-US" dirty="0"/>
                  <a:t>为矩阵</a:t>
                </a:r>
                <a14:m>
                  <m:oMath xmlns:m="http://schemas.openxmlformats.org/officeDocument/2006/math">
                    <m:r>
                      <a:rPr lang="en-US" altLang="zh-CN" b="0" i="1" smtClean="0">
                        <a:latin typeface="Cambria Math" panose="02040503050406030204" pitchFamily="18" charset="0"/>
                      </a:rPr>
                      <m:t>𝐴</m:t>
                    </m:r>
                  </m:oMath>
                </a14:m>
                <a:r>
                  <a:rPr lang="zh-CN" altLang="en-US" dirty="0"/>
                  <a:t>的特征向量</a:t>
                </a:r>
                <a:endParaRPr lang="en-US" altLang="zh-CN" dirty="0"/>
              </a:p>
              <a:p>
                <a:pPr lvl="1"/>
                <a:r>
                  <a:rPr lang="zh-CN" altLang="en-US" dirty="0"/>
                  <a:t>其几何意义如图所示</a:t>
                </a:r>
                <a:endParaRPr lang="en-US" altLang="zh-CN" dirty="0"/>
              </a:p>
              <a:p>
                <a:pPr lvl="1"/>
                <a:r>
                  <a:rPr lang="zh-CN" altLang="en-US" dirty="0"/>
                  <a:t>根据</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e>
                    </m:d>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endParaRPr lang="en-US" altLang="zh-CN" b="0" dirty="0"/>
              </a:p>
              <a:p>
                <a:pPr lvl="1"/>
                <a:r>
                  <a:rPr lang="zh-CN" altLang="en-US" dirty="0"/>
                  <a:t>从而必定有</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e>
                        </m:d>
                      </m:e>
                    </m:func>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否则必定</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endParaRPr lang="en-US" altLang="zh-CN" dirty="0"/>
              </a:p>
              <a:p>
                <a:r>
                  <a:rPr lang="zh-CN" altLang="en-US" dirty="0"/>
                  <a:t>如果矩阵</a:t>
                </a:r>
                <a14:m>
                  <m:oMath xmlns:m="http://schemas.openxmlformats.org/officeDocument/2006/math">
                    <m:r>
                      <a:rPr lang="en-US" altLang="zh-CN" b="0" i="1" smtClean="0">
                        <a:latin typeface="Cambria Math" panose="02040503050406030204" pitchFamily="18" charset="0"/>
                      </a:rPr>
                      <m:t>𝐴</m:t>
                    </m:r>
                  </m:oMath>
                </a14:m>
                <a:r>
                  <a:rPr lang="zh-CN" altLang="en-US" dirty="0"/>
                  <a:t>为方阵，则其特征向量相互正交</a:t>
                </a:r>
                <a:endParaRPr lang="en-US" altLang="zh-CN" dirty="0"/>
              </a:p>
              <a:p>
                <a:pPr lvl="1"/>
                <a:r>
                  <a:rPr lang="zh-CN" altLang="en-US" dirty="0"/>
                  <a:t>证明：</a:t>
                </a:r>
                <a14:m>
                  <m:oMath xmlns:m="http://schemas.openxmlformats.org/officeDocument/2006/math">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2</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2</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FFFA8233-8561-485E-A9B7-872ED0E6D16E}"/>
                  </a:ext>
                </a:extLst>
              </p:cNvPr>
              <p:cNvSpPr>
                <a:spLocks noGrp="1" noRot="1" noChangeAspect="1" noMove="1" noResize="1" noEditPoints="1" noAdjustHandles="1" noChangeArrowheads="1" noChangeShapeType="1" noTextEdit="1"/>
              </p:cNvSpPr>
              <p:nvPr>
                <p:ph idx="1"/>
              </p:nvPr>
            </p:nvSpPr>
            <p:spPr>
              <a:xfrm>
                <a:off x="838200" y="1825625"/>
                <a:ext cx="7229168" cy="4351338"/>
              </a:xfrm>
              <a:blipFill>
                <a:blip r:embed="rId2"/>
                <a:stretch>
                  <a:fillRect l="-1519"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3749E64-B79F-4C62-839B-6197F85FF559}"/>
              </a:ext>
            </a:extLst>
          </p:cNvPr>
          <p:cNvPicPr>
            <a:picLocks noChangeAspect="1"/>
          </p:cNvPicPr>
          <p:nvPr/>
        </p:nvPicPr>
        <p:blipFill rotWithShape="1">
          <a:blip r:embed="rId3"/>
          <a:srcRect l="16173" t="539" r="23593" b="-539"/>
          <a:stretch/>
        </p:blipFill>
        <p:spPr>
          <a:xfrm>
            <a:off x="8225146" y="2382044"/>
            <a:ext cx="3671887" cy="3238500"/>
          </a:xfrm>
          <a:prstGeom prst="rect">
            <a:avLst/>
          </a:prstGeom>
        </p:spPr>
      </p:pic>
    </p:spTree>
    <p:extLst>
      <p:ext uri="{BB962C8B-B14F-4D97-AF65-F5344CB8AC3E}">
        <p14:creationId xmlns:p14="http://schemas.microsoft.com/office/powerpoint/2010/main" val="38098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58854-6596-4381-B613-3F872E68AD17}"/>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33B7259-9F72-4CD5-B30A-F4EF7895F3FC}"/>
                  </a:ext>
                </a:extLst>
              </p:cNvPr>
              <p:cNvSpPr>
                <a:spLocks noGrp="1"/>
              </p:cNvSpPr>
              <p:nvPr>
                <p:ph idx="1"/>
              </p:nvPr>
            </p:nvSpPr>
            <p:spPr>
              <a:xfrm>
                <a:off x="838200" y="1825624"/>
                <a:ext cx="10515600" cy="4906479"/>
              </a:xfrm>
            </p:spPr>
            <p:txBody>
              <a:bodyPr>
                <a:normAutofit fontScale="92500" lnSpcReduction="10000"/>
              </a:bodyPr>
              <a:lstStyle/>
              <a:p>
                <a:r>
                  <a:rPr lang="zh-CN" altLang="en-US" dirty="0"/>
                  <a:t>矩阵</a:t>
                </a:r>
                <a14:m>
                  <m:oMath xmlns:m="http://schemas.openxmlformats.org/officeDocument/2006/math">
                    <m:r>
                      <a:rPr lang="en-US" altLang="zh-CN" b="0" i="1" smtClean="0">
                        <a:latin typeface="Cambria Math" panose="02040503050406030204" pitchFamily="18" charset="0"/>
                      </a:rPr>
                      <m:t>𝐴</m:t>
                    </m:r>
                  </m:oMath>
                </a14:m>
                <a:r>
                  <a:rPr lang="zh-CN" altLang="en-US" dirty="0"/>
                  <a:t>可以分解为特征值和特征向量的线性组合，实际上对于</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如果存在</a:t>
                </a:r>
                <a14:m>
                  <m:oMath xmlns:m="http://schemas.openxmlformats.org/officeDocument/2006/math">
                    <m:r>
                      <a:rPr lang="en-US" altLang="zh-CN" b="0" i="1" smtClean="0">
                        <a:latin typeface="Cambria Math" panose="02040503050406030204" pitchFamily="18" charset="0"/>
                      </a:rPr>
                      <m:t>𝑛</m:t>
                    </m:r>
                  </m:oMath>
                </a14:m>
                <a:r>
                  <a:rPr lang="zh-CN" altLang="en-US" dirty="0"/>
                  <a:t>个特征值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𝑛</m:t>
                        </m:r>
                      </m:sub>
                    </m:sSub>
                  </m:oMath>
                </a14:m>
                <a:r>
                  <a:rPr lang="en-US" altLang="zh-CN" dirty="0"/>
                  <a:t>,</a:t>
                </a:r>
                <a:r>
                  <a:rPr lang="zh-CN" altLang="en-US" dirty="0"/>
                  <a:t>则有</a:t>
                </a:r>
                <a14:m>
                  <m:oMath xmlns:m="http://schemas.openxmlformats.org/officeDocument/2006/math">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endParaRPr lang="en-US" altLang="zh-CN" b="0" dirty="0"/>
              </a:p>
              <a:p>
                <a:r>
                  <a:rPr lang="zh-CN" altLang="en-US" dirty="0"/>
                  <a:t>因此</a:t>
                </a:r>
                <a14:m>
                  <m:oMath xmlns:m="http://schemas.openxmlformats.org/officeDocument/2006/math">
                    <m:r>
                      <a:rPr lang="en-US" altLang="zh-CN" b="0" i="1" smtClean="0">
                        <a:latin typeface="Cambria Math" panose="02040503050406030204" pitchFamily="18" charset="0"/>
                      </a:rPr>
                      <m:t>𝐴</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𝑛</m:t>
                                  </m:r>
                                </m:sub>
                              </m:sSub>
                            </m:e>
                          </m:mr>
                        </m:m>
                      </m:e>
                    </m:d>
                  </m:oMath>
                </a14:m>
                <a:endParaRPr lang="en-US" altLang="zh-CN" dirty="0"/>
              </a:p>
              <a:p>
                <a:r>
                  <a:rPr lang="zh-CN" altLang="en-US" dirty="0"/>
                  <a:t>从而可得</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1</m:t>
                                  </m:r>
                                </m:sub>
                              </m:sSub>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𝑛</m:t>
                                  </m:r>
                                </m:sub>
                              </m:sSub>
                            </m:e>
                          </m:mr>
                        </m:m>
                      </m:e>
                    </m:d>
                  </m:oMath>
                </a14:m>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Σ</m:t>
                        </m:r>
                      </m:e>
                      <m:sub>
                        <m:r>
                          <m:rPr>
                            <m:sty m:val="p"/>
                          </m:rPr>
                          <a:rPr lang="en-US" altLang="zh-CN" b="0" i="0" smtClean="0">
                            <a:latin typeface="Cambria Math" panose="02040503050406030204" pitchFamily="18" charset="0"/>
                          </a:rPr>
                          <m:t>i</m:t>
                        </m:r>
                        <m:r>
                          <a:rPr lang="en-US" altLang="zh-CN" b="0" i="0" smtClean="0">
                            <a:latin typeface="Cambria Math" panose="02040503050406030204" pitchFamily="18" charset="0"/>
                          </a:rPr>
                          <m:t>=1</m:t>
                        </m:r>
                      </m:sub>
                      <m:sup>
                        <m:r>
                          <m:rPr>
                            <m:sty m:val="p"/>
                          </m:rPr>
                          <a:rPr lang="en-US" altLang="zh-CN" b="0" i="0" smtClean="0">
                            <a:latin typeface="Cambria Math" panose="02040503050406030204" pitchFamily="18" charset="0"/>
                          </a:rPr>
                          <m:t>n</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oMath>
                </a14:m>
                <a:r>
                  <a:rPr lang="en-US" altLang="zh-CN" dirty="0"/>
                  <a:t> </a:t>
                </a:r>
              </a:p>
              <a:p>
                <a:pPr lvl="1"/>
                <a:r>
                  <a:rPr lang="zh-CN" altLang="en-US" dirty="0"/>
                  <a:t>注意：这等价于将矩阵</a:t>
                </a:r>
                <a14:m>
                  <m:oMath xmlns:m="http://schemas.openxmlformats.org/officeDocument/2006/math">
                    <m:r>
                      <a:rPr lang="en-US" altLang="zh-CN" b="0" i="1" smtClean="0">
                        <a:latin typeface="Cambria Math" panose="02040503050406030204" pitchFamily="18" charset="0"/>
                      </a:rPr>
                      <m:t>𝐴</m:t>
                    </m:r>
                  </m:oMath>
                </a14:m>
                <a:r>
                  <a:rPr lang="zh-CN" altLang="en-US" dirty="0"/>
                  <a:t>分解为多个秩为</a:t>
                </a:r>
                <a:r>
                  <a:rPr lang="en-US" altLang="zh-CN" dirty="0"/>
                  <a:t>1</a:t>
                </a:r>
                <a:r>
                  <a:rPr lang="zh-CN" altLang="en-US" dirty="0"/>
                  <a:t>的矩阵的和</a:t>
                </a:r>
                <a:endParaRPr lang="en-US" altLang="zh-CN" dirty="0"/>
              </a:p>
              <a:p>
                <a:r>
                  <a:rPr lang="zh-CN" altLang="en-US" dirty="0"/>
                  <a:t>矩阵</a:t>
                </a:r>
                <a14:m>
                  <m:oMath xmlns:m="http://schemas.openxmlformats.org/officeDocument/2006/math">
                    <m:r>
                      <a:rPr lang="en-US" altLang="zh-CN" b="0" i="1" smtClean="0">
                        <a:latin typeface="Cambria Math" panose="02040503050406030204" pitchFamily="18" charset="0"/>
                      </a:rPr>
                      <m:t>𝐴</m:t>
                    </m:r>
                  </m:oMath>
                </a14:m>
                <a:r>
                  <a:rPr lang="zh-CN" altLang="en-US" dirty="0"/>
                  <a:t>的核范数定义为：</a:t>
                </a:r>
                <a14:m>
                  <m:oMath xmlns:m="http://schemas.openxmlformats.org/officeDocument/2006/math">
                    <m:r>
                      <m:rPr>
                        <m:lit/>
                      </m:rP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m:t>
                    </m:r>
                    <m:r>
                      <m:rPr>
                        <m:lit/>
                      </m:rP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0" smtClean="0">
                            <a:latin typeface="Cambria Math" panose="02040503050406030204" pitchFamily="18" charset="0"/>
                          </a:rPr>
                          <m:t>|</m:t>
                        </m:r>
                      </m:e>
                      <m:sub>
                        <m:r>
                          <a:rPr lang="en-US" altLang="zh-CN" b="0" i="0" smtClean="0">
                            <a:latin typeface="Cambria Math" panose="02040503050406030204" pitchFamily="18" charset="0"/>
                          </a:rPr>
                          <m:t>∗</m:t>
                        </m:r>
                      </m:sub>
                    </m:sSub>
                    <m:r>
                      <a:rPr lang="en-US" altLang="zh-CN" b="0" i="0"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𝑟</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e>
                    </m:nary>
                  </m:oMath>
                </a14:m>
                <a:r>
                  <a:rPr lang="en-US" altLang="zh-CN" dirty="0"/>
                  <a:t>,</a:t>
                </a:r>
                <a:r>
                  <a:rPr lang="zh-CN" altLang="en-US" dirty="0"/>
                  <a:t>这里</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𝑟𝑎𝑛𝑘</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a14:m>
                <a:endParaRPr lang="en-US" altLang="zh-CN" dirty="0"/>
              </a:p>
              <a:p>
                <a:pPr lvl="1"/>
                <a:r>
                  <a:rPr lang="zh-CN" altLang="en-US" dirty="0"/>
                  <a:t>类似于向量的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oMath>
                </a14:m>
                <a:r>
                  <a:rPr lang="zh-CN" altLang="en-US" dirty="0"/>
                  <a:t>范数的保稀疏性！经常通过限制矩阵的核范数来保证矩阵的低秩性</a:t>
                </a:r>
              </a:p>
            </p:txBody>
          </p:sp>
        </mc:Choice>
        <mc:Fallback xmlns="">
          <p:sp>
            <p:nvSpPr>
              <p:cNvPr id="3" name="内容占位符 2">
                <a:extLst>
                  <a:ext uri="{FF2B5EF4-FFF2-40B4-BE49-F238E27FC236}">
                    <a16:creationId xmlns:a16="http://schemas.microsoft.com/office/drawing/2014/main" id="{E33B7259-9F72-4CD5-B30A-F4EF7895F3FC}"/>
                  </a:ext>
                </a:extLst>
              </p:cNvPr>
              <p:cNvSpPr>
                <a:spLocks noGrp="1" noRot="1" noChangeAspect="1" noMove="1" noResize="1" noEditPoints="1" noAdjustHandles="1" noChangeArrowheads="1" noChangeShapeType="1" noTextEdit="1"/>
              </p:cNvSpPr>
              <p:nvPr>
                <p:ph idx="1"/>
              </p:nvPr>
            </p:nvSpPr>
            <p:spPr>
              <a:xfrm>
                <a:off x="838200" y="1825624"/>
                <a:ext cx="10515600" cy="4906479"/>
              </a:xfrm>
              <a:blipFill>
                <a:blip r:embed="rId2"/>
                <a:stretch>
                  <a:fillRect l="-928" t="-1863" b="-19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278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58854-6596-4381-B613-3F872E68AD17}"/>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33B7259-9F72-4CD5-B30A-F4EF7895F3FC}"/>
                  </a:ext>
                </a:extLst>
              </p:cNvPr>
              <p:cNvSpPr>
                <a:spLocks noGrp="1"/>
              </p:cNvSpPr>
              <p:nvPr>
                <p:ph idx="1"/>
              </p:nvPr>
            </p:nvSpPr>
            <p:spPr>
              <a:xfrm>
                <a:off x="838200" y="1825625"/>
                <a:ext cx="10515600" cy="4845946"/>
              </a:xfrm>
            </p:spPr>
            <p:txBody>
              <a:bodyPr>
                <a:normAutofit fontScale="77500" lnSpcReduction="20000"/>
              </a:bodyPr>
              <a:lstStyle/>
              <a:p>
                <a:pPr>
                  <a:lnSpc>
                    <a:spcPct val="120000"/>
                  </a:lnSpc>
                </a:pPr>
                <a:r>
                  <a:rPr lang="zh-CN" altLang="en-US" dirty="0"/>
                  <a:t>若矩阵</a:t>
                </a:r>
                <a14:m>
                  <m:oMath xmlns:m="http://schemas.openxmlformats.org/officeDocument/2006/math">
                    <m:r>
                      <a:rPr lang="en-US" altLang="zh-CN" b="0" i="1" smtClean="0">
                        <a:latin typeface="Cambria Math" panose="02040503050406030204" pitchFamily="18" charset="0"/>
                      </a:rPr>
                      <m:t>𝐴</m:t>
                    </m:r>
                  </m:oMath>
                </a14:m>
                <a:r>
                  <a:rPr lang="zh-CN" altLang="en-US" dirty="0"/>
                  <a:t>的特征值和特征向量为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若向量</a:t>
                </a:r>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𝑛</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oMath>
                </a14:m>
                <a:r>
                  <a:rPr lang="zh-CN" altLang="en-US" b="0" dirty="0"/>
                  <a:t>，</a:t>
                </a:r>
                <a:r>
                  <a:rPr lang="zh-CN" altLang="en-US" dirty="0"/>
                  <a:t>则</a:t>
                </a:r>
                <a:endParaRPr lang="en-US" altLang="zh-CN" b="0" i="1" dirty="0">
                  <a:latin typeface="Cambria Math" panose="02040503050406030204" pitchFamily="18" charset="0"/>
                </a:endParaRPr>
              </a:p>
              <a:p>
                <a:pPr>
                  <a:lnSpc>
                    <a:spcPct val="120000"/>
                  </a:lnSpc>
                </a:pPr>
                <a14:m>
                  <m:oMath xmlns:m="http://schemas.openxmlformats.org/officeDocument/2006/math">
                    <m:r>
                      <a:rPr lang="en-US" altLang="zh-CN" b="0" i="1" smtClean="0">
                        <a:latin typeface="Cambria Math" panose="02040503050406030204" pitchFamily="18" charset="0"/>
                      </a:rPr>
                      <m:t>𝐴𝑣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𝑛</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𝑛</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oMath>
                </a14:m>
                <a:endParaRPr lang="en-US" altLang="zh-CN" b="0" dirty="0"/>
              </a:p>
              <a:p>
                <a:pPr>
                  <a:lnSpc>
                    <a:spcPct val="120000"/>
                  </a:lnSpc>
                </a:pPr>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𝐴</m:t>
                        </m:r>
                      </m:e>
                      <m:sup>
                        <m:r>
                          <a:rPr lang="en-US" altLang="zh-CN" b="0" i="1" smtClean="0">
                            <a:latin typeface="Cambria Math" panose="02040503050406030204" pitchFamily="18" charset="0"/>
                          </a:rPr>
                          <m:t>𝑘</m:t>
                        </m:r>
                      </m:sup>
                    </m:sSup>
                    <m:r>
                      <a:rPr lang="en-US" altLang="zh-CN" i="1">
                        <a:latin typeface="Cambria Math" panose="02040503050406030204" pitchFamily="18" charset="0"/>
                      </a:rPr>
                      <m:t>𝑣</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𝑛</m:t>
                        </m:r>
                      </m:sub>
                    </m:sSub>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𝜆</m:t>
                        </m:r>
                      </m:e>
                      <m:sub>
                        <m:r>
                          <a:rPr lang="en-US" altLang="zh-CN" i="1">
                            <a:latin typeface="Cambria Math" panose="02040503050406030204" pitchFamily="18" charset="0"/>
                          </a:rPr>
                          <m:t>𝑛</m:t>
                        </m:r>
                      </m:sub>
                      <m:sup>
                        <m:r>
                          <a:rPr lang="en-US" altLang="zh-CN" b="0" i="1" smtClean="0">
                            <a:latin typeface="Cambria Math" panose="02040503050406030204" pitchFamily="18" charset="0"/>
                          </a:rPr>
                          <m:t>𝑘</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oMath>
                </a14:m>
                <a:endParaRPr lang="en-US" altLang="zh-CN" dirty="0"/>
              </a:p>
              <a:p>
                <a:pPr>
                  <a:lnSpc>
                    <a:spcPct val="120000"/>
                  </a:lnSpc>
                </a:pPr>
                <a:r>
                  <a:rPr lang="zh-CN" altLang="en-US" dirty="0"/>
                  <a:t>因此，如果</a:t>
                </a:r>
                <a14:m>
                  <m:oMath xmlns:m="http://schemas.openxmlformats.org/officeDocument/2006/math">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&gt;1</m:t>
                    </m:r>
                    <m:r>
                      <a:rPr lang="zh-CN" altLang="en-US" i="1">
                        <a:latin typeface="Cambria Math" panose="02040503050406030204" pitchFamily="18" charset="0"/>
                      </a:rPr>
                      <m:t>，</m:t>
                    </m:r>
                  </m:oMath>
                </a14:m>
                <a:r>
                  <a:rPr lang="zh-CN" altLang="en-US" dirty="0"/>
                  <a:t>则</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𝜆</m:t>
                        </m:r>
                      </m:e>
                      <m:sub>
                        <m:r>
                          <a:rPr lang="en-US" altLang="zh-CN" i="1">
                            <a:latin typeface="Cambria Math" panose="02040503050406030204" pitchFamily="18" charset="0"/>
                          </a:rPr>
                          <m:t>1</m:t>
                        </m:r>
                      </m:sub>
                      <m:sup>
                        <m:r>
                          <a:rPr lang="en-US" altLang="zh-CN" i="1">
                            <a:latin typeface="Cambria Math" panose="02040503050406030204" pitchFamily="18" charset="0"/>
                          </a:rPr>
                          <m:t>𝑘</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zh-CN" altLang="en-US" dirty="0"/>
                  <a:t>随</a:t>
                </a:r>
                <a14:m>
                  <m:oMath xmlns:m="http://schemas.openxmlformats.org/officeDocument/2006/math">
                    <m:r>
                      <a:rPr lang="en-US" altLang="zh-CN" b="0" i="1" dirty="0" smtClean="0">
                        <a:latin typeface="Cambria Math" panose="02040503050406030204" pitchFamily="18" charset="0"/>
                      </a:rPr>
                      <m:t>𝑘</m:t>
                    </m:r>
                  </m:oMath>
                </a14:m>
                <a:r>
                  <a:rPr lang="zh-CN" altLang="en-US" dirty="0"/>
                  <a:t>增加而增长，反之，则该成分会成份逐渐消失！</a:t>
                </a:r>
                <a:endParaRPr lang="en-US" altLang="zh-CN" dirty="0"/>
              </a:p>
              <a:p>
                <a:pPr>
                  <a:lnSpc>
                    <a:spcPct val="120000"/>
                  </a:lnSpc>
                </a:pPr>
                <a:r>
                  <a:rPr lang="zh-CN" altLang="en-US" dirty="0"/>
                  <a:t>例如：矩阵</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2</m:t>
                              </m:r>
                            </m:e>
                            <m:e>
                              <m:r>
                                <a:rPr lang="en-US" altLang="zh-CN" i="1">
                                  <a:latin typeface="Cambria Math" panose="02040503050406030204" pitchFamily="18" charset="0"/>
                                </a:rPr>
                                <m:t>1</m:t>
                              </m:r>
                            </m:e>
                          </m:mr>
                          <m:mr>
                            <m:e>
                              <m:r>
                                <a:rPr lang="en-US" altLang="zh-CN" i="1">
                                  <a:latin typeface="Cambria Math" panose="02040503050406030204" pitchFamily="18" charset="0"/>
                                </a:rPr>
                                <m:t>1</m:t>
                              </m:r>
                            </m:e>
                            <m:e>
                              <m:r>
                                <a:rPr lang="en-US" altLang="zh-CN" i="1">
                                  <a:latin typeface="Cambria Math" panose="02040503050406030204" pitchFamily="18" charset="0"/>
                                </a:rPr>
                                <m:t>2</m:t>
                              </m:r>
                            </m:e>
                          </m:mr>
                        </m:m>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1 </m:t>
                              </m:r>
                            </m:e>
                          </m:mr>
                        </m:m>
                      </m:e>
                    </m:d>
                    <m:r>
                      <a:rPr lang="en-US" altLang="zh-CN" b="0" i="1" smtClean="0">
                        <a:latin typeface="Cambria Math" panose="02040503050406030204" pitchFamily="18" charset="0"/>
                      </a:rPr>
                      <m:t>=3⋅</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mr>
                        </m:m>
                      </m:e>
                    </m:d>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𝑆</m:t>
                    </m:r>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1</m:t>
                              </m:r>
                            </m:e>
                          </m:mr>
                          <m:mr>
                            <m:e>
                              <m:r>
                                <a:rPr lang="en-US" altLang="zh-CN" b="0" i="1" smtClean="0">
                                  <a:latin typeface="Cambria Math" panose="02040503050406030204" pitchFamily="18" charset="0"/>
                                </a:rPr>
                                <m:t>−</m:t>
                              </m:r>
                              <m:r>
                                <a:rPr lang="en-US" altLang="zh-CN" i="1">
                                  <a:latin typeface="Cambria Math" panose="02040503050406030204" pitchFamily="18" charset="0"/>
                                </a:rPr>
                                <m:t>1 </m:t>
                              </m:r>
                            </m:e>
                          </m:mr>
                        </m:m>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1</m:t>
                              </m:r>
                            </m:e>
                          </m:mr>
                          <m:mr>
                            <m:e>
                              <m:r>
                                <a:rPr lang="en-US" altLang="zh-CN" b="0" i="1" smtClean="0">
                                  <a:latin typeface="Cambria Math" panose="02040503050406030204" pitchFamily="18" charset="0"/>
                                </a:rPr>
                                <m:t>−</m:t>
                              </m:r>
                              <m:r>
                                <a:rPr lang="en-US" altLang="zh-CN" i="1">
                                  <a:latin typeface="Cambria Math" panose="02040503050406030204" pitchFamily="18" charset="0"/>
                                </a:rPr>
                                <m:t>1</m:t>
                              </m:r>
                            </m:e>
                          </m:mr>
                        </m:m>
                      </m:e>
                    </m:d>
                  </m:oMath>
                </a14:m>
                <a:r>
                  <a:rPr lang="en-US" altLang="zh-CN" dirty="0"/>
                  <a:t>,</a:t>
                </a:r>
                <a:r>
                  <a:rPr lang="zh-CN" altLang="en-US" dirty="0"/>
                  <a:t>因此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oMath>
                </a14:m>
                <a:r>
                  <a:rPr lang="zh-CN" altLang="en-US" dirty="0"/>
                  <a:t>将呈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𝑘</m:t>
                        </m:r>
                      </m:sup>
                    </m:sSup>
                  </m:oMath>
                </a14:m>
                <a:r>
                  <a:rPr lang="zh-CN" altLang="en-US" dirty="0"/>
                  <a:t>增长，特征值和特征向量有以下性质：</a:t>
                </a:r>
                <a:endParaRPr lang="en-US" altLang="zh-CN" dirty="0"/>
              </a:p>
              <a:p>
                <a:pPr lvl="1">
                  <a:lnSpc>
                    <a:spcPct val="120000"/>
                  </a:lnSpc>
                </a:pPr>
                <a:r>
                  <a:rPr lang="zh-CN" altLang="en-US" dirty="0"/>
                  <a:t>矩阵的迹</a:t>
                </a:r>
                <a:r>
                  <a:rPr lang="en-US" altLang="zh-CN" dirty="0"/>
                  <a:t>(trace):</a:t>
                </a:r>
                <a:r>
                  <a:rPr lang="zh-CN" altLang="en-US" dirty="0"/>
                  <a:t>特征值之和</a:t>
                </a:r>
                <a:r>
                  <a:rPr lang="en-US" altLang="zh-CN" dirty="0"/>
                  <a:t>=</a:t>
                </a:r>
                <a:r>
                  <a:rPr lang="zh-CN" altLang="en-US" dirty="0"/>
                  <a:t>对角元素之和</a:t>
                </a:r>
                <a:endParaRPr lang="en-US" altLang="zh-CN" dirty="0"/>
              </a:p>
              <a:p>
                <a:pPr lvl="1">
                  <a:lnSpc>
                    <a:spcPct val="120000"/>
                  </a:lnSpc>
                </a:pPr>
                <a:r>
                  <a:rPr lang="zh-CN" altLang="en-US" dirty="0"/>
                  <a:t>行列式</a:t>
                </a:r>
                <a:r>
                  <a:rPr lang="en-US" altLang="zh-CN" dirty="0"/>
                  <a:t>=</a:t>
                </a:r>
                <a:r>
                  <a:rPr lang="zh-CN" altLang="en-US" dirty="0"/>
                  <a:t>特征值之积</a:t>
                </a:r>
                <a:endParaRPr lang="en-US" altLang="zh-CN" dirty="0"/>
              </a:p>
              <a:p>
                <a:pPr lvl="1">
                  <a:lnSpc>
                    <a:spcPct val="120000"/>
                  </a:lnSpc>
                </a:pPr>
                <a:r>
                  <a:rPr lang="zh-CN" altLang="en-US" dirty="0"/>
                  <a:t>对称矩阵具有实特征值</a:t>
                </a:r>
                <a:endParaRPr lang="en-US" altLang="zh-CN" dirty="0"/>
              </a:p>
              <a:p>
                <a:pPr lvl="1">
                  <a:lnSpc>
                    <a:spcPct val="120000"/>
                  </a:lnSpc>
                </a:pPr>
                <a:r>
                  <a:rPr lang="zh-CN" altLang="en-US" dirty="0"/>
                  <a:t>不同特征值对应的特征向量正交</a:t>
                </a:r>
              </a:p>
            </p:txBody>
          </p:sp>
        </mc:Choice>
        <mc:Fallback xmlns="">
          <p:sp>
            <p:nvSpPr>
              <p:cNvPr id="3" name="内容占位符 2">
                <a:extLst>
                  <a:ext uri="{FF2B5EF4-FFF2-40B4-BE49-F238E27FC236}">
                    <a16:creationId xmlns:a16="http://schemas.microsoft.com/office/drawing/2014/main" id="{E33B7259-9F72-4CD5-B30A-F4EF7895F3FC}"/>
                  </a:ext>
                </a:extLst>
              </p:cNvPr>
              <p:cNvSpPr>
                <a:spLocks noGrp="1" noRot="1" noChangeAspect="1" noMove="1" noResize="1" noEditPoints="1" noAdjustHandles="1" noChangeArrowheads="1" noChangeShapeType="1" noTextEdit="1"/>
              </p:cNvSpPr>
              <p:nvPr>
                <p:ph idx="1"/>
              </p:nvPr>
            </p:nvSpPr>
            <p:spPr>
              <a:xfrm>
                <a:off x="838200" y="1825625"/>
                <a:ext cx="10515600" cy="4845946"/>
              </a:xfrm>
              <a:blipFill>
                <a:blip r:embed="rId2"/>
                <a:stretch>
                  <a:fillRect l="-696" t="-629" r="-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412385F-8BE2-477C-90EB-EA83DCBA24FA}"/>
                  </a:ext>
                </a:extLst>
              </p:cNvPr>
              <p:cNvSpPr txBox="1"/>
              <p:nvPr/>
            </p:nvSpPr>
            <p:spPr>
              <a:xfrm>
                <a:off x="7195930" y="4731026"/>
                <a:ext cx="3472070" cy="1662250"/>
              </a:xfrm>
              <a:prstGeom prst="rect">
                <a:avLst/>
              </a:prstGeom>
              <a:noFill/>
            </p:spPr>
            <p:txBody>
              <a:bodyPr wrap="square" rtlCol="0">
                <a:spAutoFit/>
              </a:bodyPr>
              <a:lstStyle/>
              <a:p>
                <a:r>
                  <a:rPr lang="zh-CN" altLang="en-US" dirty="0">
                    <a:solidFill>
                      <a:srgbClr val="FF0000"/>
                    </a:solidFill>
                  </a:rPr>
                  <a:t>对称矩阵</a:t>
                </a:r>
                <a14:m>
                  <m:oMath xmlns:m="http://schemas.openxmlformats.org/officeDocument/2006/math">
                    <m:r>
                      <a:rPr lang="en-US" altLang="zh-CN" b="0" i="1" smtClean="0">
                        <a:solidFill>
                          <a:srgbClr val="FF0000"/>
                        </a:solidFill>
                        <a:latin typeface="Cambria Math" panose="02040503050406030204" pitchFamily="18" charset="0"/>
                      </a:rPr>
                      <m:t>𝑆</m:t>
                    </m:r>
                  </m:oMath>
                </a14:m>
                <a:r>
                  <a:rPr lang="zh-CN" altLang="en-US" dirty="0">
                    <a:solidFill>
                      <a:srgbClr val="FF0000"/>
                    </a:solidFill>
                  </a:rPr>
                  <a:t>类似实数，正交矩阵</a:t>
                </a:r>
                <a14:m>
                  <m:oMath xmlns:m="http://schemas.openxmlformats.org/officeDocument/2006/math">
                    <m:r>
                      <a:rPr lang="en-US" altLang="zh-CN" b="0" i="1" smtClean="0">
                        <a:solidFill>
                          <a:srgbClr val="FF0000"/>
                        </a:solidFill>
                        <a:latin typeface="Cambria Math" panose="02040503050406030204" pitchFamily="18" charset="0"/>
                      </a:rPr>
                      <m:t>𝑄</m:t>
                    </m:r>
                  </m:oMath>
                </a14:m>
                <a:r>
                  <a:rPr lang="zh-CN" altLang="en-US" dirty="0">
                    <a:solidFill>
                      <a:srgbClr val="FF0000"/>
                    </a:solidFill>
                  </a:rPr>
                  <a:t>类似复数，因此</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𝑄</m:t>
                        </m:r>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𝑄</m:t>
                        </m:r>
                      </m:e>
                      <m:sup>
                        <m:r>
                          <a:rPr lang="en-US" altLang="zh-CN" b="0" i="1" smtClean="0">
                            <a:solidFill>
                              <a:srgbClr val="FF0000"/>
                            </a:solidFill>
                            <a:latin typeface="Cambria Math" panose="02040503050406030204" pitchFamily="18" charset="0"/>
                          </a:rPr>
                          <m:t>3</m:t>
                        </m:r>
                      </m:sup>
                    </m:sSup>
                    <m:r>
                      <a:rPr lang="en-US" altLang="zh-CN" b="0" i="1" smtClean="0">
                        <a:solidFill>
                          <a:srgbClr val="FF0000"/>
                        </a:solidFill>
                        <a:latin typeface="Cambria Math" panose="02040503050406030204" pitchFamily="18" charset="0"/>
                      </a:rPr>
                      <m:t>,⋯</m:t>
                    </m:r>
                  </m:oMath>
                </a14:m>
                <a:r>
                  <a:rPr lang="zh-CN" altLang="en-US" dirty="0">
                    <a:solidFill>
                      <a:srgbClr val="FF0000"/>
                    </a:solidFill>
                  </a:rPr>
                  <a:t>也是正交矩阵，并不具有衰减的形式。例如</a:t>
                </a:r>
                <a:r>
                  <a:rPr lang="en-US" altLang="zh-CN" dirty="0">
                    <a:solidFill>
                      <a:srgbClr val="FF0000"/>
                    </a:solidFill>
                  </a:rPr>
                  <a:t>Q</a:t>
                </a:r>
                <a14:m>
                  <m:oMath xmlns:m="http://schemas.openxmlformats.org/officeDocument/2006/math">
                    <m:r>
                      <a:rPr lang="en-US" altLang="zh-CN" i="1">
                        <a:solidFill>
                          <a:srgbClr val="FF0000"/>
                        </a:solidFill>
                        <a:latin typeface="Cambria Math" panose="02040503050406030204" pitchFamily="18" charset="0"/>
                      </a:rPr>
                      <m:t>=</m:t>
                    </m:r>
                    <m:d>
                      <m:dPr>
                        <m:begChr m:val="["/>
                        <m:endChr m:val="]"/>
                        <m:ctrlPr>
                          <a:rPr lang="en-US" altLang="zh-CN" i="1">
                            <a:solidFill>
                              <a:srgbClr val="FF0000"/>
                            </a:solidFill>
                            <a:latin typeface="Cambria Math" panose="02040503050406030204" pitchFamily="18" charset="0"/>
                          </a:rPr>
                        </m:ctrlPr>
                      </m:dPr>
                      <m:e>
                        <m:m>
                          <m:mPr>
                            <m:plcHide m:val="on"/>
                            <m:mcs>
                              <m:mc>
                                <m:mcPr>
                                  <m:count m:val="2"/>
                                  <m:mcJc m:val="center"/>
                                </m:mcPr>
                              </m:mc>
                            </m:mcs>
                            <m:ctrlPr>
                              <a:rPr lang="en-US" altLang="zh-CN" i="1">
                                <a:solidFill>
                                  <a:srgbClr val="FF0000"/>
                                </a:solidFill>
                                <a:latin typeface="Cambria Math" panose="02040503050406030204" pitchFamily="18" charset="0"/>
                              </a:rPr>
                            </m:ctrlPr>
                          </m:mPr>
                          <m:mr>
                            <m:e>
                              <m:r>
                                <a:rPr lang="en-US" altLang="zh-CN" b="0" i="1" smtClean="0">
                                  <a:solidFill>
                                    <a:srgbClr val="FF0000"/>
                                  </a:solidFill>
                                  <a:latin typeface="Cambria Math" panose="02040503050406030204" pitchFamily="18" charset="0"/>
                                </a:rPr>
                                <m:t>0</m:t>
                              </m:r>
                            </m:e>
                            <m:e>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1</m:t>
                              </m:r>
                            </m:e>
                          </m:mr>
                          <m:mr>
                            <m:e>
                              <m:r>
                                <a:rPr lang="en-US" altLang="zh-CN" i="1">
                                  <a:solidFill>
                                    <a:srgbClr val="FF0000"/>
                                  </a:solidFill>
                                  <a:latin typeface="Cambria Math" panose="02040503050406030204" pitchFamily="18" charset="0"/>
                                </a:rPr>
                                <m:t>1</m:t>
                              </m:r>
                            </m:e>
                            <m:e>
                              <m:r>
                                <a:rPr lang="en-US" altLang="zh-CN" b="0" i="1" smtClean="0">
                                  <a:solidFill>
                                    <a:srgbClr val="FF0000"/>
                                  </a:solidFill>
                                  <a:latin typeface="Cambria Math" panose="02040503050406030204" pitchFamily="18" charset="0"/>
                                </a:rPr>
                                <m:t>0</m:t>
                              </m:r>
                            </m:e>
                          </m:mr>
                        </m:m>
                      </m:e>
                    </m:d>
                  </m:oMath>
                </a14:m>
                <a:r>
                  <a:rPr lang="zh-CN" altLang="en-US" dirty="0">
                    <a:solidFill>
                      <a:srgbClr val="FF0000"/>
                    </a:solidFill>
                  </a:rPr>
                  <a:t>的特征值为</a:t>
                </a:r>
                <a14:m>
                  <m:oMath xmlns:m="http://schemas.openxmlformats.org/officeDocument/2006/math">
                    <m:r>
                      <a:rPr lang="en-US" altLang="zh-CN" b="0" i="1" smtClean="0">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m:t>
                    </m:r>
                  </m:oMath>
                </a14:m>
                <a:r>
                  <a:rPr lang="zh-CN" altLang="en-US" dirty="0">
                    <a:solidFill>
                      <a:srgbClr val="FF0000"/>
                    </a:solidFill>
                  </a:rPr>
                  <a:t>特征向量为</a:t>
                </a:r>
                <a14:m>
                  <m:oMath xmlns:m="http://schemas.openxmlformats.org/officeDocument/2006/math">
                    <m:d>
                      <m:dPr>
                        <m:begChr m:val="["/>
                        <m:endChr m:val="]"/>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1  −</m:t>
                        </m:r>
                        <m:r>
                          <a:rPr lang="en-US" altLang="zh-CN" b="0" i="1" smtClean="0">
                            <a:solidFill>
                              <a:srgbClr val="FF0000"/>
                            </a:solidFill>
                            <a:latin typeface="Cambria Math" panose="02040503050406030204" pitchFamily="18" charset="0"/>
                          </a:rPr>
                          <m:t>𝑖</m:t>
                        </m:r>
                      </m:e>
                    </m:d>
                    <m:r>
                      <a:rPr lang="en-US" altLang="zh-CN" b="0" i="1" smtClean="0">
                        <a:solidFill>
                          <a:srgbClr val="FF0000"/>
                        </a:solidFill>
                        <a:latin typeface="Cambria Math" panose="02040503050406030204" pitchFamily="18" charset="0"/>
                      </a:rPr>
                      <m:t>,[1  </m:t>
                    </m:r>
                    <m:r>
                      <a:rPr lang="en-US" altLang="zh-CN" b="0" i="1" smtClean="0">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m:t>
                    </m:r>
                  </m:oMath>
                </a14:m>
                <a:endParaRPr lang="zh-CN" altLang="en-US" dirty="0">
                  <a:solidFill>
                    <a:srgbClr val="FF0000"/>
                  </a:solidFill>
                </a:endParaRPr>
              </a:p>
            </p:txBody>
          </p:sp>
        </mc:Choice>
        <mc:Fallback xmlns="">
          <p:sp>
            <p:nvSpPr>
              <p:cNvPr id="4" name="文本框 3">
                <a:extLst>
                  <a:ext uri="{FF2B5EF4-FFF2-40B4-BE49-F238E27FC236}">
                    <a16:creationId xmlns:a16="http://schemas.microsoft.com/office/drawing/2014/main" id="{0412385F-8BE2-477C-90EB-EA83DCBA24FA}"/>
                  </a:ext>
                </a:extLst>
              </p:cNvPr>
              <p:cNvSpPr txBox="1">
                <a:spLocks noRot="1" noChangeAspect="1" noMove="1" noResize="1" noEditPoints="1" noAdjustHandles="1" noChangeArrowheads="1" noChangeShapeType="1" noTextEdit="1"/>
              </p:cNvSpPr>
              <p:nvPr/>
            </p:nvSpPr>
            <p:spPr>
              <a:xfrm>
                <a:off x="7195930" y="4731026"/>
                <a:ext cx="3472070" cy="1662250"/>
              </a:xfrm>
              <a:prstGeom prst="rect">
                <a:avLst/>
              </a:prstGeom>
              <a:blipFill>
                <a:blip r:embed="rId3"/>
                <a:stretch>
                  <a:fillRect l="-1404" t="-1832" b="-4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343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58854-6596-4381-B613-3F872E68AD17}"/>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33B7259-9F72-4CD5-B30A-F4EF7895F3FC}"/>
                  </a:ext>
                </a:extLst>
              </p:cNvPr>
              <p:cNvSpPr>
                <a:spLocks noGrp="1"/>
              </p:cNvSpPr>
              <p:nvPr>
                <p:ph idx="1"/>
              </p:nvPr>
            </p:nvSpPr>
            <p:spPr>
              <a:xfrm>
                <a:off x="838200" y="1825625"/>
                <a:ext cx="10515600" cy="4845946"/>
              </a:xfrm>
            </p:spPr>
            <p:txBody>
              <a:bodyPr>
                <a:normAutofit fontScale="85000" lnSpcReduction="10000"/>
              </a:bodyPr>
              <a:lstStyle/>
              <a:p>
                <a:pPr>
                  <a:lnSpc>
                    <a:spcPct val="120000"/>
                  </a:lnSpc>
                </a:pPr>
                <a:r>
                  <a:rPr lang="zh-CN" altLang="en-US" dirty="0"/>
                  <a:t>如果矩阵</a:t>
                </a:r>
                <a14:m>
                  <m:oMath xmlns:m="http://schemas.openxmlformats.org/officeDocument/2006/math">
                    <m:r>
                      <a:rPr lang="en-US" altLang="zh-CN" b="0" i="1" smtClean="0">
                        <a:latin typeface="Cambria Math" panose="02040503050406030204" pitchFamily="18" charset="0"/>
                      </a:rPr>
                      <m:t>𝐴</m:t>
                    </m:r>
                  </m:oMath>
                </a14:m>
                <a:r>
                  <a:rPr lang="zh-CN" altLang="en-US" dirty="0"/>
                  <a:t>平移为矩阵</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𝑠𝐼</m:t>
                    </m:r>
                    <m:r>
                      <a:rPr lang="en-US" altLang="zh-CN" b="0" i="1" smtClean="0">
                        <a:latin typeface="Cambria Math" panose="02040503050406030204" pitchFamily="18" charset="0"/>
                      </a:rPr>
                      <m:t>,</m:t>
                    </m:r>
                  </m:oMath>
                </a14:m>
                <a:r>
                  <a:rPr lang="zh-CN" altLang="en-US" dirty="0"/>
                  <a:t>则其特征值和特征向量如何变化？</a:t>
                </a:r>
                <a:endParaRPr lang="en-US" altLang="zh-CN" dirty="0"/>
              </a:p>
              <a:p>
                <a:pPr marL="0" indent="0">
                  <a:lnSpc>
                    <a:spcPct val="120000"/>
                  </a:lnSpc>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𝑠𝐼</m:t>
                          </m:r>
                        </m:e>
                      </m:d>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𝑠𝑥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d>
                      <m:r>
                        <a:rPr lang="en-US" altLang="zh-CN" b="0" i="1" smtClean="0">
                          <a:latin typeface="Cambria Math" panose="02040503050406030204" pitchFamily="18" charset="0"/>
                        </a:rPr>
                        <m:t>𝑥</m:t>
                      </m:r>
                    </m:oMath>
                  </m:oMathPara>
                </a14:m>
                <a:endParaRPr lang="en-US" altLang="zh-CN" b="0" dirty="0"/>
              </a:p>
              <a:p>
                <a:pPr>
                  <a:lnSpc>
                    <a:spcPct val="120000"/>
                  </a:lnSpc>
                </a:pPr>
                <a:r>
                  <a:rPr lang="zh-CN" altLang="en-US" b="0" dirty="0"/>
                  <a:t>相似矩阵，</a:t>
                </a:r>
                <a:endParaRPr lang="en-US" altLang="zh-CN" b="0" dirty="0"/>
              </a:p>
              <a:p>
                <a:pPr lvl="1">
                  <a:lnSpc>
                    <a:spcPct val="120000"/>
                  </a:lnSpc>
                </a:pPr>
                <a:r>
                  <a:rPr lang="zh-CN" altLang="en-US" b="0" dirty="0"/>
                  <a:t>可逆矩阵</a:t>
                </a:r>
                <a14:m>
                  <m:oMath xmlns:m="http://schemas.openxmlformats.org/officeDocument/2006/math">
                    <m:r>
                      <a:rPr lang="en-US" altLang="zh-CN" b="0" i="1" smtClean="0">
                        <a:latin typeface="Cambria Math" panose="02040503050406030204" pitchFamily="18" charset="0"/>
                      </a:rPr>
                      <m:t>𝐵</m:t>
                    </m:r>
                    <m:r>
                      <a:rPr lang="zh-CN" altLang="en-US" i="1">
                        <a:latin typeface="Cambria Math" panose="02040503050406030204" pitchFamily="18" charset="0"/>
                      </a:rPr>
                      <m:t>，</m:t>
                    </m:r>
                  </m:oMath>
                </a14:m>
                <a:r>
                  <a:rPr lang="zh-CN" altLang="en-US" b="0" dirty="0"/>
                  <a:t>则</a:t>
                </a:r>
                <a14:m>
                  <m:oMath xmlns:m="http://schemas.openxmlformats.org/officeDocument/2006/math">
                    <m:r>
                      <a:rPr lang="en-US" altLang="zh-CN" b="0" i="1" dirty="0" smtClean="0">
                        <a:latin typeface="Cambria Math" panose="02040503050406030204" pitchFamily="18" charset="0"/>
                      </a:rPr>
                      <m:t>𝐵𝐴</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𝐵</m:t>
                        </m:r>
                      </m:e>
                      <m:sup>
                        <m:r>
                          <a:rPr lang="en-US" altLang="zh-CN" b="0" i="1" dirty="0" smtClean="0">
                            <a:latin typeface="Cambria Math" panose="02040503050406030204" pitchFamily="18" charset="0"/>
                          </a:rPr>
                          <m:t>−1</m:t>
                        </m:r>
                      </m:sup>
                    </m:sSup>
                  </m:oMath>
                </a14:m>
                <a:r>
                  <a:rPr lang="zh-CN" altLang="en-US" b="0" dirty="0"/>
                  <a:t>具有相同的特征值：</a:t>
                </a:r>
                <a:endParaRPr lang="en-US" altLang="zh-CN" b="0" dirty="0"/>
              </a:p>
              <a:p>
                <a:pPr lvl="1">
                  <a:lnSpc>
                    <a:spcPct val="120000"/>
                  </a:lnSpc>
                </a:pPr>
                <a14:m>
                  <m:oMath xmlns:m="http://schemas.openxmlformats.org/officeDocument/2006/math">
                    <m:r>
                      <a:rPr lang="zh-CN" altLang="en-US" i="1" dirty="0">
                        <a:latin typeface="Cambria Math" panose="02040503050406030204" pitchFamily="18" charset="0"/>
                      </a:rPr>
                      <m:t>若</m:t>
                    </m:r>
                    <m:r>
                      <a:rPr lang="en-US" altLang="zh-CN" b="0" i="1" dirty="0" smtClean="0">
                        <a:latin typeface="Cambria Math" panose="02040503050406030204" pitchFamily="18" charset="0"/>
                      </a:rPr>
                      <m:t>𝐴𝑥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𝜆</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b="0" dirty="0"/>
                  <a:t>则</a:t>
                </a:r>
                <a14:m>
                  <m:oMath xmlns:m="http://schemas.openxmlformats.org/officeDocument/2006/math">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𝐵𝐴</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𝐵</m:t>
                            </m:r>
                          </m:e>
                          <m:sup>
                            <m:r>
                              <a:rPr lang="en-US" altLang="zh-CN" b="0" i="1" dirty="0" smtClean="0">
                                <a:latin typeface="Cambria Math" panose="02040503050406030204" pitchFamily="18" charset="0"/>
                              </a:rPr>
                              <m:t>−1</m:t>
                            </m:r>
                          </m:sup>
                        </m:sSup>
                      </m:e>
                    </m:d>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𝐵𝑥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𝐵𝐴𝑥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𝜆</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𝜆</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𝐵𝑥</m:t>
                        </m:r>
                      </m:e>
                    </m:d>
                  </m:oMath>
                </a14:m>
                <a:endParaRPr lang="en-US" altLang="zh-CN" b="0" dirty="0"/>
              </a:p>
              <a:p>
                <a:pPr lvl="1">
                  <a:lnSpc>
                    <a:spcPct val="120000"/>
                  </a:lnSpc>
                </a:pPr>
                <a14:m>
                  <m:oMath xmlns:m="http://schemas.openxmlformats.org/officeDocument/2006/math">
                    <m:r>
                      <a:rPr lang="en-US" altLang="zh-CN" b="0" i="1" smtClean="0">
                        <a:latin typeface="Cambria Math" panose="02040503050406030204" pitchFamily="18" charset="0"/>
                      </a:rPr>
                      <m:t>𝐵𝐴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−1</m:t>
                        </m:r>
                      </m:sup>
                    </m:sSup>
                  </m:oMath>
                </a14:m>
                <a:r>
                  <a:rPr lang="zh-CN" altLang="en-US" b="0" dirty="0"/>
                  <a:t>称为矩阵</a:t>
                </a:r>
                <a14:m>
                  <m:oMath xmlns:m="http://schemas.openxmlformats.org/officeDocument/2006/math">
                    <m:r>
                      <a:rPr lang="en-US" altLang="zh-CN" b="0" i="1" smtClean="0">
                        <a:latin typeface="Cambria Math" panose="02040503050406030204" pitchFamily="18" charset="0"/>
                      </a:rPr>
                      <m:t>𝐴</m:t>
                    </m:r>
                  </m:oMath>
                </a14:m>
                <a:r>
                  <a:rPr lang="zh-CN" altLang="en-US" b="0" dirty="0"/>
                  <a:t>的相似矩阵！</a:t>
                </a:r>
                <a:r>
                  <a:rPr lang="zh-CN" altLang="en-US" b="0" dirty="0">
                    <a:solidFill>
                      <a:srgbClr val="FF0000"/>
                    </a:solidFill>
                  </a:rPr>
                  <a:t>这可用来计算大矩阵的特征值，逐步化为对角矩阵</a:t>
                </a:r>
                <a:r>
                  <a:rPr lang="zh-CN" altLang="en-US" b="0" dirty="0"/>
                  <a:t>！</a:t>
                </a:r>
                <a:endParaRPr lang="en-US" altLang="zh-CN" b="0" dirty="0"/>
              </a:p>
              <a:p>
                <a:pPr lvl="1">
                  <a:lnSpc>
                    <a:spcPct val="120000"/>
                  </a:lnSpc>
                </a:pPr>
                <a:r>
                  <a:rPr lang="zh-CN" altLang="en-US" b="0" dirty="0"/>
                  <a:t>由于特征值满足：</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e>
                        </m:d>
                      </m:e>
                    </m:func>
                    <m:r>
                      <a:rPr lang="en-US" altLang="zh-CN" b="0" i="1" smtClean="0">
                        <a:latin typeface="Cambria Math" panose="02040503050406030204" pitchFamily="18" charset="0"/>
                      </a:rPr>
                      <m:t>=0,</m:t>
                    </m:r>
                  </m:oMath>
                </a14:m>
                <a:r>
                  <a:rPr lang="zh-CN" altLang="en-US" b="0" dirty="0"/>
                  <a:t>对于三角矩阵来说，对角线上的元素都是特征值！</a:t>
                </a:r>
                <a:endParaRPr lang="en-US" altLang="zh-CN" b="0" dirty="0"/>
              </a:p>
              <a:p>
                <a:pPr>
                  <a:lnSpc>
                    <a:spcPct val="120000"/>
                  </a:lnSpc>
                </a:pPr>
                <a:r>
                  <a:rPr lang="zh-CN" altLang="en-US" b="0" dirty="0"/>
                  <a:t>矩阵的对角化</a:t>
                </a:r>
                <a:r>
                  <a:rPr lang="en-US" altLang="zh-CN" b="0" dirty="0"/>
                  <a:t>,</a:t>
                </a:r>
                <a:r>
                  <a:rPr lang="zh-CN" altLang="en-US" b="0" dirty="0"/>
                  <a:t>假设矩阵有</a:t>
                </a:r>
                <a14:m>
                  <m:oMath xmlns:m="http://schemas.openxmlformats.org/officeDocument/2006/math">
                    <m:r>
                      <a:rPr lang="en-US" altLang="zh-CN" b="0" i="1" smtClean="0">
                        <a:latin typeface="Cambria Math" panose="02040503050406030204" pitchFamily="18" charset="0"/>
                      </a:rPr>
                      <m:t>𝑛</m:t>
                    </m:r>
                  </m:oMath>
                </a14:m>
                <a:r>
                  <a:rPr lang="zh-CN" altLang="en-US" b="0" dirty="0"/>
                  <a:t>个独立的特征向量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oMath>
                </a14:m>
                <a:r>
                  <a:rPr lang="zh-CN" altLang="en-US" b="0" dirty="0"/>
                  <a:t>（大部分矩阵都有）</a:t>
                </a:r>
                <a:endParaRPr lang="en-US" altLang="zh-CN" b="0" dirty="0"/>
              </a:p>
              <a:p>
                <a:pPr lvl="1">
                  <a:lnSpc>
                    <a:spcPct val="120000"/>
                  </a:lnSpc>
                </a:pPr>
                <a14:m>
                  <m:oMath xmlns:m="http://schemas.openxmlformats.org/officeDocument/2006/math">
                    <m:r>
                      <a:rPr lang="en-US" altLang="zh-CN" b="0" i="1" smtClean="0">
                        <a:latin typeface="Cambria Math" panose="02040503050406030204" pitchFamily="18" charset="0"/>
                      </a:rPr>
                      <m:t>𝐴</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𝐴𝑥</m:t>
                            </m:r>
                          </m:e>
                          <m:sub>
                            <m:r>
                              <a:rPr lang="en-US" altLang="zh-CN" i="1">
                                <a:latin typeface="Cambria Math" panose="02040503050406030204" pitchFamily="18" charset="0"/>
                              </a:rPr>
                              <m:t>𝑛</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𝑛</m:t>
                                </m:r>
                              </m:sub>
                            </m:sSub>
                            <m:r>
                              <a:rPr lang="en-US" altLang="zh-CN" i="1">
                                <a:latin typeface="Cambria Math" panose="02040503050406030204" pitchFamily="18" charset="0"/>
                              </a:rPr>
                              <m:t>𝑥</m:t>
                            </m:r>
                          </m:e>
                          <m:sub>
                            <m:r>
                              <a:rPr lang="en-US" altLang="zh-CN" i="1">
                                <a:latin typeface="Cambria Math" panose="02040503050406030204" pitchFamily="18" charset="0"/>
                              </a:rPr>
                              <m:t>𝑛</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𝑑𝑖𝑎𝑔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b="0" dirty="0"/>
              </a:p>
              <a:p>
                <a:pPr lvl="1">
                  <a:lnSpc>
                    <a:spcPct val="120000"/>
                  </a:lnSpc>
                </a:pPr>
                <a:r>
                  <a:rPr lang="zh-CN" altLang="en-US" b="0" dirty="0"/>
                  <a:t>从而有</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−1</m:t>
                            </m:r>
                          </m:sup>
                        </m:sSup>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−1</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𝑋</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Λ</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−1</m:t>
                        </m:r>
                      </m:sup>
                    </m:sSup>
                  </m:oMath>
                </a14:m>
                <a:endParaRPr lang="en-US" altLang="zh-CN" b="0" dirty="0"/>
              </a:p>
              <a:p>
                <a:pPr>
                  <a:lnSpc>
                    <a:spcPct val="120000"/>
                  </a:lnSpc>
                </a:pPr>
                <a:endParaRPr lang="zh-CN" altLang="en-US" dirty="0"/>
              </a:p>
            </p:txBody>
          </p:sp>
        </mc:Choice>
        <mc:Fallback xmlns="">
          <p:sp>
            <p:nvSpPr>
              <p:cNvPr id="3" name="内容占位符 2">
                <a:extLst>
                  <a:ext uri="{FF2B5EF4-FFF2-40B4-BE49-F238E27FC236}">
                    <a16:creationId xmlns:a16="http://schemas.microsoft.com/office/drawing/2014/main" id="{E33B7259-9F72-4CD5-B30A-F4EF7895F3FC}"/>
                  </a:ext>
                </a:extLst>
              </p:cNvPr>
              <p:cNvSpPr>
                <a:spLocks noGrp="1" noRot="1" noChangeAspect="1" noMove="1" noResize="1" noEditPoints="1" noAdjustHandles="1" noChangeArrowheads="1" noChangeShapeType="1" noTextEdit="1"/>
              </p:cNvSpPr>
              <p:nvPr>
                <p:ph idx="1"/>
              </p:nvPr>
            </p:nvSpPr>
            <p:spPr>
              <a:xfrm>
                <a:off x="838200" y="1825625"/>
                <a:ext cx="10515600" cy="4845946"/>
              </a:xfrm>
              <a:blipFill>
                <a:blip r:embed="rId2"/>
                <a:stretch>
                  <a:fillRect l="-812" t="-503"/>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EBD260E6-3B27-4333-92AD-138CA691CB08}"/>
              </a:ext>
            </a:extLst>
          </p:cNvPr>
          <p:cNvSpPr txBox="1"/>
          <p:nvPr/>
        </p:nvSpPr>
        <p:spPr>
          <a:xfrm>
            <a:off x="9422296" y="2504660"/>
            <a:ext cx="2031325" cy="369332"/>
          </a:xfrm>
          <a:prstGeom prst="rect">
            <a:avLst/>
          </a:prstGeom>
          <a:noFill/>
        </p:spPr>
        <p:txBody>
          <a:bodyPr wrap="none" rtlCol="0">
            <a:spAutoFit/>
          </a:bodyPr>
          <a:lstStyle/>
          <a:p>
            <a:r>
              <a:rPr lang="zh-CN" altLang="en-US" dirty="0">
                <a:solidFill>
                  <a:srgbClr val="0000CC"/>
                </a:solidFill>
              </a:rPr>
              <a:t>思考：有什么用？</a:t>
            </a:r>
          </a:p>
        </p:txBody>
      </p:sp>
    </p:spTree>
    <p:extLst>
      <p:ext uri="{BB962C8B-B14F-4D97-AF65-F5344CB8AC3E}">
        <p14:creationId xmlns:p14="http://schemas.microsoft.com/office/powerpoint/2010/main" val="99108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E0AD-5450-48F5-88EB-C314373E5B7D}"/>
              </a:ext>
            </a:extLst>
          </p:cNvPr>
          <p:cNvSpPr>
            <a:spLocks noGrp="1"/>
          </p:cNvSpPr>
          <p:nvPr>
            <p:ph type="title"/>
          </p:nvPr>
        </p:nvSpPr>
        <p:spPr/>
        <p:txBody>
          <a:bodyPr/>
          <a:lstStyle/>
          <a:p>
            <a:r>
              <a:rPr lang="zh-CN" altLang="en-US" dirty="0"/>
              <a:t>内容介绍</a:t>
            </a:r>
          </a:p>
        </p:txBody>
      </p:sp>
      <p:sp>
        <p:nvSpPr>
          <p:cNvPr id="3" name="内容占位符 2">
            <a:extLst>
              <a:ext uri="{FF2B5EF4-FFF2-40B4-BE49-F238E27FC236}">
                <a16:creationId xmlns:a16="http://schemas.microsoft.com/office/drawing/2014/main" id="{78CE6A42-39A3-4E00-B0D6-E2191CA41B47}"/>
              </a:ext>
            </a:extLst>
          </p:cNvPr>
          <p:cNvSpPr>
            <a:spLocks noGrp="1"/>
          </p:cNvSpPr>
          <p:nvPr>
            <p:ph idx="1"/>
          </p:nvPr>
        </p:nvSpPr>
        <p:spPr/>
        <p:txBody>
          <a:bodyPr>
            <a:normAutofit/>
          </a:bodyPr>
          <a:lstStyle/>
          <a:p>
            <a:r>
              <a:rPr lang="en-US" altLang="zh-CN" b="1" dirty="0">
                <a:solidFill>
                  <a:srgbClr val="FF0000"/>
                </a:solidFill>
              </a:rPr>
              <a:t>3.1</a:t>
            </a:r>
            <a:r>
              <a:rPr lang="zh-CN" altLang="en-US" b="1" dirty="0">
                <a:solidFill>
                  <a:srgbClr val="FF0000"/>
                </a:solidFill>
              </a:rPr>
              <a:t>逼近的思想</a:t>
            </a:r>
            <a:endParaRPr lang="en-US" altLang="zh-CN" b="1" dirty="0">
              <a:solidFill>
                <a:srgbClr val="FF0000"/>
              </a:solidFill>
            </a:endParaRPr>
          </a:p>
          <a:p>
            <a:r>
              <a:rPr lang="en-US" altLang="zh-CN" b="1" dirty="0">
                <a:solidFill>
                  <a:srgbClr val="FF0000"/>
                </a:solidFill>
              </a:rPr>
              <a:t>3.2</a:t>
            </a:r>
            <a:r>
              <a:rPr lang="zh-CN" altLang="en-US" b="1" dirty="0">
                <a:solidFill>
                  <a:srgbClr val="FF0000"/>
                </a:solidFill>
              </a:rPr>
              <a:t>矩阵的成份</a:t>
            </a:r>
            <a:r>
              <a:rPr lang="en-US" altLang="zh-CN" b="1" dirty="0">
                <a:solidFill>
                  <a:srgbClr val="FF0000"/>
                </a:solidFill>
              </a:rPr>
              <a:t>-</a:t>
            </a:r>
            <a:r>
              <a:rPr lang="zh-CN" altLang="en-US" b="1" dirty="0">
                <a:solidFill>
                  <a:srgbClr val="FF0000"/>
                </a:solidFill>
              </a:rPr>
              <a:t>特征值与特征向量</a:t>
            </a:r>
            <a:endParaRPr lang="en-US" altLang="zh-CN" b="1" dirty="0">
              <a:solidFill>
                <a:srgbClr val="FF0000"/>
              </a:solidFill>
            </a:endParaRPr>
          </a:p>
          <a:p>
            <a:r>
              <a:rPr lang="en-US" altLang="zh-CN" b="1" dirty="0">
                <a:solidFill>
                  <a:srgbClr val="FF0000"/>
                </a:solidFill>
              </a:rPr>
              <a:t>3.3</a:t>
            </a:r>
            <a:r>
              <a:rPr lang="zh-CN" altLang="en-US" b="1" dirty="0">
                <a:solidFill>
                  <a:srgbClr val="FF0000"/>
                </a:solidFill>
              </a:rPr>
              <a:t>矩阵逼近</a:t>
            </a:r>
            <a:r>
              <a:rPr lang="en-US" altLang="zh-CN" b="1" dirty="0">
                <a:solidFill>
                  <a:srgbClr val="FF0000"/>
                </a:solidFill>
              </a:rPr>
              <a:t>-</a:t>
            </a:r>
            <a:r>
              <a:rPr lang="zh-CN" altLang="en-US" b="1" dirty="0">
                <a:solidFill>
                  <a:srgbClr val="FF0000"/>
                </a:solidFill>
              </a:rPr>
              <a:t>奇异值分解</a:t>
            </a:r>
            <a:endParaRPr lang="en-US" altLang="zh-CN" b="1" dirty="0">
              <a:solidFill>
                <a:srgbClr val="FF0000"/>
              </a:solidFill>
            </a:endParaRPr>
          </a:p>
          <a:p>
            <a:r>
              <a:rPr lang="en-US" altLang="zh-CN" b="1" dirty="0">
                <a:solidFill>
                  <a:srgbClr val="FF0000"/>
                </a:solidFill>
              </a:rPr>
              <a:t>3.4</a:t>
            </a:r>
            <a:r>
              <a:rPr lang="zh-CN" altLang="en-US" b="1" dirty="0">
                <a:solidFill>
                  <a:srgbClr val="FF0000"/>
                </a:solidFill>
              </a:rPr>
              <a:t>矩阵的稀疏表示</a:t>
            </a:r>
            <a:endParaRPr lang="en-US" altLang="zh-CN" b="1" dirty="0">
              <a:solidFill>
                <a:srgbClr val="FF0000"/>
              </a:solidFill>
            </a:endParaRPr>
          </a:p>
        </p:txBody>
      </p:sp>
    </p:spTree>
    <p:extLst>
      <p:ext uri="{BB962C8B-B14F-4D97-AF65-F5344CB8AC3E}">
        <p14:creationId xmlns:p14="http://schemas.microsoft.com/office/powerpoint/2010/main" val="782319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C162D-E3BA-4FB5-B458-01439099B448}"/>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2D2A33-C341-46E9-A31C-5549C91DA803}"/>
                  </a:ext>
                </a:extLst>
              </p:cNvPr>
              <p:cNvSpPr>
                <a:spLocks noGrp="1"/>
              </p:cNvSpPr>
              <p:nvPr>
                <p:ph idx="1"/>
              </p:nvPr>
            </p:nvSpPr>
            <p:spPr/>
            <p:txBody>
              <a:bodyPr/>
              <a:lstStyle/>
              <a:p>
                <a:r>
                  <a:rPr lang="zh-CN" altLang="en-US" dirty="0"/>
                  <a:t>例</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8</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7</m:t>
                              </m:r>
                            </m:e>
                          </m:mr>
                        </m:m>
                      </m:e>
                    </m:d>
                    <m:r>
                      <a:rPr lang="en-US" altLang="zh-CN" b="0" i="1" smtClean="0">
                        <a:latin typeface="Cambria Math" panose="02040503050406030204" pitchFamily="18" charset="0"/>
                      </a:rPr>
                      <m:t>,</m:t>
                    </m:r>
                  </m:oMath>
                </a14:m>
                <a:r>
                  <a:rPr lang="zh-CN" altLang="en-US" dirty="0"/>
                  <a:t>特征值为</a:t>
                </a:r>
                <a14:m>
                  <m:oMath xmlns:m="http://schemas.openxmlformats.org/officeDocument/2006/math">
                    <m:r>
                      <a:rPr lang="en-US" altLang="zh-CN" b="0" i="1" smtClean="0">
                        <a:latin typeface="Cambria Math" panose="02040503050406030204" pitchFamily="18" charset="0"/>
                      </a:rPr>
                      <m:t>10,5,</m:t>
                    </m:r>
                  </m:oMath>
                </a14:m>
                <a:r>
                  <a:rPr lang="zh-CN" altLang="en-US" dirty="0"/>
                  <a:t>特征向量为</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3 2</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−1</m:t>
                            </m:r>
                          </m:e>
                        </m:d>
                      </m:e>
                      <m:sup>
                        <m:r>
                          <a:rPr lang="en-US" altLang="zh-CN" b="0" i="1" smtClean="0">
                            <a:latin typeface="Cambria Math" panose="02040503050406030204" pitchFamily="18" charset="0"/>
                          </a:rPr>
                          <m:t>𝑇</m:t>
                        </m:r>
                      </m:sup>
                    </m:sSup>
                  </m:oMath>
                </a14:m>
                <a:endParaRPr lang="en-US" altLang="zh-CN" dirty="0"/>
              </a:p>
              <a:p>
                <a:pPr lvl="1"/>
                <a:r>
                  <a:rPr lang="zh-CN" altLang="en-US" dirty="0"/>
                  <a:t>其对角化为</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8</m:t>
                              </m:r>
                            </m:e>
                            <m:e>
                              <m:r>
                                <a:rPr lang="en-US" altLang="zh-CN" i="1">
                                  <a:latin typeface="Cambria Math" panose="02040503050406030204" pitchFamily="18" charset="0"/>
                                </a:rPr>
                                <m:t>3</m:t>
                              </m:r>
                            </m:e>
                          </m:mr>
                          <m:mr>
                            <m:e>
                              <m:r>
                                <a:rPr lang="en-US" altLang="zh-CN" i="1">
                                  <a:latin typeface="Cambria Math" panose="02040503050406030204" pitchFamily="18" charset="0"/>
                                </a:rPr>
                                <m:t>2</m:t>
                              </m:r>
                            </m:e>
                            <m:e>
                              <m:r>
                                <a:rPr lang="en-US" altLang="zh-CN" i="1">
                                  <a:latin typeface="Cambria Math" panose="02040503050406030204" pitchFamily="18" charset="0"/>
                                </a:rPr>
                                <m:t>7</m:t>
                              </m:r>
                            </m:e>
                          </m:mr>
                        </m:m>
                      </m:e>
                    </m:d>
                    <m:r>
                      <a:rPr lang="en-US" altLang="zh-CN"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1</m:t>
                              </m:r>
                            </m:e>
                          </m:mr>
                          <m:mr>
                            <m:e>
                              <m:r>
                                <a:rPr lang="en-US" altLang="zh-CN" i="1">
                                  <a:latin typeface="Cambria Math" panose="02040503050406030204" pitchFamily="18" charset="0"/>
                                </a:rPr>
                                <m:t>2</m:t>
                              </m:r>
                            </m:e>
                            <m:e>
                              <m:r>
                                <a:rPr lang="en-US" altLang="zh-CN" i="1" smtClean="0">
                                  <a:latin typeface="Cambria Math" panose="02040503050406030204" pitchFamily="18" charset="0"/>
                                </a:rPr>
                                <m:t>−</m:t>
                              </m:r>
                              <m:r>
                                <a:rPr lang="en-US" altLang="zh-CN" b="0" i="1" smtClean="0">
                                  <a:latin typeface="Cambria Math" panose="02040503050406030204" pitchFamily="18" charset="0"/>
                                </a:rPr>
                                <m:t>1</m:t>
                              </m:r>
                            </m:e>
                          </m:mr>
                        </m:m>
                      </m:e>
                    </m:d>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10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
                      </m:e>
                    </m:d>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5</m:t>
                        </m:r>
                      </m:den>
                    </m:f>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i="1">
                                  <a:latin typeface="Cambria Math" panose="02040503050406030204" pitchFamily="18" charset="0"/>
                                </a:rPr>
                                <m:t>2</m:t>
                              </m:r>
                            </m:e>
                            <m:e>
                              <m:r>
                                <a:rPr lang="en-US" altLang="zh-CN" i="1" smtClean="0">
                                  <a:latin typeface="Cambria Math" panose="02040503050406030204" pitchFamily="18" charset="0"/>
                                </a:rPr>
                                <m:t>−</m:t>
                              </m:r>
                              <m:r>
                                <a:rPr lang="en-US" altLang="zh-CN" b="0" i="1" smtClean="0">
                                  <a:latin typeface="Cambria Math" panose="02040503050406030204" pitchFamily="18" charset="0"/>
                                </a:rPr>
                                <m:t>3</m:t>
                              </m:r>
                            </m:e>
                          </m:mr>
                        </m:m>
                      </m:e>
                    </m:d>
                  </m:oMath>
                </a14:m>
                <a:endParaRPr lang="en-US" altLang="zh-CN" dirty="0"/>
              </a:p>
              <a:p>
                <a:pPr lvl="1"/>
                <a:r>
                  <a:rPr lang="zh-CN" altLang="en-US" dirty="0"/>
                  <a:t>若将矩阵</a:t>
                </a:r>
                <a14:m>
                  <m:oMath xmlns:m="http://schemas.openxmlformats.org/officeDocument/2006/math">
                    <m:r>
                      <a:rPr lang="en-US" altLang="zh-CN" b="0" i="1" smtClean="0">
                        <a:latin typeface="Cambria Math" panose="02040503050406030204" pitchFamily="18" charset="0"/>
                      </a:rPr>
                      <m:t>𝐴</m:t>
                    </m:r>
                  </m:oMath>
                </a14:m>
                <a:r>
                  <a:rPr lang="zh-CN" altLang="en-US" dirty="0"/>
                  <a:t>元素除以</a:t>
                </a:r>
                <a:r>
                  <a:rPr lang="en-US" altLang="zh-CN" dirty="0"/>
                  <a:t>10</a:t>
                </a:r>
                <a:r>
                  <a:rPr lang="zh-CN" altLang="en-US" dirty="0"/>
                  <a:t>，则得：</a:t>
                </a:r>
                <a:endParaRPr lang="en-US" altLang="zh-CN" dirty="0"/>
              </a:p>
              <a:p>
                <a:pPr lvl="1"/>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0</m:t>
                              </m:r>
                              <m:r>
                                <a:rPr lang="en-US" altLang="zh-CN" i="1">
                                  <a:latin typeface="Cambria Math" panose="02040503050406030204" pitchFamily="18" charset="0"/>
                                </a:rPr>
                                <m:t>.8</m:t>
                              </m:r>
                            </m:e>
                            <m:e>
                              <m:r>
                                <a:rPr lang="en-US" altLang="zh-CN" b="0" i="1" smtClean="0">
                                  <a:latin typeface="Cambria Math" panose="02040503050406030204" pitchFamily="18" charset="0"/>
                                </a:rPr>
                                <m:t>0</m:t>
                              </m:r>
                              <m:r>
                                <a:rPr lang="en-US" altLang="zh-CN" i="1">
                                  <a:latin typeface="Cambria Math" panose="02040503050406030204" pitchFamily="18" charset="0"/>
                                </a:rPr>
                                <m:t>.3</m:t>
                              </m:r>
                            </m:e>
                          </m:mr>
                          <m:mr>
                            <m:e>
                              <m:r>
                                <a:rPr lang="en-US" altLang="zh-CN" i="1">
                                  <a:latin typeface="Cambria Math" panose="02040503050406030204" pitchFamily="18" charset="0"/>
                                </a:rPr>
                                <m:t>0.</m:t>
                              </m:r>
                              <m:r>
                                <a:rPr lang="en-US" altLang="zh-CN" b="0" i="1" smtClean="0">
                                  <a:latin typeface="Cambria Math" panose="02040503050406030204" pitchFamily="18" charset="0"/>
                                </a:rPr>
                                <m:t>2</m:t>
                              </m:r>
                            </m:e>
                            <m:e>
                              <m:r>
                                <a:rPr lang="en-US" altLang="zh-CN" b="0" i="1" smtClean="0">
                                  <a:latin typeface="Cambria Math" panose="02040503050406030204" pitchFamily="18" charset="0"/>
                                </a:rPr>
                                <m:t>0</m:t>
                              </m:r>
                              <m:r>
                                <a:rPr lang="en-US" altLang="zh-CN" i="1">
                                  <a:latin typeface="Cambria Math" panose="02040503050406030204" pitchFamily="18" charset="0"/>
                                </a:rPr>
                                <m:t>.7</m:t>
                              </m:r>
                            </m:e>
                          </m:mr>
                        </m:m>
                      </m:e>
                    </m:d>
                  </m:oMath>
                </a14:m>
                <a:r>
                  <a:rPr lang="zh-CN" altLang="en-US" dirty="0"/>
                  <a:t>，注意列和为</a:t>
                </a:r>
                <a:r>
                  <a:rPr lang="en-US" altLang="zh-CN" dirty="0"/>
                  <a:t>1</a:t>
                </a:r>
                <a:r>
                  <a:rPr lang="zh-CN" altLang="en-US" dirty="0"/>
                  <a:t>，正好与概率论中的</a:t>
                </a:r>
                <a:r>
                  <a:rPr lang="en-US" altLang="zh-CN" dirty="0"/>
                  <a:t>1</a:t>
                </a:r>
                <a:r>
                  <a:rPr lang="zh-CN" altLang="en-US" dirty="0"/>
                  <a:t>对应！称之为随机矩阵，状态转移矩阵用来描述状态之间的转换，马尔可夫矩阵，可称为随机矩阵</a:t>
                </a:r>
              </a:p>
            </p:txBody>
          </p:sp>
        </mc:Choice>
        <mc:Fallback xmlns="">
          <p:sp>
            <p:nvSpPr>
              <p:cNvPr id="3" name="内容占位符 2">
                <a:extLst>
                  <a:ext uri="{FF2B5EF4-FFF2-40B4-BE49-F238E27FC236}">
                    <a16:creationId xmlns:a16="http://schemas.microsoft.com/office/drawing/2014/main" id="{D02D2A33-C341-46E9-A31C-5549C91DA803}"/>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044601E-1205-4D2A-885A-73E298D20CE1}"/>
              </a:ext>
            </a:extLst>
          </p:cNvPr>
          <p:cNvSpPr/>
          <p:nvPr/>
        </p:nvSpPr>
        <p:spPr>
          <a:xfrm>
            <a:off x="1033669" y="5103674"/>
            <a:ext cx="10515600" cy="1754326"/>
          </a:xfrm>
          <a:prstGeom prst="rect">
            <a:avLst/>
          </a:prstGeom>
        </p:spPr>
        <p:txBody>
          <a:bodyPr wrap="square">
            <a:spAutoFit/>
          </a:bodyPr>
          <a:lstStyle/>
          <a:p>
            <a:r>
              <a:rPr lang="zh-CN" altLang="en-US" dirty="0"/>
              <a:t>随机矩阵实际上应当分成左随机矩阵（left stochastic matrix，或者叫 column stochastic matrix：列随机矩阵）和右随机矩阵（right stochastic matrix，或者叫 row stochastic matrix：行随机矩阵）。左随机矩阵的列和为1，右随机矩阵的行和为1，两者在应用上几乎等价，区别仅在于约定。对于那些只满足随机矩阵条件，但有些列（或行）的矩阵元之和小于1的矩阵也有一个名称，叫做亚随机矩阵（substochastic matrix）。同时满足行和和列和都是1的非负矩阵就是双随机矩阵（double stochastic matrix），单位矩阵就是一种特殊的双随机矩阵</a:t>
            </a:r>
          </a:p>
        </p:txBody>
      </p:sp>
    </p:spTree>
    <p:extLst>
      <p:ext uri="{BB962C8B-B14F-4D97-AF65-F5344CB8AC3E}">
        <p14:creationId xmlns:p14="http://schemas.microsoft.com/office/powerpoint/2010/main" val="174989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C162D-E3BA-4FB5-B458-01439099B448}"/>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2D2A33-C341-46E9-A31C-5549C91DA803}"/>
                  </a:ext>
                </a:extLst>
              </p:cNvPr>
              <p:cNvSpPr>
                <a:spLocks noGrp="1"/>
              </p:cNvSpPr>
              <p:nvPr>
                <p:ph idx="1"/>
              </p:nvPr>
            </p:nvSpPr>
            <p:spPr>
              <a:xfrm>
                <a:off x="838200" y="1825624"/>
                <a:ext cx="10515600" cy="4906479"/>
              </a:xfrm>
            </p:spPr>
            <p:txBody>
              <a:bodyPr>
                <a:normAutofit fontScale="85000" lnSpcReduction="20000"/>
              </a:bodyPr>
              <a:lstStyle/>
              <a:p>
                <a:r>
                  <a:rPr lang="zh-CN" altLang="en-US" dirty="0"/>
                  <a:t>例</a:t>
                </a:r>
                <a14:m>
                  <m:oMath xmlns:m="http://schemas.openxmlformats.org/officeDocument/2006/math">
                    <m:r>
                      <a:rPr lang="en-US" altLang="zh-CN" b="0" i="1" smtClean="0">
                        <a:latin typeface="Cambria Math" panose="02040503050406030204" pitchFamily="18" charset="0"/>
                      </a:rPr>
                      <m:t>𝐴</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0</m:t>
                              </m:r>
                              <m:r>
                                <a:rPr lang="en-US" altLang="zh-CN" i="1">
                                  <a:latin typeface="Cambria Math" panose="02040503050406030204" pitchFamily="18" charset="0"/>
                                </a:rPr>
                                <m:t>.8</m:t>
                              </m:r>
                            </m:e>
                            <m:e>
                              <m:r>
                                <a:rPr lang="en-US" altLang="zh-CN" b="0" i="1" smtClean="0">
                                  <a:latin typeface="Cambria Math" panose="02040503050406030204" pitchFamily="18" charset="0"/>
                                </a:rPr>
                                <m:t>0</m:t>
                              </m:r>
                              <m:r>
                                <a:rPr lang="en-US" altLang="zh-CN" i="1">
                                  <a:latin typeface="Cambria Math" panose="02040503050406030204" pitchFamily="18" charset="0"/>
                                </a:rPr>
                                <m:t>.3</m:t>
                              </m:r>
                            </m:e>
                          </m:mr>
                          <m:mr>
                            <m:e>
                              <m:r>
                                <a:rPr lang="en-US" altLang="zh-CN" i="1">
                                  <a:latin typeface="Cambria Math" panose="02040503050406030204" pitchFamily="18" charset="0"/>
                                </a:rPr>
                                <m:t>0.</m:t>
                              </m:r>
                              <m:r>
                                <a:rPr lang="en-US" altLang="zh-CN" b="0" i="1" smtClean="0">
                                  <a:latin typeface="Cambria Math" panose="02040503050406030204" pitchFamily="18" charset="0"/>
                                </a:rPr>
                                <m:t>2</m:t>
                              </m:r>
                            </m:e>
                            <m:e>
                              <m:r>
                                <a:rPr lang="en-US" altLang="zh-CN" b="0" i="1" smtClean="0">
                                  <a:latin typeface="Cambria Math" panose="02040503050406030204" pitchFamily="18" charset="0"/>
                                </a:rPr>
                                <m:t>0</m:t>
                              </m:r>
                              <m:r>
                                <a:rPr lang="en-US" altLang="zh-CN" i="1">
                                  <a:latin typeface="Cambria Math" panose="02040503050406030204" pitchFamily="18" charset="0"/>
                                </a:rPr>
                                <m:t>.7</m:t>
                              </m:r>
                            </m:e>
                          </m:mr>
                        </m:m>
                      </m:e>
                    </m:d>
                  </m:oMath>
                </a14:m>
                <a:r>
                  <a:rPr lang="zh-CN" altLang="en-US" dirty="0"/>
                  <a:t>，</a:t>
                </a:r>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𝑘</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e>
                        </m:d>
                      </m:e>
                      <m:sup>
                        <m:r>
                          <a:rPr lang="en-US" altLang="zh-CN" b="0" i="1" smtClean="0">
                            <a:latin typeface="Cambria Math" panose="02040503050406030204" pitchFamily="18" charset="0"/>
                          </a:rPr>
                          <m:t>𝑘</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随</a:t>
                </a:r>
                <a14:m>
                  <m:oMath xmlns:m="http://schemas.openxmlformats.org/officeDocument/2006/math">
                    <m:r>
                      <a:rPr lang="en-US" altLang="zh-CN" b="0" i="1" dirty="0" smtClean="0">
                        <a:latin typeface="Cambria Math" panose="02040503050406030204" pitchFamily="18" charset="0"/>
                      </a:rPr>
                      <m:t>𝑘</m:t>
                    </m:r>
                  </m:oMath>
                </a14:m>
                <a:r>
                  <a:rPr lang="zh-CN" altLang="en-US" dirty="0"/>
                  <a:t>增加，</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𝑣</m:t>
                    </m:r>
                  </m:oMath>
                </a14:m>
                <a:r>
                  <a:rPr lang="zh-CN" altLang="en-US" dirty="0"/>
                  <a:t>逐渐逼近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达到稳定状态</a:t>
                </a:r>
                <a:endParaRPr lang="en-US" altLang="zh-CN" dirty="0"/>
              </a:p>
              <a:p>
                <a:r>
                  <a:rPr lang="zh-CN" altLang="en-US" dirty="0"/>
                  <a:t>矩阵</a:t>
                </a:r>
                <a14:m>
                  <m:oMath xmlns:m="http://schemas.openxmlformats.org/officeDocument/2006/math">
                    <m:r>
                      <a:rPr lang="en-US" altLang="zh-CN" b="0" i="1" smtClean="0">
                        <a:latin typeface="Cambria Math" panose="02040503050406030204" pitchFamily="18" charset="0"/>
                      </a:rPr>
                      <m:t>𝐴</m:t>
                    </m:r>
                  </m:oMath>
                </a14:m>
                <a:r>
                  <a:rPr lang="zh-CN" altLang="en-US" dirty="0"/>
                  <a:t>的一个特征值为</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oMath>
                </a14:m>
                <a:r>
                  <a:rPr lang="zh-CN" altLang="en-US" dirty="0"/>
                  <a:t>则有：</a:t>
                </a:r>
                <a:endParaRPr lang="en-US" altLang="zh-CN" dirty="0"/>
              </a:p>
              <a:p>
                <a:pPr lvl="1"/>
                <a:r>
                  <a:rPr lang="zh-CN" altLang="en-US" dirty="0"/>
                  <a:t>特征向量（几何意义上）：</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oMath>
                </a14:m>
                <a:r>
                  <a:rPr lang="zh-CN" altLang="en-US" dirty="0"/>
                  <a:t>有非零解</a:t>
                </a:r>
                <a:endParaRPr lang="en-US" altLang="zh-CN" dirty="0"/>
              </a:p>
              <a:p>
                <a:pPr lvl="1"/>
                <a:r>
                  <a:rPr lang="zh-CN" altLang="en-US" dirty="0"/>
                  <a:t>特征值（代数意义上）：行列式</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oMath>
                </a14:m>
                <a:r>
                  <a:rPr lang="zh-CN" altLang="en-US" dirty="0"/>
                  <a:t>为</a:t>
                </a:r>
                <a:r>
                  <a:rPr lang="en-US" altLang="zh-CN" dirty="0"/>
                  <a:t>0</a:t>
                </a:r>
              </a:p>
              <a:p>
                <a:r>
                  <a:rPr lang="zh-CN" altLang="en-US" dirty="0"/>
                  <a:t>特征值可能有多重，也就是</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oMath>
                </a14:m>
                <a:r>
                  <a:rPr lang="zh-CN" altLang="en-US" dirty="0"/>
                  <a:t>的行列式中包含有幂次的分解形式</a:t>
                </a:r>
                <a:endParaRPr lang="en-US" altLang="zh-CN" dirty="0"/>
              </a:p>
              <a:p>
                <a:pPr lvl="1"/>
                <a:r>
                  <a:rPr lang="zh-CN" altLang="en-US" dirty="0">
                    <a:solidFill>
                      <a:srgbClr val="FF0000"/>
                    </a:solidFill>
                  </a:rPr>
                  <a:t>几何重数</a:t>
                </a:r>
                <a:r>
                  <a:rPr lang="en-US" altLang="zh-CN" dirty="0">
                    <a:solidFill>
                      <a:srgbClr val="FF0000"/>
                    </a:solidFill>
                  </a:rPr>
                  <a:t>GM</a:t>
                </a:r>
                <a:r>
                  <a:rPr lang="zh-CN" altLang="en-US" dirty="0"/>
                  <a:t>：对与</a:t>
                </a:r>
                <a14:m>
                  <m:oMath xmlns:m="http://schemas.openxmlformats.org/officeDocument/2006/math">
                    <m:r>
                      <a:rPr lang="en-US" altLang="zh-CN" b="0" i="1" smtClean="0">
                        <a:latin typeface="Cambria Math" panose="02040503050406030204" pitchFamily="18" charset="0"/>
                      </a:rPr>
                      <m:t>𝜆</m:t>
                    </m:r>
                  </m:oMath>
                </a14:m>
                <a:r>
                  <a:rPr lang="zh-CN" altLang="en-US" dirty="0"/>
                  <a:t>对应的独立特征向量的个数，对应</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oMath>
                </a14:m>
                <a:r>
                  <a:rPr lang="zh-CN" altLang="en-US" dirty="0"/>
                  <a:t>的零空间维数</a:t>
                </a:r>
                <a:endParaRPr lang="en-US" altLang="zh-CN" dirty="0"/>
              </a:p>
              <a:p>
                <a:pPr lvl="1"/>
                <a:r>
                  <a:rPr lang="zh-CN" altLang="en-US" dirty="0">
                    <a:solidFill>
                      <a:srgbClr val="FF0000"/>
                    </a:solidFill>
                  </a:rPr>
                  <a:t>代数重数</a:t>
                </a:r>
                <a:r>
                  <a:rPr lang="en-US" altLang="zh-CN" dirty="0">
                    <a:solidFill>
                      <a:srgbClr val="FF0000"/>
                    </a:solidFill>
                  </a:rPr>
                  <a:t>AM</a:t>
                </a:r>
                <a:r>
                  <a:rPr lang="zh-CN" altLang="en-US" dirty="0"/>
                  <a:t>：特征值</a:t>
                </a:r>
                <a14:m>
                  <m:oMath xmlns:m="http://schemas.openxmlformats.org/officeDocument/2006/math">
                    <m:r>
                      <a:rPr lang="en-US" altLang="zh-CN" b="0" i="1" smtClean="0">
                        <a:latin typeface="Cambria Math" panose="02040503050406030204" pitchFamily="18" charset="0"/>
                      </a:rPr>
                      <m:t>𝜆</m:t>
                    </m:r>
                  </m:oMath>
                </a14:m>
                <a:r>
                  <a:rPr lang="zh-CN" altLang="en-US" dirty="0"/>
                  <a:t>对应的重复次数，对应</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e>
                        </m:d>
                      </m:e>
                    </m:func>
                    <m:r>
                      <a:rPr lang="en-US" altLang="zh-CN" b="0" i="1" smtClean="0">
                        <a:latin typeface="Cambria Math" panose="02040503050406030204" pitchFamily="18" charset="0"/>
                      </a:rPr>
                      <m:t>=0</m:t>
                    </m:r>
                  </m:oMath>
                </a14:m>
                <a:r>
                  <a:rPr lang="zh-CN" altLang="en-US" dirty="0"/>
                  <a:t>的根</a:t>
                </a:r>
                <a:endParaRPr lang="en-US" altLang="zh-CN" dirty="0"/>
              </a:p>
              <a:p>
                <a:r>
                  <a:rPr lang="zh-CN" altLang="en-US" dirty="0"/>
                  <a:t>例</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e>
                        </m:d>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mr>
                        </m:m>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𝜆</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r>
                  <a:rPr lang="zh-CN" altLang="en-US" dirty="0"/>
                  <a:t>特征值为</a:t>
                </a:r>
                <a:r>
                  <a:rPr lang="en-US" altLang="zh-CN" dirty="0"/>
                  <a:t>0</a:t>
                </a:r>
                <a:r>
                  <a:rPr lang="zh-CN" altLang="en-US" dirty="0"/>
                  <a:t>，二重，而特征向量只有</a:t>
                </a:r>
                <a:r>
                  <a:rPr lang="en-US" altLang="zh-CN" dirty="0"/>
                  <a:t>1</a:t>
                </a:r>
                <a:r>
                  <a:rPr lang="zh-CN" altLang="en-US" dirty="0"/>
                  <a:t>个</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1,0</m:t>
                            </m:r>
                          </m:e>
                        </m:d>
                      </m:e>
                      <m:sup>
                        <m:r>
                          <a:rPr lang="en-US" altLang="zh-CN" b="0" i="1" smtClean="0">
                            <a:latin typeface="Cambria Math" panose="02040503050406030204" pitchFamily="18" charset="0"/>
                          </a:rPr>
                          <m:t>𝑇</m:t>
                        </m:r>
                      </m:sup>
                    </m:sSup>
                    <m:r>
                      <a:rPr lang="zh-CN" altLang="en-US" i="1">
                        <a:latin typeface="Cambria Math" panose="02040503050406030204" pitchFamily="18" charset="0"/>
                      </a:rPr>
                      <m:t>。</m:t>
                    </m:r>
                  </m:oMath>
                </a14:m>
                <a:r>
                  <a:rPr lang="zh-CN" altLang="en-US" dirty="0"/>
                  <a:t>因此</a:t>
                </a:r>
                <a14:m>
                  <m:oMath xmlns:m="http://schemas.openxmlformats.org/officeDocument/2006/math">
                    <m:r>
                      <a:rPr lang="en-US" altLang="zh-CN" b="0" i="1" dirty="0" smtClean="0">
                        <a:latin typeface="Cambria Math" panose="02040503050406030204" pitchFamily="18" charset="0"/>
                      </a:rPr>
                      <m:t>𝐺𝑀</m:t>
                    </m:r>
                    <m:r>
                      <a:rPr lang="en-US" altLang="zh-CN" b="0" i="1" dirty="0" smtClean="0">
                        <a:latin typeface="Cambria Math" panose="02040503050406030204" pitchFamily="18" charset="0"/>
                      </a:rPr>
                      <m:t>=1.</m:t>
                    </m:r>
                  </m:oMath>
                </a14:m>
                <a:endParaRPr lang="en-US" altLang="zh-CN" b="0" dirty="0"/>
              </a:p>
              <a:p>
                <a:pPr lvl="1"/>
                <a:r>
                  <a:rPr lang="zh-CN" altLang="en-US" dirty="0"/>
                  <a:t>当</a:t>
                </a:r>
                <a14:m>
                  <m:oMath xmlns:m="http://schemas.openxmlformats.org/officeDocument/2006/math">
                    <m:r>
                      <a:rPr lang="en-US" altLang="zh-CN" b="0" i="1" smtClean="0">
                        <a:latin typeface="Cambria Math" panose="02040503050406030204" pitchFamily="18" charset="0"/>
                      </a:rPr>
                      <m:t>𝐺𝑀</m:t>
                    </m:r>
                    <m:r>
                      <a:rPr lang="en-US" altLang="zh-CN" b="0" i="1" smtClean="0">
                        <a:latin typeface="Cambria Math" panose="02040503050406030204" pitchFamily="18" charset="0"/>
                      </a:rPr>
                      <m:t>&lt;</m:t>
                    </m:r>
                    <m:r>
                      <a:rPr lang="en-US" altLang="zh-CN" b="0" i="1" smtClean="0">
                        <a:latin typeface="Cambria Math" panose="02040503050406030204" pitchFamily="18" charset="0"/>
                      </a:rPr>
                      <m:t>𝐴𝑀</m:t>
                    </m:r>
                  </m:oMath>
                </a14:m>
                <a:r>
                  <a:rPr lang="zh-CN" altLang="en-US" dirty="0"/>
                  <a:t>的时候，意味着缺少特征向量，表明</a:t>
                </a:r>
                <a14:m>
                  <m:oMath xmlns:m="http://schemas.openxmlformats.org/officeDocument/2006/math">
                    <m:r>
                      <a:rPr lang="en-US" altLang="zh-CN" b="0" i="1" smtClean="0">
                        <a:latin typeface="Cambria Math" panose="02040503050406030204" pitchFamily="18" charset="0"/>
                      </a:rPr>
                      <m:t>𝐴</m:t>
                    </m:r>
                  </m:oMath>
                </a14:m>
                <a:r>
                  <a:rPr lang="zh-CN" altLang="en-US" dirty="0"/>
                  <a:t>是不能对角化的，没有可逆的特征向量矩阵</a:t>
                </a:r>
                <a:endParaRPr lang="en-US" altLang="zh-CN" dirty="0"/>
              </a:p>
              <a:p>
                <a:pPr lvl="1"/>
                <a:r>
                  <a:rPr lang="zh-CN" altLang="en-US" dirty="0"/>
                  <a:t>也就是没有</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−1</m:t>
                        </m:r>
                      </m:sup>
                    </m:sSup>
                  </m:oMath>
                </a14:m>
                <a:r>
                  <a:rPr lang="zh-CN" altLang="en-US" dirty="0"/>
                  <a:t>的表达形式</a:t>
                </a:r>
              </a:p>
            </p:txBody>
          </p:sp>
        </mc:Choice>
        <mc:Fallback xmlns="">
          <p:sp>
            <p:nvSpPr>
              <p:cNvPr id="3" name="内容占位符 2">
                <a:extLst>
                  <a:ext uri="{FF2B5EF4-FFF2-40B4-BE49-F238E27FC236}">
                    <a16:creationId xmlns:a16="http://schemas.microsoft.com/office/drawing/2014/main" id="{D02D2A33-C341-46E9-A31C-5549C91DA803}"/>
                  </a:ext>
                </a:extLst>
              </p:cNvPr>
              <p:cNvSpPr>
                <a:spLocks noGrp="1" noRot="1" noChangeAspect="1" noMove="1" noResize="1" noEditPoints="1" noAdjustHandles="1" noChangeArrowheads="1" noChangeShapeType="1" noTextEdit="1"/>
              </p:cNvSpPr>
              <p:nvPr>
                <p:ph idx="1"/>
              </p:nvPr>
            </p:nvSpPr>
            <p:spPr>
              <a:xfrm>
                <a:off x="838200" y="1825624"/>
                <a:ext cx="10515600" cy="4906479"/>
              </a:xfrm>
              <a:blipFill>
                <a:blip r:embed="rId2"/>
                <a:stretch>
                  <a:fillRect l="-812" t="-124" r="-580" b="-22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936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C162D-E3BA-4FB5-B458-01439099B448}"/>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2D2A33-C341-46E9-A31C-5549C91DA803}"/>
                  </a:ext>
                </a:extLst>
              </p:cNvPr>
              <p:cNvSpPr>
                <a:spLocks noGrp="1"/>
              </p:cNvSpPr>
              <p:nvPr>
                <p:ph idx="1"/>
              </p:nvPr>
            </p:nvSpPr>
            <p:spPr>
              <a:xfrm>
                <a:off x="838200" y="1825624"/>
                <a:ext cx="10515600" cy="4906479"/>
              </a:xfrm>
            </p:spPr>
            <p:txBody>
              <a:bodyPr>
                <a:normAutofit fontScale="92500" lnSpcReduction="10000"/>
              </a:bodyPr>
              <a:lstStyle/>
              <a:p>
                <a:r>
                  <a:rPr lang="zh-CN" altLang="en-US" dirty="0"/>
                  <a:t>例</a:t>
                </a:r>
                <a14:m>
                  <m:oMath xmlns:m="http://schemas.openxmlformats.org/officeDocument/2006/math">
                    <m:r>
                      <a:rPr lang="en-US" altLang="zh-CN" b="0" i="1" smtClean="0">
                        <a:latin typeface="Cambria Math" panose="02040503050406030204" pitchFamily="18" charset="0"/>
                      </a:rPr>
                      <m:t>𝐴</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6</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4</m:t>
                              </m:r>
                            </m:e>
                          </m:mr>
                        </m:m>
                      </m:e>
                    </m:d>
                  </m:oMath>
                </a14:m>
                <a:r>
                  <a:rPr lang="zh-CN" altLang="en-US" dirty="0"/>
                  <a:t>和</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m>
                          <m:mPr>
                            <m:plcHide m:val="on"/>
                            <m:mcs>
                              <m:mc>
                                <m:mcPr>
                                  <m:count m:val="2"/>
                                  <m:mcJc m:val="center"/>
                                </m:mcPr>
                              </m:mc>
                            </m:mcs>
                            <m:ctrlPr>
                              <a:rPr lang="en-US" altLang="zh-CN" b="0" i="1" dirty="0" smtClean="0">
                                <a:latin typeface="Cambria Math" panose="02040503050406030204" pitchFamily="18" charset="0"/>
                              </a:rPr>
                            </m:ctrlPr>
                          </m:mPr>
                          <m:mr>
                            <m:e>
                              <m:r>
                                <a:rPr lang="en-US" altLang="zh-CN" b="0" i="1" dirty="0" smtClean="0">
                                  <a:latin typeface="Cambria Math" panose="02040503050406030204" pitchFamily="18" charset="0"/>
                                </a:rPr>
                                <m:t>7</m:t>
                              </m:r>
                            </m:e>
                            <m:e>
                              <m:r>
                                <a:rPr lang="en-US" altLang="zh-CN" b="0" i="1" dirty="0" smtClean="0">
                                  <a:latin typeface="Cambria Math" panose="02040503050406030204" pitchFamily="18" charset="0"/>
                                </a:rPr>
                                <m:t>2</m:t>
                              </m:r>
                            </m:e>
                          </m:mr>
                          <m:mr>
                            <m:e>
                              <m:r>
                                <a:rPr lang="en-US" altLang="zh-CN" b="0" i="1" dirty="0" smtClean="0">
                                  <a:latin typeface="Cambria Math" panose="02040503050406030204" pitchFamily="18" charset="0"/>
                                </a:rPr>
                                <m:t>−2</m:t>
                              </m:r>
                            </m:e>
                            <m:e>
                              <m:r>
                                <a:rPr lang="en-US" altLang="zh-CN" b="0" i="1" dirty="0" smtClean="0">
                                  <a:latin typeface="Cambria Math" panose="02040503050406030204" pitchFamily="18" charset="0"/>
                                </a:rPr>
                                <m:t>3</m:t>
                              </m:r>
                            </m:e>
                          </m:mr>
                        </m:m>
                      </m:e>
                    </m:d>
                  </m:oMath>
                </a14:m>
                <a:r>
                  <a:rPr lang="zh-CN" altLang="en-US" dirty="0"/>
                  <a:t>的重复特征值都是</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=5</m:t>
                    </m:r>
                  </m:oMath>
                </a14:m>
                <a:r>
                  <a:rPr lang="zh-CN" altLang="en-US" dirty="0"/>
                  <a:t> </a:t>
                </a:r>
                <a:endParaRPr lang="en-US" altLang="zh-CN" dirty="0"/>
              </a:p>
              <a:p>
                <a:pPr lvl="1"/>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func>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𝜆</m:t>
                            </m:r>
                            <m:r>
                              <a:rPr lang="en-US" altLang="zh-CN" b="0" i="1" smtClean="0">
                                <a:latin typeface="Cambria Math" panose="02040503050406030204" pitchFamily="18" charset="0"/>
                              </a:rPr>
                              <m:t>−5</m:t>
                            </m:r>
                          </m:e>
                        </m:d>
                      </m:e>
                      <m:sup>
                        <m:r>
                          <a:rPr lang="en-US" altLang="zh-CN" b="0" i="1" smtClean="0">
                            <a:latin typeface="Cambria Math" panose="02040503050406030204" pitchFamily="18" charset="0"/>
                          </a:rPr>
                          <m:t>2</m:t>
                        </m:r>
                      </m:sup>
                    </m:sSup>
                    <m:r>
                      <a:rPr lang="zh-CN" altLang="en-US" i="1">
                        <a:latin typeface="Cambria Math" panose="02040503050406030204" pitchFamily="18" charset="0"/>
                      </a:rPr>
                      <m:t>。</m:t>
                    </m:r>
                  </m:oMath>
                </a14:m>
                <a:r>
                  <a:rPr lang="zh-CN" altLang="en-US" dirty="0"/>
                  <a:t>因此</a:t>
                </a:r>
                <a14:m>
                  <m:oMath xmlns:m="http://schemas.openxmlformats.org/officeDocument/2006/math">
                    <m:r>
                      <a:rPr lang="en-US" altLang="zh-CN" b="0" i="1" dirty="0" smtClean="0">
                        <a:latin typeface="Cambria Math" panose="02040503050406030204" pitchFamily="18" charset="0"/>
                      </a:rPr>
                      <m:t>𝐴𝑀</m:t>
                    </m:r>
                    <m:r>
                      <a:rPr lang="en-US" altLang="zh-CN" b="0" i="1" dirty="0" smtClean="0">
                        <a:latin typeface="Cambria Math" panose="02040503050406030204" pitchFamily="18" charset="0"/>
                      </a:rPr>
                      <m:t>=2</m:t>
                    </m:r>
                  </m:oMath>
                </a14:m>
                <a:endParaRPr lang="en-US" altLang="zh-CN" b="0" dirty="0"/>
              </a:p>
              <a:p>
                <a:pPr lvl="1"/>
                <a:r>
                  <a:rPr lang="zh-CN" altLang="en-US" dirty="0"/>
                  <a:t>但</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−5</m:t>
                    </m:r>
                    <m:r>
                      <a:rPr lang="en-US" altLang="zh-CN" b="0" i="1" smtClean="0">
                        <a:latin typeface="Cambria Math" panose="02040503050406030204" pitchFamily="18" charset="0"/>
                      </a:rPr>
                      <m:t>𝐼</m:t>
                    </m:r>
                  </m:oMath>
                </a14:m>
                <a:r>
                  <a:rPr lang="zh-CN" altLang="en-US" dirty="0"/>
                  <a:t>的秩都是</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=1</m:t>
                    </m:r>
                    <m:r>
                      <a:rPr lang="zh-CN" altLang="en-US" i="1">
                        <a:latin typeface="Cambria Math" panose="02040503050406030204" pitchFamily="18" charset="0"/>
                      </a:rPr>
                      <m:t>，</m:t>
                    </m:r>
                  </m:oMath>
                </a14:m>
                <a:r>
                  <a:rPr lang="zh-CN" altLang="en-US" dirty="0"/>
                  <a:t>因此</a:t>
                </a:r>
                <a14:m>
                  <m:oMath xmlns:m="http://schemas.openxmlformats.org/officeDocument/2006/math">
                    <m:r>
                      <a:rPr lang="en-US" altLang="zh-CN" b="0" i="1" dirty="0" smtClean="0">
                        <a:latin typeface="Cambria Math" panose="02040503050406030204" pitchFamily="18" charset="0"/>
                      </a:rPr>
                      <m:t>𝐺𝑀</m:t>
                    </m:r>
                    <m:r>
                      <a:rPr lang="en-US" altLang="zh-CN" b="0" i="1" dirty="0" smtClean="0">
                        <a:latin typeface="Cambria Math" panose="02040503050406030204" pitchFamily="18" charset="0"/>
                      </a:rPr>
                      <m:t>=1,</m:t>
                    </m:r>
                  </m:oMath>
                </a14:m>
                <a:r>
                  <a:rPr lang="zh-CN" altLang="en-US" dirty="0"/>
                  <a:t>也就是对特征值</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=5</m:t>
                    </m:r>
                  </m:oMath>
                </a14:m>
                <a:r>
                  <a:rPr lang="zh-CN" altLang="en-US" dirty="0"/>
                  <a:t>只有一个特征向量，并且矩阵不可对角化</a:t>
                </a:r>
                <a:endParaRPr lang="en-US" altLang="zh-CN" dirty="0"/>
              </a:p>
              <a:p>
                <a:r>
                  <a:rPr lang="zh-CN" altLang="en-US" dirty="0"/>
                  <a:t>如果矩阵</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𝑇</m:t>
                        </m:r>
                      </m:sup>
                    </m:sSup>
                    <m:r>
                      <a:rPr lang="zh-CN" altLang="en-US" i="1">
                        <a:latin typeface="Cambria Math" panose="02040503050406030204" pitchFamily="18" charset="0"/>
                      </a:rPr>
                      <m:t>，</m:t>
                    </m:r>
                  </m:oMath>
                </a14:m>
                <a:r>
                  <a:rPr lang="zh-CN" altLang="en-US" dirty="0"/>
                  <a:t>则所有特征值</a:t>
                </a:r>
                <a14:m>
                  <m:oMath xmlns:m="http://schemas.openxmlformats.org/officeDocument/2006/math">
                    <m:r>
                      <a:rPr lang="en-US" altLang="zh-CN" b="0" i="1" smtClean="0">
                        <a:latin typeface="Cambria Math" panose="02040503050406030204" pitchFamily="18" charset="0"/>
                      </a:rPr>
                      <m:t>𝜆</m:t>
                    </m:r>
                  </m:oMath>
                </a14:m>
                <a:r>
                  <a:rPr lang="zh-CN" altLang="en-US" dirty="0"/>
                  <a:t>都是实数，且所有特征向量</a:t>
                </a:r>
                <a14:m>
                  <m:oMath xmlns:m="http://schemas.openxmlformats.org/officeDocument/2006/math">
                    <m:r>
                      <a:rPr lang="en-US" altLang="zh-CN" b="0" i="1" smtClean="0">
                        <a:latin typeface="Cambria Math" panose="02040503050406030204" pitchFamily="18" charset="0"/>
                      </a:rPr>
                      <m:t>𝑞</m:t>
                    </m:r>
                  </m:oMath>
                </a14:m>
                <a:r>
                  <a:rPr lang="zh-CN" altLang="en-US" dirty="0"/>
                  <a:t>可选为相互正交的！</a:t>
                </a:r>
                <a:endParaRPr lang="en-US" altLang="zh-CN" dirty="0"/>
              </a:p>
              <a:p>
                <a:pPr lvl="1"/>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𝑄</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𝑄</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zh-CN" altLang="en-US" dirty="0"/>
                  <a:t>是标准正交的</a:t>
                </a:r>
                <a:endParaRPr lang="en-US" altLang="zh-CN" dirty="0"/>
              </a:p>
              <a:p>
                <a:pPr lvl="1"/>
                <a:r>
                  <a:rPr lang="zh-CN" altLang="en-US" dirty="0"/>
                  <a:t>此时</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𝑄</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𝑄</m:t>
                    </m:r>
                  </m:oMath>
                </a14:m>
                <a:endParaRPr lang="en-US" altLang="zh-CN" b="0" dirty="0"/>
              </a:p>
              <a:p>
                <a:pPr lvl="1"/>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−1</m:t>
                        </m:r>
                      </m:sup>
                    </m:sSup>
                  </m:oMath>
                </a14:m>
                <a:r>
                  <a:rPr lang="zh-CN" altLang="en-US" dirty="0"/>
                  <a:t>变为</a:t>
                </a:r>
                <a14:m>
                  <m:oMath xmlns:m="http://schemas.openxmlformats.org/officeDocument/2006/math">
                    <m:r>
                      <a:rPr lang="en-US" altLang="zh-CN" b="0" i="1" dirty="0" smtClean="0">
                        <a:latin typeface="Cambria Math" panose="02040503050406030204" pitchFamily="18" charset="0"/>
                      </a:rPr>
                      <m:t>𝑆</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𝑄</m:t>
                    </m:r>
                    <m:r>
                      <m:rPr>
                        <m:sty m:val="p"/>
                      </m:rPr>
                      <a:rPr lang="en-US" altLang="zh-CN" b="0" i="0" dirty="0" smtClean="0">
                        <a:latin typeface="Cambria Math" panose="02040503050406030204" pitchFamily="18" charset="0"/>
                      </a:rPr>
                      <m:t>Λ</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𝑄</m:t>
                        </m:r>
                      </m:e>
                      <m:sup>
                        <m:r>
                          <a:rPr lang="en-US" altLang="zh-CN" b="0" i="1" dirty="0" smtClean="0">
                            <a:latin typeface="Cambria Math" panose="02040503050406030204" pitchFamily="18" charset="0"/>
                          </a:rPr>
                          <m:t>𝑇</m:t>
                        </m:r>
                      </m:sup>
                    </m:sSup>
                  </m:oMath>
                </a14:m>
                <a:r>
                  <a:rPr lang="en-US" altLang="zh-CN" dirty="0"/>
                  <a:t>(</a:t>
                </a:r>
                <a:r>
                  <a:rPr lang="zh-CN" altLang="en-US" dirty="0"/>
                  <a:t>谱定理</a:t>
                </a:r>
                <a:r>
                  <a:rPr lang="en-US" altLang="zh-CN" dirty="0"/>
                  <a:t>)</a:t>
                </a:r>
              </a:p>
              <a:p>
                <a:pPr lvl="1"/>
                <a:r>
                  <a:rPr lang="zh-CN" altLang="en-US" dirty="0"/>
                  <a:t>对于复数对称矩阵（此时为复共轭）：</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3−3</m:t>
                              </m:r>
                              <m:r>
                                <a:rPr lang="en-US" altLang="zh-CN" b="0" i="1" smtClean="0">
                                  <a:latin typeface="Cambria Math" panose="02040503050406030204" pitchFamily="18" charset="0"/>
                                </a:rPr>
                                <m:t>𝑖</m:t>
                              </m:r>
                            </m:e>
                          </m:mr>
                          <m:mr>
                            <m:e>
                              <m:r>
                                <a:rPr lang="en-US" altLang="zh-CN" b="0" i="1" smtClean="0">
                                  <a:latin typeface="Cambria Math" panose="02040503050406030204" pitchFamily="18" charset="0"/>
                                </a:rPr>
                                <m:t>3+3</m:t>
                              </m:r>
                              <m:r>
                                <a:rPr lang="en-US" altLang="zh-CN" b="0" i="1" smtClean="0">
                                  <a:latin typeface="Cambria Math" panose="02040503050406030204" pitchFamily="18" charset="0"/>
                                </a:rPr>
                                <m:t>𝑖</m:t>
                              </m:r>
                            </m:e>
                            <m:e>
                              <m:r>
                                <a:rPr lang="en-US" altLang="zh-CN" b="0" i="1" smtClean="0">
                                  <a:latin typeface="Cambria Math" panose="02040503050406030204" pitchFamily="18" charset="0"/>
                                </a:rPr>
                                <m:t>5</m:t>
                              </m:r>
                            </m:e>
                          </m:mr>
                        </m:m>
                      </m:e>
                    </m:d>
                    <m:r>
                      <a:rPr lang="en-US" altLang="zh-CN" b="0" i="1" smtClean="0">
                        <a:latin typeface="Cambria Math" panose="02040503050406030204" pitchFamily="18" charset="0"/>
                      </a:rPr>
                      <m:t>=</m:t>
                    </m:r>
                    <m:sSup>
                      <m:sSupPr>
                        <m:ctrlPr>
                          <a:rPr lang="en-US" altLang="zh-CN" b="0" i="1" dirty="0"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𝑆</m:t>
                        </m:r>
                      </m:e>
                      <m:sup>
                        <m:r>
                          <a:rPr lang="en-US" altLang="zh-CN" b="0" i="1" dirty="0" smtClean="0">
                            <a:latin typeface="Cambria Math" panose="02040503050406030204" pitchFamily="18" charset="0"/>
                          </a:rPr>
                          <m:t>∗</m:t>
                        </m:r>
                      </m:sup>
                    </m:sSup>
                  </m:oMath>
                </a14:m>
                <a:r>
                  <a:rPr lang="zh-CN" altLang="en-US" dirty="0"/>
                  <a:t>其特征值为</a:t>
                </a:r>
                <a:r>
                  <a:rPr lang="en-US" altLang="zh-CN" dirty="0"/>
                  <a:t>8</a:t>
                </a:r>
                <a:r>
                  <a:rPr lang="zh-CN" altLang="en-US" dirty="0"/>
                  <a:t>和</a:t>
                </a:r>
                <a:r>
                  <a:rPr lang="en-US" altLang="zh-CN" dirty="0"/>
                  <a:t>-1.</a:t>
                </a:r>
                <a:r>
                  <a:rPr lang="zh-CN" altLang="en-US" dirty="0"/>
                  <a:t>（注意对于复数向量：</a:t>
                </a:r>
                <a14:m>
                  <m:oMath xmlns:m="http://schemas.openxmlformats.org/officeDocument/2006/math">
                    <m:r>
                      <a:rPr lang="en-US" altLang="zh-CN" b="0" i="1" smtClean="0">
                        <a:latin typeface="Cambria Math" panose="02040503050406030204" pitchFamily="18" charset="0"/>
                      </a:rPr>
                      <m:t>&lt;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&gt;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𝑣</m:t>
                    </m:r>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D02D2A33-C341-46E9-A31C-5549C91DA803}"/>
                  </a:ext>
                </a:extLst>
              </p:cNvPr>
              <p:cNvSpPr>
                <a:spLocks noGrp="1" noRot="1" noChangeAspect="1" noMove="1" noResize="1" noEditPoints="1" noAdjustHandles="1" noChangeArrowheads="1" noChangeShapeType="1" noTextEdit="1"/>
              </p:cNvSpPr>
              <p:nvPr>
                <p:ph idx="1"/>
              </p:nvPr>
            </p:nvSpPr>
            <p:spPr>
              <a:xfrm>
                <a:off x="838200" y="1825624"/>
                <a:ext cx="10515600" cy="4906479"/>
              </a:xfrm>
              <a:blipFill>
                <a:blip r:embed="rId2"/>
                <a:stretch>
                  <a:fillRect l="-928" r="-33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64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828A2-ACAD-45B3-A064-1AD886BE974A}"/>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349DB60-0DAE-4344-A9FE-E228A6FDB9B0}"/>
                  </a:ext>
                </a:extLst>
              </p:cNvPr>
              <p:cNvSpPr>
                <a:spLocks noGrp="1"/>
              </p:cNvSpPr>
              <p:nvPr>
                <p:ph idx="1"/>
              </p:nvPr>
            </p:nvSpPr>
            <p:spPr>
              <a:xfrm>
                <a:off x="838200" y="1556101"/>
                <a:ext cx="10515600" cy="4351338"/>
              </a:xfrm>
            </p:spPr>
            <p:txBody>
              <a:bodyPr>
                <a:normAutofit/>
              </a:bodyPr>
              <a:lstStyle/>
              <a:p>
                <a:r>
                  <a:rPr lang="zh-CN" altLang="en-US" sz="2400" dirty="0"/>
                  <a:t>对称正定矩阵的特征值都非负，根据表达形式</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𝑆𝑥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&gt;0</m:t>
                    </m:r>
                    <m:r>
                      <a:rPr lang="zh-CN" altLang="en-US" sz="2400" i="1">
                        <a:latin typeface="Cambria Math" panose="02040503050406030204" pitchFamily="18" charset="0"/>
                      </a:rPr>
                      <m:t>，</m:t>
                    </m:r>
                  </m:oMath>
                </a14:m>
                <a:r>
                  <a:rPr lang="zh-CN" altLang="en-US" sz="2400" dirty="0"/>
                  <a:t>因此只要</a:t>
                </a:r>
                <a14:m>
                  <m:oMath xmlns:m="http://schemas.openxmlformats.org/officeDocument/2006/math">
                    <m:r>
                      <a:rPr lang="en-US" altLang="zh-CN" sz="2400" b="0" i="1" smtClean="0">
                        <a:latin typeface="Cambria Math" panose="02040503050406030204" pitchFamily="18" charset="0"/>
                      </a:rPr>
                      <m:t>𝜆</m:t>
                    </m:r>
                    <m:r>
                      <a:rPr lang="en-US" altLang="zh-CN" sz="2400" b="0" i="1" smtClean="0">
                        <a:latin typeface="Cambria Math" panose="02040503050406030204" pitchFamily="18" charset="0"/>
                      </a:rPr>
                      <m:t>&gt;0</m:t>
                    </m:r>
                  </m:oMath>
                </a14:m>
                <a:r>
                  <a:rPr lang="zh-CN" altLang="en-US" sz="2400" dirty="0"/>
                  <a:t>则</a:t>
                </a:r>
                <a14:m>
                  <m:oMath xmlns:m="http://schemas.openxmlformats.org/officeDocument/2006/math">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𝑥</m:t>
                        </m:r>
                      </m:e>
                      <m:sup>
                        <m:r>
                          <a:rPr lang="en-US" altLang="zh-CN" sz="2400" b="0" i="1" dirty="0" smtClean="0">
                            <a:latin typeface="Cambria Math" panose="02040503050406030204" pitchFamily="18" charset="0"/>
                          </a:rPr>
                          <m:t>𝑇</m:t>
                        </m:r>
                      </m:sup>
                    </m:sSup>
                    <m:r>
                      <a:rPr lang="en-US" altLang="zh-CN" sz="2400" b="0" i="1" dirty="0" smtClean="0">
                        <a:latin typeface="Cambria Math" panose="02040503050406030204" pitchFamily="18" charset="0"/>
                      </a:rPr>
                      <m:t>𝑆𝑥</m:t>
                    </m:r>
                    <m:r>
                      <a:rPr lang="en-US" altLang="zh-CN" sz="2400" b="0" i="1" dirty="0" smtClean="0">
                        <a:latin typeface="Cambria Math" panose="02040503050406030204" pitchFamily="18" charset="0"/>
                      </a:rPr>
                      <m:t>&gt;0</m:t>
                    </m:r>
                  </m:oMath>
                </a14:m>
                <a:r>
                  <a:rPr lang="zh-CN" altLang="en-US" sz="2400" dirty="0"/>
                  <a:t>，表示在各种信号处理中的能量！</a:t>
                </a:r>
                <a:endParaRPr lang="en-US" altLang="zh-CN" sz="2400" dirty="0"/>
              </a:p>
              <a:p>
                <a:pPr lvl="1"/>
                <a:r>
                  <a:rPr lang="zh-CN" altLang="en-US" sz="2000" dirty="0"/>
                  <a:t>能量可以看作是一种范数，也是一种度量</a:t>
                </a:r>
                <a:endParaRPr lang="en-US" altLang="zh-CN" sz="2000" dirty="0"/>
              </a:p>
              <a:p>
                <a:r>
                  <a:rPr lang="zh-CN" altLang="en-US" sz="2400" dirty="0"/>
                  <a:t>从向量</a:t>
                </a:r>
                <a14:m>
                  <m:oMath xmlns:m="http://schemas.openxmlformats.org/officeDocument/2006/math">
                    <m:r>
                      <a:rPr lang="en-US" altLang="zh-CN" sz="2400" b="0" i="1" smtClean="0">
                        <a:latin typeface="Cambria Math" panose="02040503050406030204" pitchFamily="18" charset="0"/>
                      </a:rPr>
                      <m:t>𝑥</m:t>
                    </m:r>
                  </m:oMath>
                </a14:m>
                <a:r>
                  <a:rPr lang="zh-CN" altLang="en-US" sz="2400" dirty="0"/>
                  <a:t>的角度来看</a:t>
                </a:r>
                <a:endParaRPr lang="en-US" altLang="zh-CN" sz="2400" dirty="0"/>
              </a:p>
              <a:p>
                <a:pPr lvl="1"/>
                <a:r>
                  <a:rPr lang="zh-CN" altLang="en-US" sz="2000" dirty="0"/>
                  <a:t>这是一种有矩阵</a:t>
                </a:r>
                <a14:m>
                  <m:oMath xmlns:m="http://schemas.openxmlformats.org/officeDocument/2006/math">
                    <m:r>
                      <a:rPr lang="en-US" altLang="zh-CN" sz="2000" b="0" i="1" smtClean="0">
                        <a:latin typeface="Cambria Math" panose="02040503050406030204" pitchFamily="18" charset="0"/>
                      </a:rPr>
                      <m:t>𝑆</m:t>
                    </m:r>
                  </m:oMath>
                </a14:m>
                <a:r>
                  <a:rPr lang="zh-CN" altLang="en-US" sz="2000" dirty="0"/>
                  <a:t>引导的范数，如果矩阵</a:t>
                </a:r>
                <a14:m>
                  <m:oMath xmlns:m="http://schemas.openxmlformats.org/officeDocument/2006/math">
                    <m:r>
                      <a:rPr lang="en-US" altLang="zh-CN" sz="2000" b="0" i="1" smtClean="0">
                        <a:latin typeface="Cambria Math" panose="02040503050406030204" pitchFamily="18" charset="0"/>
                      </a:rPr>
                      <m:t>𝑆</m:t>
                    </m:r>
                  </m:oMath>
                </a14:m>
                <a:r>
                  <a:rPr lang="zh-CN" altLang="en-US" sz="2000" dirty="0"/>
                  <a:t>为单位阵，就对应</a:t>
                </a:r>
                <a14:m>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e>
                    </m:nary>
                  </m:oMath>
                </a14:m>
                <a:r>
                  <a:rPr lang="zh-CN" altLang="en-US" sz="2000" dirty="0"/>
                  <a:t>，表示能量各个分量贡献一致</a:t>
                </a:r>
                <a:endParaRPr lang="en-US" altLang="zh-CN" sz="2000" dirty="0"/>
              </a:p>
              <a:p>
                <a:pPr lvl="1"/>
                <a:r>
                  <a:rPr lang="zh-CN" altLang="en-US" sz="2000" dirty="0"/>
                  <a:t>如果</a:t>
                </a:r>
                <a14:m>
                  <m:oMath xmlns:m="http://schemas.openxmlformats.org/officeDocument/2006/math">
                    <m:r>
                      <a:rPr lang="en-US" altLang="zh-CN" sz="2000" b="0" i="1" smtClean="0">
                        <a:latin typeface="Cambria Math" panose="02040503050406030204" pitchFamily="18" charset="0"/>
                      </a:rPr>
                      <m:t>𝑆</m:t>
                    </m:r>
                  </m:oMath>
                </a14:m>
                <a:r>
                  <a:rPr lang="zh-CN" altLang="en-US" sz="2000" dirty="0"/>
                  <a:t>为非负特征值形成的对角阵，这时对应</a:t>
                </a:r>
                <a14:m>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𝑖</m:t>
                            </m:r>
                          </m:sub>
                        </m:sSub>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e>
                    </m:nary>
                    <m:r>
                      <a:rPr lang="zh-CN" altLang="en-US" sz="2000" i="1">
                        <a:latin typeface="Cambria Math" panose="02040503050406030204" pitchFamily="18" charset="0"/>
                      </a:rPr>
                      <m:t>，</m:t>
                    </m:r>
                  </m:oMath>
                </a14:m>
                <a:r>
                  <a:rPr lang="zh-CN" altLang="en-US" sz="2000" dirty="0"/>
                  <a:t>表示能量对各个成份进行了</a:t>
                </a:r>
                <a:r>
                  <a:rPr lang="zh-CN" altLang="en-US" sz="2000" b="1" dirty="0"/>
                  <a:t>加权</a:t>
                </a:r>
                <a:r>
                  <a:rPr lang="zh-CN" altLang="en-US" sz="2000" dirty="0"/>
                  <a:t>求和，考虑了成份的重要性！</a:t>
                </a:r>
                <a:endParaRPr lang="en-US" altLang="zh-CN" sz="2000" dirty="0"/>
              </a:p>
              <a:p>
                <a:pPr lvl="1"/>
                <a:r>
                  <a:rPr lang="zh-CN" altLang="en-US" sz="2000" dirty="0"/>
                  <a:t>如果</a:t>
                </a:r>
                <a14:m>
                  <m:oMath xmlns:m="http://schemas.openxmlformats.org/officeDocument/2006/math">
                    <m:r>
                      <a:rPr lang="en-US" altLang="zh-CN" sz="2000" b="0" i="1" smtClean="0">
                        <a:latin typeface="Cambria Math" panose="02040503050406030204" pitchFamily="18" charset="0"/>
                      </a:rPr>
                      <m:t>𝑆</m:t>
                    </m:r>
                  </m:oMath>
                </a14:m>
                <a:r>
                  <a:rPr lang="zh-CN" altLang="en-US" sz="2000" dirty="0"/>
                  <a:t>为对称正定矩阵，对应更复杂的加权求和，可能考虑更多的实际问题的复杂关系的描述，例如社交网络中关联矩阵、连接度矩阵等特点</a:t>
                </a:r>
                <a:endParaRPr lang="en-US" altLang="zh-CN" sz="2000" dirty="0"/>
              </a:p>
              <a:p>
                <a:r>
                  <a:rPr lang="zh-CN" altLang="en-US" sz="2400" dirty="0"/>
                  <a:t>从矩阵</a:t>
                </a:r>
                <a14:m>
                  <m:oMath xmlns:m="http://schemas.openxmlformats.org/officeDocument/2006/math">
                    <m:r>
                      <a:rPr lang="en-US" altLang="zh-CN" sz="2400" b="0" i="1" smtClean="0">
                        <a:latin typeface="Cambria Math" panose="02040503050406030204" pitchFamily="18" charset="0"/>
                      </a:rPr>
                      <m:t>𝑆</m:t>
                    </m:r>
                  </m:oMath>
                </a14:m>
                <a:r>
                  <a:rPr lang="zh-CN" altLang="en-US" sz="2400" dirty="0"/>
                  <a:t>的角度来看</a:t>
                </a:r>
                <a:endParaRPr lang="en-US" altLang="zh-CN" sz="2400" dirty="0"/>
              </a:p>
              <a:p>
                <a:pPr lvl="1"/>
                <a:endParaRPr lang="en-US" altLang="zh-CN" sz="2000" dirty="0"/>
              </a:p>
            </p:txBody>
          </p:sp>
        </mc:Choice>
        <mc:Fallback xmlns="">
          <p:sp>
            <p:nvSpPr>
              <p:cNvPr id="3" name="内容占位符 2">
                <a:extLst>
                  <a:ext uri="{FF2B5EF4-FFF2-40B4-BE49-F238E27FC236}">
                    <a16:creationId xmlns:a16="http://schemas.microsoft.com/office/drawing/2014/main" id="{7349DB60-0DAE-4344-A9FE-E228A6FDB9B0}"/>
                  </a:ext>
                </a:extLst>
              </p:cNvPr>
              <p:cNvSpPr>
                <a:spLocks noGrp="1" noRot="1" noChangeAspect="1" noMove="1" noResize="1" noEditPoints="1" noAdjustHandles="1" noChangeArrowheads="1" noChangeShapeType="1" noTextEdit="1"/>
              </p:cNvSpPr>
              <p:nvPr>
                <p:ph idx="1"/>
              </p:nvPr>
            </p:nvSpPr>
            <p:spPr>
              <a:xfrm>
                <a:off x="838200" y="1556101"/>
                <a:ext cx="10515600" cy="4351338"/>
              </a:xfrm>
              <a:blipFill>
                <a:blip r:embed="rId2"/>
                <a:stretch>
                  <a:fillRect l="-812" t="-980" r="-174" b="-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12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828A2-ACAD-45B3-A064-1AD886BE974A}"/>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349DB60-0DAE-4344-A9FE-E228A6FDB9B0}"/>
                  </a:ext>
                </a:extLst>
              </p:cNvPr>
              <p:cNvSpPr>
                <a:spLocks noGrp="1"/>
              </p:cNvSpPr>
              <p:nvPr>
                <p:ph idx="1"/>
              </p:nvPr>
            </p:nvSpPr>
            <p:spPr>
              <a:xfrm>
                <a:off x="838200" y="1556101"/>
                <a:ext cx="10515600" cy="4351338"/>
              </a:xfrm>
            </p:spPr>
            <p:txBody>
              <a:bodyPr>
                <a:normAutofit/>
              </a:bodyPr>
              <a:lstStyle/>
              <a:p>
                <a:r>
                  <a:rPr lang="zh-CN" altLang="en-US" sz="2400" dirty="0"/>
                  <a:t>从矩阵</a:t>
                </a:r>
                <a14:m>
                  <m:oMath xmlns:m="http://schemas.openxmlformats.org/officeDocument/2006/math">
                    <m:r>
                      <a:rPr lang="en-US" altLang="zh-CN" sz="2400" b="0" i="1" smtClean="0">
                        <a:latin typeface="Cambria Math" panose="02040503050406030204" pitchFamily="18" charset="0"/>
                      </a:rPr>
                      <m:t>𝑆</m:t>
                    </m:r>
                  </m:oMath>
                </a14:m>
                <a:r>
                  <a:rPr lang="zh-CN" altLang="en-US" sz="2400" dirty="0"/>
                  <a:t>的角度来看</a:t>
                </a:r>
                <a:endParaRPr lang="en-US" altLang="zh-CN" sz="2400" dirty="0"/>
              </a:p>
              <a:p>
                <a:pPr lvl="1"/>
                <a:r>
                  <a:rPr lang="zh-CN" altLang="en-US" sz="2000" dirty="0"/>
                  <a:t>矩阵</a:t>
                </a:r>
                <a14:m>
                  <m:oMath xmlns:m="http://schemas.openxmlformats.org/officeDocument/2006/math">
                    <m:r>
                      <a:rPr lang="en-US" altLang="zh-CN" sz="2000" b="0" i="1" smtClean="0">
                        <a:latin typeface="Cambria Math" panose="02040503050406030204" pitchFamily="18" charset="0"/>
                      </a:rPr>
                      <m:t>𝑆</m:t>
                    </m:r>
                  </m:oMath>
                </a14:m>
                <a:r>
                  <a:rPr lang="zh-CN" altLang="en-US" sz="2000" dirty="0"/>
                  <a:t>的能量可以用来表示矩阵</a:t>
                </a:r>
                <a14:m>
                  <m:oMath xmlns:m="http://schemas.openxmlformats.org/officeDocument/2006/math">
                    <m:r>
                      <a:rPr lang="en-US" altLang="zh-CN" sz="2000" b="0" i="1" smtClean="0">
                        <a:latin typeface="Cambria Math" panose="02040503050406030204" pitchFamily="18" charset="0"/>
                      </a:rPr>
                      <m:t>𝑆</m:t>
                    </m:r>
                  </m:oMath>
                </a14:m>
                <a:r>
                  <a:rPr lang="zh-CN" altLang="en-US" sz="2000" dirty="0"/>
                  <a:t>的范数，例如</a:t>
                </a:r>
                <a:r>
                  <a:rPr lang="en-US" altLang="zh-CN" sz="2000" dirty="0" err="1"/>
                  <a:t>Frobenius</a:t>
                </a:r>
                <a:r>
                  <a:rPr lang="zh-CN" altLang="en-US" sz="2000" dirty="0"/>
                  <a:t>范数</a:t>
                </a:r>
                <a:endParaRPr lang="en-US" altLang="zh-CN" sz="2000" dirty="0"/>
              </a:p>
              <a:p>
                <a:pPr lvl="1"/>
                <a:r>
                  <a:rPr lang="zh-CN" altLang="en-US" sz="2000" dirty="0"/>
                  <a:t>方阵的迹（</a:t>
                </a:r>
                <a:r>
                  <a:rPr lang="en-US" altLang="zh-CN" sz="2000" dirty="0"/>
                  <a:t>Trace</a:t>
                </a:r>
                <a:r>
                  <a:rPr lang="zh-CN" altLang="en-US" sz="2000" dirty="0"/>
                  <a:t>）表示为</a:t>
                </a:r>
                <a14:m>
                  <m:oMath xmlns:m="http://schemas.openxmlformats.org/officeDocument/2006/math">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𝑖𝑖</m:t>
                            </m:r>
                          </m:sub>
                        </m:sSub>
                      </m:e>
                    </m:nary>
                  </m:oMath>
                </a14:m>
                <a:endParaRPr lang="en-US" altLang="zh-CN" sz="2000" dirty="0"/>
              </a:p>
              <a:p>
                <a:pPr lvl="1"/>
                <a:r>
                  <a:rPr lang="zh-CN" altLang="en-US" sz="2000" dirty="0"/>
                  <a:t>非方形矩阵</a:t>
                </a:r>
                <a14:m>
                  <m:oMath xmlns:m="http://schemas.openxmlformats.org/officeDocument/2006/math">
                    <m:r>
                      <a:rPr lang="en-US" altLang="zh-CN" sz="2000" b="0" i="1" smtClean="0">
                        <a:latin typeface="Cambria Math" panose="02040503050406030204" pitchFamily="18" charset="0"/>
                      </a:rPr>
                      <m:t>𝐴</m:t>
                    </m:r>
                  </m:oMath>
                </a14:m>
                <a:r>
                  <a:rPr lang="zh-CN" altLang="en-US" sz="2000" dirty="0"/>
                  <a:t>的能量定义为</a:t>
                </a:r>
                <a14:m>
                  <m:oMath xmlns:m="http://schemas.openxmlformats.org/officeDocument/2006/math">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𝑇</m:t>
                            </m:r>
                          </m:sup>
                        </m:sSup>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𝐴</m:t>
                        </m:r>
                      </m:e>
                    </m:d>
                  </m:oMath>
                </a14:m>
                <a:endParaRPr lang="en-US" altLang="zh-CN" sz="2000" b="0" dirty="0"/>
              </a:p>
              <a:p>
                <a:pPr lvl="1"/>
                <a14:m>
                  <m:oMath xmlns:m="http://schemas.openxmlformats.org/officeDocument/2006/math">
                    <m:r>
                      <a:rPr lang="en-US" altLang="zh-CN" sz="2000" i="1" dirty="0">
                        <a:latin typeface="Cambria Math" panose="02040503050406030204" pitchFamily="18" charset="0"/>
                      </a:rPr>
                      <m:t>|</m:t>
                    </m:r>
                    <m:r>
                      <a:rPr lang="en-US" altLang="zh-CN" sz="2000" i="1" dirty="0" smtClean="0">
                        <a:latin typeface="Cambria Math" panose="02040503050406030204" pitchFamily="18" charset="0"/>
                      </a:rPr>
                      <m:t>|</m:t>
                    </m:r>
                    <m:r>
                      <m:rPr>
                        <m:sty m:val="p"/>
                      </m:rPr>
                      <a:rPr lang="en-US" altLang="zh-CN" sz="2000" b="0" i="0" dirty="0" smtClean="0">
                        <a:latin typeface="Cambria Math" panose="02040503050406030204" pitchFamily="18" charset="0"/>
                      </a:rPr>
                      <m:t>A</m:t>
                    </m:r>
                    <m:r>
                      <m:rPr>
                        <m:lit/>
                      </m:rPr>
                      <a:rPr lang="en-US" altLang="zh-CN" sz="2000" b="0" i="0" dirty="0" smtClean="0">
                        <a:latin typeface="Cambria Math" panose="02040503050406030204" pitchFamily="18" charset="0"/>
                      </a:rPr>
                      <m:t>|</m:t>
                    </m:r>
                    <m:sSubSup>
                      <m:sSubSupPr>
                        <m:ctrlPr>
                          <a:rPr lang="en-US" altLang="zh-CN" sz="2000" b="0" i="1" dirty="0" smtClean="0">
                            <a:latin typeface="Cambria Math" panose="02040503050406030204" pitchFamily="18" charset="0"/>
                          </a:rPr>
                        </m:ctrlPr>
                      </m:sSubSupPr>
                      <m:e>
                        <m:r>
                          <m:rPr>
                            <m:lit/>
                          </m:rPr>
                          <a:rPr lang="en-US" altLang="zh-CN" sz="2000" b="0" i="0" dirty="0" smtClean="0">
                            <a:latin typeface="Cambria Math" panose="02040503050406030204" pitchFamily="18" charset="0"/>
                          </a:rPr>
                          <m:t>|</m:t>
                        </m:r>
                      </m:e>
                      <m:sub>
                        <m:r>
                          <m:rPr>
                            <m:sty m:val="p"/>
                          </m:rPr>
                          <a:rPr lang="en-US" altLang="zh-CN" sz="2000" b="0" i="0" dirty="0" smtClean="0">
                            <a:latin typeface="Cambria Math" panose="02040503050406030204" pitchFamily="18" charset="0"/>
                          </a:rPr>
                          <m:t>F</m:t>
                        </m:r>
                      </m:sub>
                      <m:sup>
                        <m:r>
                          <a:rPr lang="en-US" altLang="zh-CN" sz="2000" b="0" i="0" dirty="0" smtClean="0">
                            <a:latin typeface="Cambria Math" panose="02040503050406030204" pitchFamily="18" charset="0"/>
                          </a:rPr>
                          <m:t>2</m:t>
                        </m:r>
                      </m:sup>
                    </m:sSubSup>
                    <m:r>
                      <a:rPr lang="en-US" altLang="zh-CN" sz="2000" b="0" i="0" dirty="0" smtClean="0">
                        <a:latin typeface="Cambria Math" panose="02040503050406030204" pitchFamily="18" charset="0"/>
                      </a:rPr>
                      <m:t>=</m:t>
                    </m:r>
                    <m:r>
                      <m:rPr>
                        <m:sty m:val="p"/>
                      </m:rPr>
                      <a:rPr lang="en-US" altLang="zh-CN" sz="2000" b="0" i="0" dirty="0" smtClean="0">
                        <a:latin typeface="Cambria Math" panose="02040503050406030204" pitchFamily="18" charset="0"/>
                      </a:rPr>
                      <m:t>Energy</m:t>
                    </m:r>
                    <m:d>
                      <m:dPr>
                        <m:ctrlPr>
                          <a:rPr lang="en-US" altLang="zh-CN" sz="2000" b="0" i="1" dirty="0" smtClean="0">
                            <a:latin typeface="Cambria Math" panose="02040503050406030204" pitchFamily="18" charset="0"/>
                          </a:rPr>
                        </m:ctrlPr>
                      </m:dPr>
                      <m:e>
                        <m:r>
                          <m:rPr>
                            <m:sty m:val="p"/>
                          </m:rPr>
                          <a:rPr lang="en-US" altLang="zh-CN" sz="2000" b="0" i="0" dirty="0" smtClean="0">
                            <a:latin typeface="Cambria Math" panose="02040503050406030204" pitchFamily="18" charset="0"/>
                          </a:rPr>
                          <m:t>A</m:t>
                        </m:r>
                      </m:e>
                    </m:d>
                    <m:r>
                      <a:rPr lang="en-US" altLang="zh-CN" sz="2000" b="0" i="0" dirty="0" smtClean="0">
                        <a:latin typeface="Cambria Math" panose="02040503050406030204" pitchFamily="18" charset="0"/>
                      </a:rPr>
                      <m:t>=</m:t>
                    </m:r>
                    <m:r>
                      <m:rPr>
                        <m:sty m:val="p"/>
                      </m:rPr>
                      <a:rPr lang="en-US" altLang="zh-CN" sz="2000" b="0" i="0" dirty="0" smtClean="0">
                        <a:latin typeface="Cambria Math" panose="02040503050406030204" pitchFamily="18" charset="0"/>
                      </a:rPr>
                      <m:t>tr</m:t>
                    </m:r>
                    <m:d>
                      <m:dPr>
                        <m:ctrlPr>
                          <a:rPr lang="en-US" altLang="zh-CN" sz="2000" b="0" i="1" dirty="0" smtClean="0">
                            <a:latin typeface="Cambria Math" panose="02040503050406030204" pitchFamily="18" charset="0"/>
                          </a:rPr>
                        </m:ctrlPr>
                      </m:dPr>
                      <m:e>
                        <m:sSup>
                          <m:sSupPr>
                            <m:ctrlPr>
                              <a:rPr lang="en-US" altLang="zh-CN" sz="2000" b="0" i="1" dirty="0" smtClean="0">
                                <a:latin typeface="Cambria Math" panose="02040503050406030204" pitchFamily="18" charset="0"/>
                              </a:rPr>
                            </m:ctrlPr>
                          </m:sSupPr>
                          <m:e>
                            <m:r>
                              <m:rPr>
                                <m:sty m:val="p"/>
                              </m:rPr>
                              <a:rPr lang="en-US" altLang="zh-CN" sz="2000" b="0" i="0" dirty="0" smtClean="0">
                                <a:latin typeface="Cambria Math" panose="02040503050406030204" pitchFamily="18" charset="0"/>
                              </a:rPr>
                              <m:t>AA</m:t>
                            </m:r>
                          </m:e>
                          <m:sup>
                            <m:r>
                              <m:rPr>
                                <m:sty m:val="p"/>
                              </m:rPr>
                              <a:rPr lang="en-US" altLang="zh-CN" sz="2000" b="0" i="0" dirty="0" smtClean="0">
                                <a:latin typeface="Cambria Math" panose="02040503050406030204" pitchFamily="18" charset="0"/>
                              </a:rPr>
                              <m:t>T</m:t>
                            </m:r>
                          </m:sup>
                        </m:sSup>
                      </m:e>
                    </m:d>
                    <m:r>
                      <a:rPr lang="en-US" altLang="zh-CN" sz="2000" b="0" i="0" dirty="0" smtClean="0">
                        <a:latin typeface="Cambria Math" panose="02040503050406030204" pitchFamily="18" charset="0"/>
                      </a:rPr>
                      <m:t>=</m:t>
                    </m:r>
                    <m:r>
                      <m:rPr>
                        <m:sty m:val="p"/>
                      </m:rPr>
                      <a:rPr lang="en-US" altLang="zh-CN" sz="2000" b="0" i="0" dirty="0" smtClean="0">
                        <a:latin typeface="Cambria Math" panose="02040503050406030204" pitchFamily="18" charset="0"/>
                      </a:rPr>
                      <m:t>tr</m:t>
                    </m:r>
                    <m:r>
                      <a:rPr lang="en-US" altLang="zh-CN" sz="2000" b="0" i="0"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m:rPr>
                            <m:sty m:val="p"/>
                          </m:rPr>
                          <a:rPr lang="en-US" altLang="zh-CN" sz="2000" b="0" i="0" dirty="0" smtClean="0">
                            <a:latin typeface="Cambria Math" panose="02040503050406030204" pitchFamily="18" charset="0"/>
                          </a:rPr>
                          <m:t>A</m:t>
                        </m:r>
                      </m:e>
                      <m:sup>
                        <m:r>
                          <m:rPr>
                            <m:sty m:val="p"/>
                          </m:rPr>
                          <a:rPr lang="en-US" altLang="zh-CN" sz="2000" b="0" i="0" dirty="0" smtClean="0">
                            <a:latin typeface="Cambria Math" panose="02040503050406030204" pitchFamily="18" charset="0"/>
                          </a:rPr>
                          <m:t>T</m:t>
                        </m:r>
                      </m:sup>
                    </m:sSup>
                    <m:r>
                      <m:rPr>
                        <m:sty m:val="p"/>
                      </m:rPr>
                      <a:rPr lang="en-US" altLang="zh-CN" sz="2000" b="0" i="0" dirty="0" smtClean="0">
                        <a:latin typeface="Cambria Math" panose="02040503050406030204" pitchFamily="18" charset="0"/>
                      </a:rPr>
                      <m:t>A</m:t>
                    </m:r>
                    <m:r>
                      <a:rPr lang="en-US" altLang="zh-CN" sz="2000" b="0" i="0" dirty="0" smtClean="0">
                        <a:latin typeface="Cambria Math" panose="02040503050406030204" pitchFamily="18" charset="0"/>
                      </a:rPr>
                      <m:t>)</m:t>
                    </m:r>
                  </m:oMath>
                </a14:m>
                <a:endParaRPr lang="en-US" altLang="zh-CN" sz="2000" dirty="0"/>
              </a:p>
              <a:p>
                <a:pPr lvl="1"/>
                <a:r>
                  <a:rPr lang="zh-CN" altLang="en-US" sz="2000" dirty="0"/>
                  <a:t>并可进一步定义两个</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oMath>
                </a14:m>
                <a:r>
                  <a:rPr lang="zh-CN" altLang="en-US" sz="2000" dirty="0"/>
                  <a:t>维的矩阵</a:t>
                </a:r>
                <a14:m>
                  <m:oMath xmlns:m="http://schemas.openxmlformats.org/officeDocument/2006/math">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𝑖𝑗</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𝑖𝑗</m:t>
                        </m:r>
                      </m:sub>
                    </m:sSub>
                    <m:r>
                      <a:rPr lang="en-US" altLang="zh-CN" sz="2000" b="0" i="1" smtClean="0">
                        <a:latin typeface="Cambria Math" panose="02040503050406030204" pitchFamily="18" charset="0"/>
                      </a:rPr>
                      <m:t>]</m:t>
                    </m:r>
                  </m:oMath>
                </a14:m>
                <a:r>
                  <a:rPr lang="zh-CN" altLang="en-US" sz="2000" dirty="0"/>
                  <a:t>的乘积矩阵的迹为：</a:t>
                </a:r>
                <a:endParaRPr lang="en-US" altLang="zh-CN" sz="2000" dirty="0"/>
              </a:p>
              <a:p>
                <a:pPr lvl="1"/>
                <a14:m>
                  <m:oMath xmlns:m="http://schemas.openxmlformats.org/officeDocument/2006/math">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𝐷</m:t>
                            </m:r>
                          </m:e>
                          <m:sup>
                            <m:r>
                              <a:rPr lang="en-US" altLang="zh-CN" sz="2000" b="0" i="1" smtClean="0">
                                <a:latin typeface="Cambria Math" panose="02040503050406030204" pitchFamily="18" charset="0"/>
                              </a:rPr>
                              <m:t>𝑇</m:t>
                            </m:r>
                          </m:sup>
                        </m:sSup>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𝐶</m:t>
                            </m:r>
                          </m:e>
                          <m:sup>
                            <m:r>
                              <a:rPr lang="en-US" altLang="zh-CN" sz="2000" b="0" i="1" smtClean="0">
                                <a:latin typeface="Cambria Math" panose="02040503050406030204" pitchFamily="18" charset="0"/>
                              </a:rPr>
                              <m:t>𝑇</m:t>
                            </m:r>
                          </m:sup>
                        </m:sSup>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𝑖𝑗</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𝑖𝑗</m:t>
                                </m:r>
                              </m:sub>
                            </m:sSub>
                          </m:e>
                        </m:nary>
                      </m:e>
                    </m:nary>
                  </m:oMath>
                </a14:m>
                <a:endParaRPr lang="en-US" altLang="zh-CN" sz="2000" dirty="0"/>
              </a:p>
              <a:p>
                <a:pPr lvl="1"/>
                <a:r>
                  <a:rPr lang="zh-CN" altLang="en-US" sz="2000" dirty="0"/>
                  <a:t>如果矩阵</a:t>
                </a: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𝑖𝑗</m:t>
                                </m:r>
                              </m:sub>
                            </m:sSub>
                          </m:e>
                        </m:d>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𝑖𝑗</m:t>
                                </m:r>
                              </m:sub>
                            </m:sSub>
                          </m:e>
                        </m:d>
                      </m:e>
                      <m:sub>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sub>
                    </m:sSub>
                    <m:r>
                      <a:rPr lang="zh-CN" altLang="en-US" sz="2000" i="1">
                        <a:latin typeface="Cambria Math" panose="02040503050406030204" pitchFamily="18" charset="0"/>
                      </a:rPr>
                      <m:t>，</m:t>
                    </m:r>
                  </m:oMath>
                </a14:m>
                <a:r>
                  <a:rPr lang="zh-CN" altLang="en-US" sz="2000" dirty="0"/>
                  <a:t>则其乘积矩阵的迹，也就是能量跟顺序无关：</a:t>
                </a:r>
                <a:endParaRPr lang="en-US" altLang="zh-CN" sz="2000" dirty="0"/>
              </a:p>
              <a:p>
                <a:pPr lvl="1"/>
                <a14:m>
                  <m:oMath xmlns:m="http://schemas.openxmlformats.org/officeDocument/2006/math">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𝐴𝐵</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𝐵𝐴</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𝑑</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𝑖𝑗</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𝑗𝑖</m:t>
                                </m:r>
                              </m:sub>
                            </m:sSub>
                          </m:e>
                        </m:nary>
                      </m:e>
                    </m:nary>
                  </m:oMath>
                </a14:m>
                <a:endParaRPr lang="en-US" altLang="zh-CN" sz="2000" dirty="0"/>
              </a:p>
              <a:p>
                <a:pPr lvl="1"/>
                <a:endParaRPr lang="en-US" altLang="zh-CN" sz="2000" dirty="0"/>
              </a:p>
            </p:txBody>
          </p:sp>
        </mc:Choice>
        <mc:Fallback xmlns="">
          <p:sp>
            <p:nvSpPr>
              <p:cNvPr id="3" name="内容占位符 2">
                <a:extLst>
                  <a:ext uri="{FF2B5EF4-FFF2-40B4-BE49-F238E27FC236}">
                    <a16:creationId xmlns:a16="http://schemas.microsoft.com/office/drawing/2014/main" id="{7349DB60-0DAE-4344-A9FE-E228A6FDB9B0}"/>
                  </a:ext>
                </a:extLst>
              </p:cNvPr>
              <p:cNvSpPr>
                <a:spLocks noGrp="1" noRot="1" noChangeAspect="1" noMove="1" noResize="1" noEditPoints="1" noAdjustHandles="1" noChangeArrowheads="1" noChangeShapeType="1" noTextEdit="1"/>
              </p:cNvSpPr>
              <p:nvPr>
                <p:ph idx="1"/>
              </p:nvPr>
            </p:nvSpPr>
            <p:spPr>
              <a:xfrm>
                <a:off x="838200" y="1556101"/>
                <a:ext cx="10515600" cy="4351338"/>
              </a:xfrm>
              <a:blipFill>
                <a:blip r:embed="rId2"/>
                <a:stretch>
                  <a:fillRect l="-812" t="-980" b="-1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960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828A2-ACAD-45B3-A064-1AD886BE974A}"/>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349DB60-0DAE-4344-A9FE-E228A6FDB9B0}"/>
                  </a:ext>
                </a:extLst>
              </p:cNvPr>
              <p:cNvSpPr>
                <a:spLocks noGrp="1"/>
              </p:cNvSpPr>
              <p:nvPr>
                <p:ph idx="1"/>
              </p:nvPr>
            </p:nvSpPr>
            <p:spPr>
              <a:xfrm>
                <a:off x="838200" y="1556101"/>
                <a:ext cx="10515600" cy="4351338"/>
              </a:xfrm>
            </p:spPr>
            <p:txBody>
              <a:bodyPr>
                <a:normAutofit/>
              </a:bodyPr>
              <a:lstStyle/>
              <a:p>
                <a:r>
                  <a:rPr lang="zh-CN" altLang="en-US" sz="2400" dirty="0"/>
                  <a:t>根据前面的介绍</a:t>
                </a:r>
                <a:r>
                  <a:rPr lang="en-US" altLang="zh-CN" sz="2400" dirty="0"/>
                  <a:t>,</a:t>
                </a:r>
                <a:r>
                  <a:rPr lang="zh-CN" altLang="en-US" sz="2400" dirty="0"/>
                  <a:t>高斯消元法中等价于</a:t>
                </a:r>
                <a14:m>
                  <m:oMath xmlns:m="http://schemas.openxmlformats.org/officeDocument/2006/math">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𝐿𝑈</m:t>
                    </m:r>
                  </m:oMath>
                </a14:m>
                <a:r>
                  <a:rPr lang="zh-CN" altLang="en-US" sz="2400" dirty="0"/>
                  <a:t>分解，将</a:t>
                </a:r>
                <a14:m>
                  <m:oMath xmlns:m="http://schemas.openxmlformats.org/officeDocument/2006/math">
                    <m:r>
                      <a:rPr lang="en-US" altLang="zh-CN" sz="2400" b="0" i="1" smtClean="0">
                        <a:latin typeface="Cambria Math" panose="02040503050406030204" pitchFamily="18" charset="0"/>
                      </a:rPr>
                      <m:t>𝑈</m:t>
                    </m:r>
                  </m:oMath>
                </a14:m>
                <a:r>
                  <a:rPr lang="zh-CN" altLang="en-US" sz="2400" dirty="0"/>
                  <a:t>中的主元引入到对角矩阵中，则</a:t>
                </a:r>
                <a14:m>
                  <m:oMath xmlns:m="http://schemas.openxmlformats.org/officeDocument/2006/math">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𝐿𝐷</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𝐿</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m:t>
                    </m:r>
                  </m:oMath>
                </a14:m>
                <a:r>
                  <a:rPr lang="zh-CN" altLang="en-US" sz="2400" dirty="0"/>
                  <a:t>然后将</a:t>
                </a:r>
                <a14:m>
                  <m:oMath xmlns:m="http://schemas.openxmlformats.org/officeDocument/2006/math">
                    <m:r>
                      <a:rPr lang="en-US" altLang="zh-CN" sz="2400" b="0" i="1" smtClean="0">
                        <a:latin typeface="Cambria Math" panose="02040503050406030204" pitchFamily="18" charset="0"/>
                      </a:rPr>
                      <m:t>𝐷</m:t>
                    </m:r>
                  </m:oMath>
                </a14:m>
                <a:r>
                  <a:rPr lang="zh-CN" altLang="en-US" sz="2400" dirty="0"/>
                  <a:t>分解到两端</a:t>
                </a:r>
                <a14:m>
                  <m:oMath xmlns:m="http://schemas.openxmlformats.org/officeDocument/2006/math">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𝐴</m:t>
                    </m:r>
                  </m:oMath>
                </a14:m>
                <a:endParaRPr lang="en-US" altLang="zh-CN" sz="2400" dirty="0"/>
              </a:p>
              <a:p>
                <a:pPr lvl="1"/>
                <a14:m>
                  <m:oMath xmlns:m="http://schemas.openxmlformats.org/officeDocument/2006/math">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𝐿𝑈</m:t>
                    </m:r>
                  </m:oMath>
                </a14:m>
                <a:endParaRPr lang="en-US" altLang="zh-CN" sz="2000" dirty="0"/>
              </a:p>
              <a:p>
                <a:pPr lvl="1"/>
                <a:endParaRPr lang="en-US" altLang="zh-CN" sz="2000" dirty="0"/>
              </a:p>
              <a:p>
                <a:pPr lvl="1"/>
                <a:endParaRPr lang="en-US" altLang="zh-CN" sz="2000" dirty="0"/>
              </a:p>
              <a:p>
                <a:pPr lvl="1"/>
                <a14:m>
                  <m:oMath xmlns:m="http://schemas.openxmlformats.org/officeDocument/2006/math">
                    <m:r>
                      <a:rPr lang="en-US" altLang="zh-CN" sz="2000" b="0" i="1" smtClean="0">
                        <a:latin typeface="Cambria Math" panose="02040503050406030204" pitchFamily="18" charset="0"/>
                      </a:rPr>
                      <m:t>𝐿𝑈</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𝐿𝐷</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𝐿</m:t>
                        </m:r>
                      </m:e>
                      <m:sup>
                        <m:r>
                          <a:rPr lang="en-US" altLang="zh-CN" sz="2000" b="0" i="1" smtClean="0">
                            <a:latin typeface="Cambria Math" panose="02040503050406030204" pitchFamily="18" charset="0"/>
                          </a:rPr>
                          <m:t>𝑇</m:t>
                        </m:r>
                      </m:sup>
                    </m:sSup>
                  </m:oMath>
                </a14:m>
                <a:endParaRPr lang="en-US" altLang="zh-CN" sz="2000" dirty="0"/>
              </a:p>
              <a:p>
                <a:pPr lvl="1"/>
                <a:endParaRPr lang="en-US" altLang="zh-CN" sz="2000" dirty="0"/>
              </a:p>
              <a:p>
                <a:pPr lvl="1"/>
                <a:endParaRPr lang="en-US" altLang="zh-CN" sz="2000" dirty="0"/>
              </a:p>
              <a:p>
                <a:pPr lvl="1"/>
                <a14:m>
                  <m:oMath xmlns:m="http://schemas.openxmlformats.org/officeDocument/2006/math">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𝐴</m:t>
                    </m:r>
                  </m:oMath>
                </a14:m>
                <a:endParaRPr lang="zh-CN" altLang="en-US" sz="2000" dirty="0"/>
              </a:p>
            </p:txBody>
          </p:sp>
        </mc:Choice>
        <mc:Fallback xmlns="">
          <p:sp>
            <p:nvSpPr>
              <p:cNvPr id="3" name="内容占位符 2">
                <a:extLst>
                  <a:ext uri="{FF2B5EF4-FFF2-40B4-BE49-F238E27FC236}">
                    <a16:creationId xmlns:a16="http://schemas.microsoft.com/office/drawing/2014/main" id="{7349DB60-0DAE-4344-A9FE-E228A6FDB9B0}"/>
                  </a:ext>
                </a:extLst>
              </p:cNvPr>
              <p:cNvSpPr>
                <a:spLocks noGrp="1" noRot="1" noChangeAspect="1" noMove="1" noResize="1" noEditPoints="1" noAdjustHandles="1" noChangeArrowheads="1" noChangeShapeType="1" noTextEdit="1"/>
              </p:cNvSpPr>
              <p:nvPr>
                <p:ph idx="1"/>
              </p:nvPr>
            </p:nvSpPr>
            <p:spPr>
              <a:xfrm>
                <a:off x="838200" y="1556101"/>
                <a:ext cx="10515600" cy="4351338"/>
              </a:xfrm>
              <a:blipFill>
                <a:blip r:embed="rId2"/>
                <a:stretch>
                  <a:fillRect l="-812" t="-980" r="-4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2638428-480D-4DB5-84ED-245153A7687D}"/>
              </a:ext>
            </a:extLst>
          </p:cNvPr>
          <p:cNvPicPr>
            <a:picLocks noChangeAspect="1"/>
          </p:cNvPicPr>
          <p:nvPr/>
        </p:nvPicPr>
        <p:blipFill>
          <a:blip r:embed="rId3"/>
          <a:stretch>
            <a:fillRect/>
          </a:stretch>
        </p:blipFill>
        <p:spPr>
          <a:xfrm>
            <a:off x="2972931" y="2260423"/>
            <a:ext cx="6169211" cy="1025760"/>
          </a:xfrm>
          <a:prstGeom prst="rect">
            <a:avLst/>
          </a:prstGeom>
        </p:spPr>
      </p:pic>
      <p:pic>
        <p:nvPicPr>
          <p:cNvPr id="5" name="图片 4">
            <a:extLst>
              <a:ext uri="{FF2B5EF4-FFF2-40B4-BE49-F238E27FC236}">
                <a16:creationId xmlns:a16="http://schemas.microsoft.com/office/drawing/2014/main" id="{498E7F38-989C-4357-864C-E9B3E684C647}"/>
              </a:ext>
            </a:extLst>
          </p:cNvPr>
          <p:cNvPicPr>
            <a:picLocks noChangeAspect="1"/>
          </p:cNvPicPr>
          <p:nvPr/>
        </p:nvPicPr>
        <p:blipFill>
          <a:blip r:embed="rId4"/>
          <a:stretch>
            <a:fillRect/>
          </a:stretch>
        </p:blipFill>
        <p:spPr>
          <a:xfrm>
            <a:off x="2972931" y="3492155"/>
            <a:ext cx="5531051" cy="1126695"/>
          </a:xfrm>
          <a:prstGeom prst="rect">
            <a:avLst/>
          </a:prstGeom>
        </p:spPr>
      </p:pic>
      <p:pic>
        <p:nvPicPr>
          <p:cNvPr id="7" name="图片 6">
            <a:extLst>
              <a:ext uri="{FF2B5EF4-FFF2-40B4-BE49-F238E27FC236}">
                <a16:creationId xmlns:a16="http://schemas.microsoft.com/office/drawing/2014/main" id="{8084080A-A35F-4A6F-BBFE-553CD6CA870C}"/>
              </a:ext>
            </a:extLst>
          </p:cNvPr>
          <p:cNvPicPr>
            <a:picLocks noChangeAspect="1"/>
          </p:cNvPicPr>
          <p:nvPr/>
        </p:nvPicPr>
        <p:blipFill>
          <a:blip r:embed="rId5"/>
          <a:stretch>
            <a:fillRect/>
          </a:stretch>
        </p:blipFill>
        <p:spPr>
          <a:xfrm>
            <a:off x="2972931" y="4824822"/>
            <a:ext cx="4697229" cy="1366230"/>
          </a:xfrm>
          <a:prstGeom prst="rect">
            <a:avLst/>
          </a:prstGeom>
        </p:spPr>
      </p:pic>
    </p:spTree>
    <p:extLst>
      <p:ext uri="{BB962C8B-B14F-4D97-AF65-F5344CB8AC3E}">
        <p14:creationId xmlns:p14="http://schemas.microsoft.com/office/powerpoint/2010/main" val="389145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320A-50A0-4489-8406-C2502D7F93FF}"/>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FD4097-2E92-4F1D-A2B8-20662AFC0943}"/>
                  </a:ext>
                </a:extLst>
              </p:cNvPr>
              <p:cNvSpPr>
                <a:spLocks noGrp="1"/>
              </p:cNvSpPr>
              <p:nvPr>
                <p:ph idx="1"/>
              </p:nvPr>
            </p:nvSpPr>
            <p:spPr/>
            <p:txBody>
              <a:bodyPr>
                <a:normAutofit fontScale="92500"/>
              </a:bodyPr>
              <a:lstStyle/>
              <a:p>
                <a:r>
                  <a:rPr lang="zh-CN" altLang="en-US" dirty="0"/>
                  <a:t>前面论述了基本的特征值：</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这样的特征向量称为右特征向量</a:t>
                </a:r>
                <a:endParaRPr lang="en-US" altLang="zh-CN" dirty="0"/>
              </a:p>
              <a:p>
                <a:r>
                  <a:rPr lang="zh-CN" altLang="en-US" dirty="0"/>
                  <a:t>是否有这样的呢？</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oMath>
                </a14:m>
                <a:endParaRPr lang="en-US" altLang="zh-CN" dirty="0"/>
              </a:p>
              <a:p>
                <a:pPr lvl="1"/>
                <a:r>
                  <a:rPr lang="zh-CN" altLang="en-US" dirty="0"/>
                  <a:t>称为左特征向量，这时候是一个行向量</a:t>
                </a:r>
                <a:endParaRPr lang="en-US" altLang="zh-CN" dirty="0"/>
              </a:p>
              <a:p>
                <a:pPr lvl="1"/>
                <a:r>
                  <a:rPr lang="zh-CN" altLang="en-US" dirty="0"/>
                  <a:t>如果矩阵</a:t>
                </a:r>
                <a14:m>
                  <m:oMath xmlns:m="http://schemas.openxmlformats.org/officeDocument/2006/math">
                    <m:r>
                      <a:rPr lang="en-US" altLang="zh-CN" b="0" i="1" smtClean="0">
                        <a:latin typeface="Cambria Math" panose="02040503050406030204" pitchFamily="18" charset="0"/>
                      </a:rPr>
                      <m:t>𝐴</m:t>
                    </m:r>
                  </m:oMath>
                </a14:m>
                <a:r>
                  <a:rPr lang="zh-CN" altLang="en-US" dirty="0"/>
                  <a:t>是对称的，则左右特征向量就是各自的转置</a:t>
                </a:r>
                <a:r>
                  <a:rPr lang="en-US" altLang="zh-CN" dirty="0"/>
                  <a:t>(Transposition)</a:t>
                </a:r>
              </a:p>
              <a:p>
                <a:r>
                  <a:rPr lang="zh-CN" altLang="en-US" dirty="0"/>
                  <a:t>思考：如果矩阵不是对称的，则其左右特征值和特征向量有什么关系呢？</a:t>
                </a:r>
                <a:endParaRPr lang="en-US" altLang="zh-CN" dirty="0"/>
              </a:p>
              <a:p>
                <a:pPr lvl="1"/>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oMath>
                </a14:m>
                <a:r>
                  <a:rPr lang="en-US" altLang="zh-CN" dirty="0"/>
                  <a:t>:</a:t>
                </a:r>
                <a:r>
                  <a:rPr lang="zh-CN" altLang="en-US" dirty="0"/>
                  <a:t>特征多项式一样，因此特征值完全一样</a:t>
                </a:r>
                <a:endParaRPr lang="en-US" altLang="zh-CN" dirty="0"/>
              </a:p>
              <a:p>
                <a:pPr lvl="1"/>
                <a:r>
                  <a:rPr lang="zh-CN" altLang="en-US" dirty="0"/>
                  <a:t>考虑可对角化的方阵</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−1</m:t>
                        </m:r>
                      </m:sup>
                    </m:sSup>
                  </m:oMath>
                </a14:m>
                <a:r>
                  <a:rPr lang="en-US" altLang="zh-CN" dirty="0"/>
                  <a:t>,</a:t>
                </a:r>
                <a:r>
                  <a:rPr lang="zh-CN" altLang="en-US" dirty="0"/>
                  <a:t>显然</a:t>
                </a:r>
                <a14:m>
                  <m:oMath xmlns:m="http://schemas.openxmlformats.org/officeDocument/2006/math">
                    <m:r>
                      <a:rPr lang="en-US" altLang="zh-CN" b="0" i="1" smtClean="0">
                        <a:latin typeface="Cambria Math" panose="02040503050406030204" pitchFamily="18" charset="0"/>
                      </a:rPr>
                      <m:t>𝐴𝑉</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VΛ</m:t>
                    </m:r>
                    <m:r>
                      <a:rPr lang="zh-CN" altLang="en-US" i="1">
                        <a:latin typeface="Cambria Math" panose="02040503050406030204" pitchFamily="18" charset="0"/>
                      </a:rPr>
                      <m:t>，</m:t>
                    </m:r>
                  </m:oMath>
                </a14:m>
                <a:r>
                  <a:rPr lang="zh-CN" altLang="en-US" dirty="0"/>
                  <a:t>此时右特征向量就是</a:t>
                </a:r>
                <a14:m>
                  <m:oMath xmlns:m="http://schemas.openxmlformats.org/officeDocument/2006/math">
                    <m:r>
                      <a:rPr lang="en-US" altLang="zh-CN" b="0" i="1" smtClean="0">
                        <a:latin typeface="Cambria Math" panose="02040503050406030204" pitchFamily="18" charset="0"/>
                      </a:rPr>
                      <m:t>𝑉</m:t>
                    </m:r>
                  </m:oMath>
                </a14:m>
                <a:r>
                  <a:rPr lang="zh-CN" altLang="en-US" dirty="0"/>
                  <a:t>的列，而左特征向量则是矩阵</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−1</m:t>
                        </m:r>
                      </m:sup>
                    </m:sSup>
                  </m:oMath>
                </a14:m>
                <a:r>
                  <a:rPr lang="zh-CN" altLang="en-US" dirty="0"/>
                  <a:t>的行：</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−1</m:t>
                        </m:r>
                      </m:sup>
                    </m:sSup>
                  </m:oMath>
                </a14:m>
                <a:endParaRPr lang="en-US" altLang="zh-CN" b="0"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−1</m:t>
                                </m:r>
                              </m:sup>
                            </m:sSup>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−1</m:t>
                                </m:r>
                              </m:sup>
                            </m:sSup>
                          </m:e>
                        </m:d>
                      </m:e>
                      <m:sup>
                        <m:r>
                          <a:rPr lang="en-US" altLang="zh-CN" b="0" i="1" smtClean="0">
                            <a:latin typeface="Cambria Math" panose="02040503050406030204" pitchFamily="18" charset="0"/>
                          </a:rPr>
                          <m:t>𝑇</m:t>
                        </m:r>
                      </m:sup>
                    </m:sSup>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A8FD4097-2E92-4F1D-A2B8-20662AFC0943}"/>
                  </a:ext>
                </a:extLst>
              </p:cNvPr>
              <p:cNvSpPr>
                <a:spLocks noGrp="1" noRot="1" noChangeAspect="1" noMove="1" noResize="1" noEditPoints="1" noAdjustHandles="1" noChangeArrowheads="1" noChangeShapeType="1" noTextEdit="1"/>
              </p:cNvSpPr>
              <p:nvPr>
                <p:ph idx="1"/>
              </p:nvPr>
            </p:nvSpPr>
            <p:spPr>
              <a:blipFill>
                <a:blip r:embed="rId2"/>
                <a:stretch>
                  <a:fillRect l="-928" t="-1120" r="-696"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630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BA6A9-3179-4F33-8B04-518947DA9D97}"/>
              </a:ext>
            </a:extLst>
          </p:cNvPr>
          <p:cNvSpPr>
            <a:spLocks noGrp="1"/>
          </p:cNvSpPr>
          <p:nvPr>
            <p:ph type="title"/>
          </p:nvPr>
        </p:nvSpPr>
        <p:spPr/>
        <p:txBody>
          <a:bodyPr/>
          <a:lstStyle/>
          <a:p>
            <a:r>
              <a:rPr lang="en-US" altLang="zh-CN" dirty="0"/>
              <a:t>3.2 </a:t>
            </a:r>
            <a:r>
              <a:rPr lang="zh-CN" altLang="en-US" dirty="0"/>
              <a:t>矩阵的特征值分解</a:t>
            </a:r>
            <a:r>
              <a:rPr lang="en-US" altLang="zh-CN" dirty="0"/>
              <a:t>-</a:t>
            </a:r>
            <a:r>
              <a:rPr lang="zh-CN" altLang="en-US" dirty="0"/>
              <a:t>特征值和特征向量</a:t>
            </a:r>
            <a:r>
              <a:rPr lang="en-US" altLang="zh-CN" dirty="0"/>
              <a:t>(Eigenvalues and Eigenvectors)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2A8B47-E25C-485C-A7FA-7F14D3CA0324}"/>
                  </a:ext>
                </a:extLst>
              </p:cNvPr>
              <p:cNvSpPr>
                <a:spLocks noGrp="1"/>
              </p:cNvSpPr>
              <p:nvPr>
                <p:ph idx="1"/>
              </p:nvPr>
            </p:nvSpPr>
            <p:spPr>
              <a:xfrm>
                <a:off x="838200" y="1825625"/>
                <a:ext cx="10515600" cy="4351338"/>
              </a:xfrm>
            </p:spPr>
            <p:txBody>
              <a:bodyPr>
                <a:normAutofit/>
              </a:bodyPr>
              <a:lstStyle/>
              <a:p>
                <a:r>
                  <a:rPr lang="zh-CN" altLang="en-US" dirty="0"/>
                  <a:t>对方阵好使，尤其是对称</a:t>
                </a:r>
                <a:r>
                  <a:rPr lang="en-US" altLang="zh-CN" dirty="0"/>
                  <a:t>-</a:t>
                </a:r>
                <a:r>
                  <a:rPr lang="zh-CN" altLang="en-US" dirty="0"/>
                  <a:t>正定方阵</a:t>
                </a:r>
                <a:endParaRPr lang="en-US" altLang="zh-CN" dirty="0"/>
              </a:p>
              <a:p>
                <a:pPr lvl="1"/>
                <a:r>
                  <a:rPr lang="zh-CN" altLang="en-US" dirty="0"/>
                  <a:t>如果不正定，提供了将方阵变为正定的方法（思考：</a:t>
                </a:r>
                <a:r>
                  <a:rPr lang="zh-CN" altLang="en-US" dirty="0">
                    <a:solidFill>
                      <a:srgbClr val="FF0000"/>
                    </a:solidFill>
                  </a:rPr>
                  <a:t>怎么变为正定的</a:t>
                </a:r>
                <a:r>
                  <a:rPr lang="zh-CN" altLang="en-US" dirty="0"/>
                  <a:t>？）</a:t>
                </a:r>
                <a:endParaRPr lang="en-US" altLang="zh-CN" dirty="0"/>
              </a:p>
              <a:p>
                <a:r>
                  <a:rPr lang="zh-CN" altLang="en-US" dirty="0"/>
                  <a:t>矩阵的类型不只有方阵，并且大部分可能不是方阵</a:t>
                </a:r>
                <a:endParaRPr lang="en-US" altLang="zh-CN" dirty="0"/>
              </a:p>
              <a:p>
                <a:endParaRPr lang="en-US" altLang="zh-CN" dirty="0"/>
              </a:p>
              <a:p>
                <a:pPr lvl="1"/>
                <a:endParaRPr lang="en-US" altLang="zh-CN" dirty="0"/>
              </a:p>
              <a:p>
                <a:pPr lvl="1"/>
                <a:endParaRPr lang="en-US" altLang="zh-CN" dirty="0"/>
              </a:p>
              <a:p>
                <a:pPr lvl="1"/>
                <a:r>
                  <a:rPr lang="zh-CN" altLang="en-US" dirty="0"/>
                  <a:t>是否也有</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−1</m:t>
                        </m:r>
                      </m:sup>
                    </m:sSup>
                  </m:oMath>
                </a14:m>
                <a:r>
                  <a:rPr lang="zh-CN" altLang="en-US" dirty="0"/>
                  <a:t>类似的分解？因为绝大部分实际问题可能都有这种非方阵的数据矩阵</a:t>
                </a:r>
                <a:endParaRPr lang="en-US" altLang="zh-CN" dirty="0"/>
              </a:p>
              <a:p>
                <a:r>
                  <a:rPr lang="zh-CN" altLang="en-US" dirty="0"/>
                  <a:t>这就是奇异值分解（</a:t>
                </a:r>
                <a:r>
                  <a:rPr lang="en-US" altLang="zh-CN" i="1" dirty="0"/>
                  <a:t>singular value decomposition</a:t>
                </a:r>
                <a:r>
                  <a:rPr lang="en-US" altLang="zh-CN" dirty="0"/>
                  <a:t> </a:t>
                </a:r>
                <a:r>
                  <a:rPr lang="zh-CN" altLang="en-US" dirty="0"/>
                  <a:t>）</a:t>
                </a:r>
              </a:p>
            </p:txBody>
          </p:sp>
        </mc:Choice>
        <mc:Fallback xmlns="">
          <p:sp>
            <p:nvSpPr>
              <p:cNvPr id="3" name="内容占位符 2">
                <a:extLst>
                  <a:ext uri="{FF2B5EF4-FFF2-40B4-BE49-F238E27FC236}">
                    <a16:creationId xmlns:a16="http://schemas.microsoft.com/office/drawing/2014/main" id="{FC2A8B47-E25C-485C-A7FA-7F14D3CA0324}"/>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1541" r="-1913" b="-1821"/>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55811CB7-6758-45BC-A40D-3918A530EDAC}"/>
              </a:ext>
            </a:extLst>
          </p:cNvPr>
          <p:cNvGrpSpPr/>
          <p:nvPr/>
        </p:nvGrpSpPr>
        <p:grpSpPr>
          <a:xfrm>
            <a:off x="659279" y="3424091"/>
            <a:ext cx="10873441" cy="1095238"/>
            <a:chOff x="683578" y="3466603"/>
            <a:chExt cx="10873441" cy="1095238"/>
          </a:xfrm>
        </p:grpSpPr>
        <p:pic>
          <p:nvPicPr>
            <p:cNvPr id="4" name="图片 3">
              <a:extLst>
                <a:ext uri="{FF2B5EF4-FFF2-40B4-BE49-F238E27FC236}">
                  <a16:creationId xmlns:a16="http://schemas.microsoft.com/office/drawing/2014/main" id="{D8065B53-B545-47FC-8B23-3F477AC7AA44}"/>
                </a:ext>
              </a:extLst>
            </p:cNvPr>
            <p:cNvPicPr>
              <a:picLocks noChangeAspect="1"/>
            </p:cNvPicPr>
            <p:nvPr/>
          </p:nvPicPr>
          <p:blipFill>
            <a:blip r:embed="rId3"/>
            <a:stretch>
              <a:fillRect/>
            </a:stretch>
          </p:blipFill>
          <p:spPr>
            <a:xfrm>
              <a:off x="683578" y="3466603"/>
              <a:ext cx="923810" cy="895238"/>
            </a:xfrm>
            <a:prstGeom prst="rect">
              <a:avLst/>
            </a:prstGeom>
          </p:spPr>
        </p:pic>
        <p:pic>
          <p:nvPicPr>
            <p:cNvPr id="5" name="图片 4">
              <a:extLst>
                <a:ext uri="{FF2B5EF4-FFF2-40B4-BE49-F238E27FC236}">
                  <a16:creationId xmlns:a16="http://schemas.microsoft.com/office/drawing/2014/main" id="{93499F8D-2DAE-4C04-BE58-FF73CEE271CE}"/>
                </a:ext>
              </a:extLst>
            </p:cNvPr>
            <p:cNvPicPr>
              <a:picLocks noChangeAspect="1"/>
            </p:cNvPicPr>
            <p:nvPr/>
          </p:nvPicPr>
          <p:blipFill>
            <a:blip r:embed="rId4"/>
            <a:stretch>
              <a:fillRect/>
            </a:stretch>
          </p:blipFill>
          <p:spPr>
            <a:xfrm>
              <a:off x="1907044" y="3466603"/>
              <a:ext cx="1085714" cy="885714"/>
            </a:xfrm>
            <a:prstGeom prst="rect">
              <a:avLst/>
            </a:prstGeom>
          </p:spPr>
        </p:pic>
        <p:pic>
          <p:nvPicPr>
            <p:cNvPr id="6" name="图片 5">
              <a:extLst>
                <a:ext uri="{FF2B5EF4-FFF2-40B4-BE49-F238E27FC236}">
                  <a16:creationId xmlns:a16="http://schemas.microsoft.com/office/drawing/2014/main" id="{F6E0B35F-23A9-4ED0-A67F-136AD40C2565}"/>
                </a:ext>
              </a:extLst>
            </p:cNvPr>
            <p:cNvPicPr>
              <a:picLocks noChangeAspect="1"/>
            </p:cNvPicPr>
            <p:nvPr/>
          </p:nvPicPr>
          <p:blipFill>
            <a:blip r:embed="rId5"/>
            <a:stretch>
              <a:fillRect/>
            </a:stretch>
          </p:blipFill>
          <p:spPr>
            <a:xfrm>
              <a:off x="3292414" y="3466603"/>
              <a:ext cx="885714" cy="1057143"/>
            </a:xfrm>
            <a:prstGeom prst="rect">
              <a:avLst/>
            </a:prstGeom>
          </p:spPr>
        </p:pic>
        <p:pic>
          <p:nvPicPr>
            <p:cNvPr id="7" name="图片 6">
              <a:extLst>
                <a:ext uri="{FF2B5EF4-FFF2-40B4-BE49-F238E27FC236}">
                  <a16:creationId xmlns:a16="http://schemas.microsoft.com/office/drawing/2014/main" id="{DC3E80A4-0200-4CA6-A161-408C09552745}"/>
                </a:ext>
              </a:extLst>
            </p:cNvPr>
            <p:cNvPicPr>
              <a:picLocks noChangeAspect="1"/>
            </p:cNvPicPr>
            <p:nvPr/>
          </p:nvPicPr>
          <p:blipFill>
            <a:blip r:embed="rId6"/>
            <a:stretch>
              <a:fillRect/>
            </a:stretch>
          </p:blipFill>
          <p:spPr>
            <a:xfrm>
              <a:off x="4477784" y="3466603"/>
              <a:ext cx="876190" cy="895238"/>
            </a:xfrm>
            <a:prstGeom prst="rect">
              <a:avLst/>
            </a:prstGeom>
          </p:spPr>
        </p:pic>
        <p:pic>
          <p:nvPicPr>
            <p:cNvPr id="8" name="图片 7">
              <a:extLst>
                <a:ext uri="{FF2B5EF4-FFF2-40B4-BE49-F238E27FC236}">
                  <a16:creationId xmlns:a16="http://schemas.microsoft.com/office/drawing/2014/main" id="{7DEEC1A0-09D3-4F8D-A1E8-E820B5B8D8B8}"/>
                </a:ext>
              </a:extLst>
            </p:cNvPr>
            <p:cNvPicPr>
              <a:picLocks noChangeAspect="1"/>
            </p:cNvPicPr>
            <p:nvPr/>
          </p:nvPicPr>
          <p:blipFill>
            <a:blip r:embed="rId7"/>
            <a:stretch>
              <a:fillRect/>
            </a:stretch>
          </p:blipFill>
          <p:spPr>
            <a:xfrm>
              <a:off x="5653630" y="3466603"/>
              <a:ext cx="885714" cy="838095"/>
            </a:xfrm>
            <a:prstGeom prst="rect">
              <a:avLst/>
            </a:prstGeom>
          </p:spPr>
        </p:pic>
        <p:pic>
          <p:nvPicPr>
            <p:cNvPr id="9" name="图片 8">
              <a:extLst>
                <a:ext uri="{FF2B5EF4-FFF2-40B4-BE49-F238E27FC236}">
                  <a16:creationId xmlns:a16="http://schemas.microsoft.com/office/drawing/2014/main" id="{71A43BDA-E687-4A2A-A442-19461BF71B84}"/>
                </a:ext>
              </a:extLst>
            </p:cNvPr>
            <p:cNvPicPr>
              <a:picLocks noChangeAspect="1"/>
            </p:cNvPicPr>
            <p:nvPr/>
          </p:nvPicPr>
          <p:blipFill>
            <a:blip r:embed="rId8"/>
            <a:stretch>
              <a:fillRect/>
            </a:stretch>
          </p:blipFill>
          <p:spPr>
            <a:xfrm>
              <a:off x="6839000" y="3466603"/>
              <a:ext cx="1057143" cy="857143"/>
            </a:xfrm>
            <a:prstGeom prst="rect">
              <a:avLst/>
            </a:prstGeom>
          </p:spPr>
        </p:pic>
        <p:pic>
          <p:nvPicPr>
            <p:cNvPr id="10" name="图片 9">
              <a:extLst>
                <a:ext uri="{FF2B5EF4-FFF2-40B4-BE49-F238E27FC236}">
                  <a16:creationId xmlns:a16="http://schemas.microsoft.com/office/drawing/2014/main" id="{38696E03-5F5E-4169-9D42-60D054887C69}"/>
                </a:ext>
              </a:extLst>
            </p:cNvPr>
            <p:cNvPicPr>
              <a:picLocks noChangeAspect="1"/>
            </p:cNvPicPr>
            <p:nvPr/>
          </p:nvPicPr>
          <p:blipFill>
            <a:blip r:embed="rId9"/>
            <a:stretch>
              <a:fillRect/>
            </a:stretch>
          </p:blipFill>
          <p:spPr>
            <a:xfrm>
              <a:off x="8195799" y="3466603"/>
              <a:ext cx="847619" cy="1028571"/>
            </a:xfrm>
            <a:prstGeom prst="rect">
              <a:avLst/>
            </a:prstGeom>
          </p:spPr>
        </p:pic>
        <p:pic>
          <p:nvPicPr>
            <p:cNvPr id="11" name="图片 10">
              <a:extLst>
                <a:ext uri="{FF2B5EF4-FFF2-40B4-BE49-F238E27FC236}">
                  <a16:creationId xmlns:a16="http://schemas.microsoft.com/office/drawing/2014/main" id="{7A3315CB-4032-436C-9F3C-43CF1EFB6BF1}"/>
                </a:ext>
              </a:extLst>
            </p:cNvPr>
            <p:cNvPicPr>
              <a:picLocks noChangeAspect="1"/>
            </p:cNvPicPr>
            <p:nvPr/>
          </p:nvPicPr>
          <p:blipFill>
            <a:blip r:embed="rId10"/>
            <a:stretch>
              <a:fillRect/>
            </a:stretch>
          </p:blipFill>
          <p:spPr>
            <a:xfrm>
              <a:off x="9343074" y="3466603"/>
              <a:ext cx="1028571" cy="819048"/>
            </a:xfrm>
            <a:prstGeom prst="rect">
              <a:avLst/>
            </a:prstGeom>
          </p:spPr>
        </p:pic>
        <p:pic>
          <p:nvPicPr>
            <p:cNvPr id="12" name="图片 11">
              <a:extLst>
                <a:ext uri="{FF2B5EF4-FFF2-40B4-BE49-F238E27FC236}">
                  <a16:creationId xmlns:a16="http://schemas.microsoft.com/office/drawing/2014/main" id="{8AC5BE55-5A8E-42B8-A6F2-5369A18D6E30}"/>
                </a:ext>
              </a:extLst>
            </p:cNvPr>
            <p:cNvPicPr>
              <a:picLocks noChangeAspect="1"/>
            </p:cNvPicPr>
            <p:nvPr/>
          </p:nvPicPr>
          <p:blipFill>
            <a:blip r:embed="rId11"/>
            <a:stretch>
              <a:fillRect/>
            </a:stretch>
          </p:blipFill>
          <p:spPr>
            <a:xfrm>
              <a:off x="10671305" y="3466603"/>
              <a:ext cx="885714" cy="1095238"/>
            </a:xfrm>
            <a:prstGeom prst="rect">
              <a:avLst/>
            </a:prstGeom>
          </p:spPr>
        </p:pic>
      </p:grpSp>
    </p:spTree>
    <p:extLst>
      <p:ext uri="{BB962C8B-B14F-4D97-AF65-F5344CB8AC3E}">
        <p14:creationId xmlns:p14="http://schemas.microsoft.com/office/powerpoint/2010/main" val="252354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C3BFD-A053-431C-AC25-C582EA87E16A}"/>
              </a:ext>
            </a:extLst>
          </p:cNvPr>
          <p:cNvSpPr>
            <a:spLocks noGrp="1"/>
          </p:cNvSpPr>
          <p:nvPr>
            <p:ph type="title"/>
          </p:nvPr>
        </p:nvSpPr>
        <p:spPr/>
        <p:txBody>
          <a:bodyPr/>
          <a:lstStyle/>
          <a:p>
            <a:r>
              <a:rPr lang="en-US" altLang="zh-CN" dirty="0"/>
              <a:t>3.3</a:t>
            </a:r>
            <a:r>
              <a:rPr lang="zh-CN" altLang="en-US" dirty="0"/>
              <a:t>矩阵的逼近</a:t>
            </a:r>
            <a:r>
              <a:rPr lang="en-US" altLang="zh-CN" dirty="0"/>
              <a:t>-</a:t>
            </a:r>
            <a:r>
              <a:rPr lang="zh-CN" altLang="en-US" dirty="0"/>
              <a:t>奇异值分解</a:t>
            </a:r>
            <a:r>
              <a:rPr lang="en-US" altLang="zh-CN" dirty="0"/>
              <a:t>SVD(The Singular Value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5F1B9D3-520C-4D89-9898-EF9F88A384E5}"/>
                  </a:ext>
                </a:extLst>
              </p:cNvPr>
              <p:cNvSpPr>
                <a:spLocks noGrp="1"/>
              </p:cNvSpPr>
              <p:nvPr>
                <p:ph idx="1"/>
              </p:nvPr>
            </p:nvSpPr>
            <p:spPr>
              <a:xfrm>
                <a:off x="838200" y="1825624"/>
                <a:ext cx="10515600" cy="4912059"/>
              </a:xfrm>
            </p:spPr>
            <p:txBody>
              <a:bodyPr>
                <a:normAutofit fontScale="77500" lnSpcReduction="20000"/>
              </a:bodyPr>
              <a:lstStyle/>
              <a:p>
                <a:r>
                  <a:rPr lang="en-US" altLang="zh-CN" dirty="0"/>
                  <a:t>SVD</a:t>
                </a:r>
                <a:r>
                  <a:rPr lang="zh-CN" altLang="en-US" dirty="0"/>
                  <a:t>是矩阵对角化的推广</a:t>
                </a:r>
                <a:endParaRPr lang="en-US" altLang="zh-CN" dirty="0"/>
              </a:p>
              <a:p>
                <a:pPr lvl="1"/>
                <a:r>
                  <a:rPr lang="zh-CN" altLang="en-US" dirty="0"/>
                  <a:t>对方阵</a:t>
                </a:r>
                <a14:m>
                  <m:oMath xmlns:m="http://schemas.openxmlformats.org/officeDocument/2006/math">
                    <m:r>
                      <a:rPr lang="en-US" altLang="zh-CN" b="0" i="1" smtClean="0">
                        <a:latin typeface="Cambria Math" panose="02040503050406030204" pitchFamily="18" charset="0"/>
                      </a:rPr>
                      <m:t>𝐵</m:t>
                    </m:r>
                  </m:oMath>
                </a14:m>
                <a:r>
                  <a:rPr lang="zh-CN" altLang="en-US" dirty="0"/>
                  <a:t>而言</a:t>
                </a:r>
                <a:r>
                  <a:rPr lang="en-US" altLang="zh-CN" dirty="0"/>
                  <a:t>,</a:t>
                </a:r>
                <a:r>
                  <a:rPr lang="zh-CN" altLang="en-US" dirty="0"/>
                  <a:t>矩阵</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𝐵</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𝐵</m:t>
                    </m:r>
                  </m:oMath>
                </a14:m>
                <a:r>
                  <a:rPr lang="zh-CN" altLang="en-US" dirty="0"/>
                  <a:t>是对称矩阵，如果</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也就是存在特征值和特征向量，并假设</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a14:m>
                <a:r>
                  <a:rPr lang="zh-CN" altLang="en-US" dirty="0"/>
                  <a:t>是单位特征向量，则</a:t>
                </a:r>
                <a14:m>
                  <m:oMath xmlns:m="http://schemas.openxmlformats.org/officeDocument/2006/math">
                    <m:r>
                      <a:rPr lang="en-US" altLang="zh-CN" b="0" i="1" smtClean="0">
                        <a:latin typeface="Cambria Math" panose="02040503050406030204" pitchFamily="18" charset="0"/>
                      </a:rPr>
                      <m:t>𝐵𝑥</m:t>
                    </m:r>
                  </m:oMath>
                </a14:m>
                <a:r>
                  <a:rPr lang="zh-CN" altLang="en-US" dirty="0"/>
                  <a:t>也是矩阵</a:t>
                </a:r>
                <a14:m>
                  <m:oMath xmlns:m="http://schemas.openxmlformats.org/officeDocument/2006/math">
                    <m:r>
                      <a:rPr lang="en-US" altLang="zh-CN" b="0" i="1" smtClean="0">
                        <a:latin typeface="Cambria Math" panose="02040503050406030204" pitchFamily="18" charset="0"/>
                      </a:rPr>
                      <m:t>𝐴</m:t>
                    </m:r>
                  </m:oMath>
                </a14:m>
                <a:r>
                  <a:rPr lang="zh-CN" altLang="en-US" dirty="0"/>
                  <a:t>的特征向量，且特征值也是</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oMath>
                </a14:m>
                <a:r>
                  <a:rPr lang="zh-CN" altLang="en-US" dirty="0"/>
                  <a:t>并且</a:t>
                </a:r>
                <a14:m>
                  <m:oMath xmlns:m="http://schemas.openxmlformats.org/officeDocument/2006/math">
                    <m:r>
                      <a:rPr lang="en-US" altLang="zh-CN" b="0" i="1" dirty="0" smtClean="0">
                        <a:latin typeface="Cambria Math" panose="02040503050406030204" pitchFamily="18" charset="0"/>
                      </a:rPr>
                      <m:t>𝐵𝑥</m:t>
                    </m:r>
                  </m:oMath>
                </a14:m>
                <a:r>
                  <a:rPr lang="zh-CN" altLang="en-US" dirty="0"/>
                  <a:t>的范数是</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𝜆</m:t>
                        </m:r>
                      </m:e>
                    </m:rad>
                  </m:oMath>
                </a14:m>
                <a:endParaRPr lang="en-US" altLang="zh-CN" dirty="0"/>
              </a:p>
              <a:p>
                <a:pPr lvl="1"/>
                <a:r>
                  <a:rPr lang="zh-CN" altLang="en-US" dirty="0"/>
                  <a:t>如果</a:t>
                </a:r>
                <a14:m>
                  <m:oMath xmlns:m="http://schemas.openxmlformats.org/officeDocument/2006/math">
                    <m:r>
                      <a:rPr lang="en-US" altLang="zh-CN" b="0" i="1" smtClean="0">
                        <a:latin typeface="Cambria Math" panose="02040503050406030204" pitchFamily="18" charset="0"/>
                      </a:rPr>
                      <m:t>𝑦</m:t>
                    </m:r>
                  </m:oMath>
                </a14:m>
                <a:r>
                  <a:rPr lang="zh-CN" altLang="en-US" dirty="0"/>
                  <a:t>满足：</a:t>
                </a:r>
                <a14:m>
                  <m:oMath xmlns:m="http://schemas.openxmlformats.org/officeDocument/2006/math">
                    <m:r>
                      <a:rPr lang="en-US" altLang="zh-CN" b="0" i="1" smtClean="0">
                        <a:latin typeface="Cambria Math" panose="02040503050406030204" pitchFamily="18" charset="0"/>
                      </a:rPr>
                      <m:t>𝐵</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a14:m>
                <a:r>
                  <a:rPr lang="zh-CN" altLang="en-US" dirty="0"/>
                  <a:t>则</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𝐵</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𝑞</m:t>
                    </m:r>
                  </m:oMath>
                </a14:m>
                <a:r>
                  <a:rPr lang="zh-CN" altLang="en-US" dirty="0"/>
                  <a:t>也是矩阵</a:t>
                </a:r>
                <a14:m>
                  <m:oMath xmlns:m="http://schemas.openxmlformats.org/officeDocument/2006/math">
                    <m:r>
                      <a:rPr lang="en-US" altLang="zh-CN" b="0" i="1" smtClean="0">
                        <a:latin typeface="Cambria Math" panose="02040503050406030204" pitchFamily="18" charset="0"/>
                      </a:rPr>
                      <m:t>𝐴</m:t>
                    </m:r>
                  </m:oMath>
                </a14:m>
                <a:r>
                  <a:rPr lang="zh-CN" altLang="en-US" dirty="0"/>
                  <a:t>的特征值为</a:t>
                </a:r>
                <a14:m>
                  <m:oMath xmlns:m="http://schemas.openxmlformats.org/officeDocument/2006/math">
                    <m:r>
                      <a:rPr lang="en-US" altLang="zh-CN" b="0" i="1" smtClean="0">
                        <a:latin typeface="Cambria Math" panose="02040503050406030204" pitchFamily="18" charset="0"/>
                      </a:rPr>
                      <m:t>𝜆</m:t>
                    </m:r>
                  </m:oMath>
                </a14:m>
                <a:r>
                  <a:rPr lang="zh-CN" altLang="en-US" dirty="0"/>
                  <a:t>的特征向量，而且</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𝑦</m:t>
                    </m:r>
                  </m:oMath>
                </a14:m>
                <a:r>
                  <a:rPr lang="zh-CN" altLang="en-US" dirty="0"/>
                  <a:t>的范数是</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𝜆</m:t>
                        </m:r>
                      </m:e>
                    </m:rad>
                  </m:oMath>
                </a14:m>
                <a:endParaRPr lang="en-US" altLang="zh-CN" dirty="0"/>
              </a:p>
              <a:p>
                <a:pPr lvl="1"/>
                <a:r>
                  <a:rPr lang="zh-CN" altLang="en-US" dirty="0"/>
                  <a:t>证明：上述两条只是换了</a:t>
                </a:r>
                <a14:m>
                  <m:oMath xmlns:m="http://schemas.openxmlformats.org/officeDocument/2006/math">
                    <m:r>
                      <a:rPr lang="en-US" altLang="zh-CN" b="0" i="1" smtClean="0">
                        <a:latin typeface="Cambria Math" panose="02040503050406030204" pitchFamily="18" charset="0"/>
                      </a:rPr>
                      <m:t>𝐵</m:t>
                    </m:r>
                  </m:oMath>
                </a14:m>
                <a:r>
                  <a:rPr lang="zh-CN" altLang="en-US" dirty="0"/>
                  <a:t>与</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𝐵</m:t>
                        </m:r>
                      </m:e>
                      <m:sup>
                        <m:r>
                          <a:rPr lang="en-US" altLang="zh-CN" b="0" i="1" dirty="0" smtClean="0">
                            <a:latin typeface="Cambria Math" panose="02040503050406030204" pitchFamily="18" charset="0"/>
                          </a:rPr>
                          <m:t>𝑇</m:t>
                        </m:r>
                      </m:sup>
                    </m:sSup>
                    <m:r>
                      <a:rPr lang="zh-CN" altLang="en-US" i="1" dirty="0">
                        <a:latin typeface="Cambria Math" panose="02040503050406030204" pitchFamily="18" charset="0"/>
                      </a:rPr>
                      <m:t>，</m:t>
                    </m:r>
                  </m:oMath>
                </a14:m>
                <a:r>
                  <a:rPr lang="zh-CN" altLang="en-US" dirty="0"/>
                  <a:t>证明第一条即可。只需要验证</a:t>
                </a:r>
                <a14:m>
                  <m:oMath xmlns:m="http://schemas.openxmlformats.org/officeDocument/2006/math">
                    <m:r>
                      <a:rPr lang="en-US" altLang="zh-CN" b="0" i="1" smtClean="0">
                        <a:solidFill>
                          <a:srgbClr val="FF0000"/>
                        </a:solidFill>
                        <a:latin typeface="Cambria Math" panose="02040503050406030204" pitchFamily="18" charset="0"/>
                      </a:rPr>
                      <m:t>𝐴</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𝐵𝑥</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𝜆</m:t>
                    </m:r>
                    <m:r>
                      <a:rPr lang="en-US" altLang="zh-CN" b="0" i="1" smtClean="0">
                        <a:solidFill>
                          <a:srgbClr val="FF0000"/>
                        </a:solidFill>
                        <a:latin typeface="Cambria Math" panose="02040503050406030204" pitchFamily="18" charset="0"/>
                      </a:rPr>
                      <m:t>𝐵𝑥</m:t>
                    </m:r>
                    <m:r>
                      <a:rPr lang="en-US" altLang="zh-CN" b="0" i="1" smtClean="0">
                        <a:solidFill>
                          <a:srgbClr val="FF0000"/>
                        </a:solidFill>
                        <a:latin typeface="Cambria Math" panose="02040503050406030204" pitchFamily="18" charset="0"/>
                      </a:rPr>
                      <m:t>,</m:t>
                    </m:r>
                  </m:oMath>
                </a14:m>
                <a:r>
                  <a:rPr lang="zh-CN" altLang="en-US" dirty="0"/>
                  <a:t>且</a:t>
                </a:r>
                <a14:m>
                  <m:oMath xmlns:m="http://schemas.openxmlformats.org/officeDocument/2006/math">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𝐵𝑥</m:t>
                    </m:r>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m:t>
                    </m:r>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𝜆</m:t>
                        </m:r>
                      </m:e>
                    </m:rad>
                  </m:oMath>
                </a14:m>
                <a:r>
                  <a:rPr lang="en-US" altLang="zh-CN"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𝐵</m:t>
                        </m:r>
                      </m:e>
                    </m:d>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𝐵</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𝐵</m:t>
                        </m:r>
                      </m:e>
                    </m:d>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𝐵𝑥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𝐵𝑥</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𝐵𝑥</m:t>
                    </m:r>
                    <m:r>
                      <a:rPr lang="en-US" altLang="zh-CN" b="0" i="1" smtClean="0">
                        <a:latin typeface="Cambria Math" panose="02040503050406030204" pitchFamily="18" charset="0"/>
                      </a:rPr>
                      <m:t>.</m:t>
                    </m:r>
                  </m:oMath>
                </a14:m>
                <a:r>
                  <a:rPr lang="zh-CN" altLang="en-US" dirty="0"/>
                  <a:t> </a:t>
                </a:r>
                <a:r>
                  <a:rPr lang="zh-CN" altLang="en-US" dirty="0">
                    <a:solidFill>
                      <a:srgbClr val="FF0000"/>
                    </a:solidFill>
                  </a:rPr>
                  <a:t>其次</a:t>
                </a:r>
                <a:r>
                  <a:rPr lang="zh-CN" altLang="en-US" dirty="0"/>
                  <a:t>，</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𝐵𝑥</m:t>
                    </m:r>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𝐵𝑥</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𝐵𝑥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𝐵𝑥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a14:m>
                <a:r>
                  <a:rPr lang="zh-CN" altLang="en-US" dirty="0"/>
                  <a:t>从而得证</a:t>
                </a:r>
                <a:r>
                  <a:rPr lang="en-US" altLang="zh-CN" dirty="0"/>
                  <a:t>!</a:t>
                </a:r>
              </a:p>
              <a:p>
                <a:r>
                  <a:rPr lang="zh-CN" altLang="en-US" dirty="0"/>
                  <a:t>方阵</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zh-CN" altLang="en-US" dirty="0"/>
                  <a:t>则</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𝐵</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𝐵</m:t>
                    </m:r>
                  </m:oMath>
                </a14:m>
                <a:r>
                  <a:rPr lang="zh-CN" altLang="en-US" dirty="0"/>
                  <a:t>与</a:t>
                </a:r>
                <a14:m>
                  <m:oMath xmlns:m="http://schemas.openxmlformats.org/officeDocument/2006/math">
                    <m:r>
                      <a:rPr lang="en-US" altLang="zh-CN" b="0" i="1" dirty="0" smtClean="0">
                        <a:latin typeface="Cambria Math" panose="02040503050406030204" pitchFamily="18" charset="0"/>
                      </a:rPr>
                      <m:t>𝐵</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𝐵</m:t>
                        </m:r>
                      </m:e>
                      <m:sup>
                        <m:r>
                          <a:rPr lang="en-US" altLang="zh-CN" b="0" i="1" dirty="0" smtClean="0">
                            <a:latin typeface="Cambria Math" panose="02040503050406030204" pitchFamily="18" charset="0"/>
                          </a:rPr>
                          <m:t>𝑇</m:t>
                        </m:r>
                      </m:sup>
                    </m:sSup>
                  </m:oMath>
                </a14:m>
                <a:r>
                  <a:rPr lang="zh-CN" altLang="en-US" dirty="0"/>
                  <a:t>具有相同特征值。假设</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𝐵</m:t>
                    </m:r>
                  </m:oMath>
                </a14:m>
                <a:r>
                  <a:rPr lang="zh-CN" altLang="en-US" dirty="0"/>
                  <a:t>的标准正交的特征向量和特征值为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oMath>
                </a14:m>
                <a:r>
                  <a:rPr lang="zh-CN" altLang="en-US" dirty="0"/>
                  <a:t>，则可找到</a:t>
                </a:r>
                <a14:m>
                  <m:oMath xmlns:m="http://schemas.openxmlformats.org/officeDocument/2006/math">
                    <m:r>
                      <a:rPr lang="en-US" altLang="zh-CN" b="0" i="1" smtClean="0">
                        <a:latin typeface="Cambria Math" panose="02040503050406030204" pitchFamily="18" charset="0"/>
                      </a:rPr>
                      <m:t>𝐵</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oMath>
                </a14:m>
                <a:r>
                  <a:rPr lang="zh-CN" altLang="en-US" dirty="0"/>
                  <a:t>的所有标准正交特征向量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使得：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e>
                    </m:rad>
                    <m:r>
                      <a:rPr lang="en-US" altLang="zh-CN" b="0" i="1" smtClean="0">
                        <a:latin typeface="Cambria Math" panose="02040503050406030204" pitchFamily="18" charset="0"/>
                      </a:rPr>
                      <m:t>=</m:t>
                    </m:r>
                    <m:r>
                      <a:rPr lang="en-US" altLang="zh-CN" b="0" i="1" smtClean="0">
                        <a:latin typeface="Cambria Math" panose="02040503050406030204" pitchFamily="18" charset="0"/>
                      </a:rPr>
                      <m:t>𝐵</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a:t>,</a:t>
                </a:r>
                <a:r>
                  <a:rPr lang="zh-CN" altLang="en-US" dirty="0"/>
                  <a:t>也就是在</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𝐵</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𝐵</m:t>
                    </m:r>
                  </m:oMath>
                </a14:m>
                <a:r>
                  <a:rPr lang="zh-CN" altLang="en-US" dirty="0"/>
                  <a:t>与</a:t>
                </a:r>
                <a14:m>
                  <m:oMath xmlns:m="http://schemas.openxmlformats.org/officeDocument/2006/math">
                    <m:r>
                      <a:rPr lang="en-US" altLang="zh-CN" i="1" dirty="0">
                        <a:latin typeface="Cambria Math" panose="02040503050406030204" pitchFamily="18" charset="0"/>
                      </a:rPr>
                      <m:t>𝐵</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𝐵</m:t>
                        </m:r>
                      </m:e>
                      <m:sup>
                        <m:r>
                          <a:rPr lang="en-US" altLang="zh-CN" i="1" dirty="0">
                            <a:latin typeface="Cambria Math" panose="02040503050406030204" pitchFamily="18" charset="0"/>
                          </a:rPr>
                          <m:t>𝑇</m:t>
                        </m:r>
                      </m:sup>
                    </m:sSup>
                  </m:oMath>
                </a14:m>
                <a:r>
                  <a:rPr lang="zh-CN" altLang="en-US" dirty="0"/>
                  <a:t>的特征向量之间存在关系</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且满足关系：</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𝑖</m:t>
                            </m:r>
                          </m:sub>
                        </m:sSub>
                      </m:e>
                    </m:rad>
                    <m:r>
                      <a:rPr lang="en-US" altLang="zh-CN" i="1">
                        <a:latin typeface="Cambria Math" panose="02040503050406030204" pitchFamily="18" charset="0"/>
                      </a:rPr>
                      <m:t>=</m:t>
                    </m:r>
                    <m:r>
                      <a:rPr lang="en-US" altLang="zh-CN" i="1">
                        <a:latin typeface="Cambria Math" panose="02040503050406030204" pitchFamily="18" charset="0"/>
                      </a:rPr>
                      <m:t>𝐵</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endParaRPr lang="en-US" altLang="zh-CN" dirty="0"/>
              </a:p>
              <a:p>
                <a:r>
                  <a:rPr lang="zh-CN" altLang="en-US" dirty="0"/>
                  <a:t>（</a:t>
                </a:r>
                <a:r>
                  <a:rPr lang="en-US" altLang="zh-CN" b="1" dirty="0">
                    <a:solidFill>
                      <a:srgbClr val="FF0000"/>
                    </a:solidFill>
                  </a:rPr>
                  <a:t>SVD</a:t>
                </a:r>
                <a:r>
                  <a:rPr lang="zh-CN" altLang="en-US" b="1" dirty="0">
                    <a:solidFill>
                      <a:srgbClr val="FF0000"/>
                    </a:solidFill>
                  </a:rPr>
                  <a:t>存在性）</a:t>
                </a:r>
                <a:r>
                  <a:rPr lang="zh-CN" altLang="en-US" dirty="0"/>
                  <a:t>：</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𝐵</m:t>
                    </m:r>
                  </m:oMath>
                </a14:m>
                <a:r>
                  <a:rPr lang="zh-CN" altLang="en-US" dirty="0"/>
                  <a:t> 的有序特征向量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oMath>
                </a14:m>
                <a:r>
                  <a:rPr lang="en-US" altLang="zh-CN" dirty="0"/>
                  <a:t>,</a:t>
                </a:r>
                <a:r>
                  <a:rPr lang="zh-CN" altLang="en-US" dirty="0"/>
                  <a:t>以及</a:t>
                </a:r>
                <a14:m>
                  <m:oMath xmlns:m="http://schemas.openxmlformats.org/officeDocument/2006/math">
                    <m:r>
                      <a:rPr lang="en-US" altLang="zh-CN" b="0" i="1" smtClean="0">
                        <a:latin typeface="Cambria Math" panose="02040503050406030204" pitchFamily="18" charset="0"/>
                      </a:rPr>
                      <m:t>𝐵</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oMath>
                </a14:m>
                <a:r>
                  <a:rPr lang="zh-CN" altLang="en-US" dirty="0"/>
                  <a:t>的有序特征向量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𝑛</m:t>
                        </m:r>
                      </m:sub>
                    </m:sSub>
                  </m:oMath>
                </a14:m>
                <a:r>
                  <a:rPr lang="zh-CN" altLang="en-US" dirty="0"/>
                  <a:t>存在，且</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ad>
                      <m:radPr>
                        <m:degHide m:val="on"/>
                        <m:ctrlPr>
                          <a:rPr lang="en-US" altLang="zh-CN" b="0" i="1" smtClean="0">
                            <a:latin typeface="Cambria Math" panose="02040503050406030204" pitchFamily="18" charset="0"/>
                          </a:rPr>
                        </m:ctrlPr>
                      </m:radPr>
                      <m:deg/>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e>
                        </m:d>
                      </m:e>
                    </m:rad>
                    <m:r>
                      <a:rPr lang="en-US" altLang="zh-CN" b="0" i="1" smtClean="0">
                        <a:latin typeface="Cambria Math" panose="02040503050406030204" pitchFamily="18" charset="0"/>
                      </a:rPr>
                      <m:t>=</m:t>
                    </m:r>
                    <m:r>
                      <a:rPr lang="en-US" altLang="zh-CN" b="0" i="1" smtClean="0">
                        <a:latin typeface="Cambria Math" panose="02040503050406030204" pitchFamily="18" charset="0"/>
                      </a:rPr>
                      <m:t>𝐵</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a:t>,</a:t>
                </a:r>
                <a:r>
                  <a:rPr lang="zh-CN" altLang="en-US" dirty="0"/>
                  <a:t>因而有</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𝑛</m:t>
                            </m:r>
                          </m:sub>
                        </m:sSub>
                      </m:e>
                    </m:d>
                    <m:r>
                      <m:rPr>
                        <m:sty m:val="p"/>
                      </m:rPr>
                      <a:rPr lang="en-US" altLang="zh-CN" b="0" i="0" smtClean="0">
                        <a:latin typeface="Cambria Math" panose="02040503050406030204" pitchFamily="18" charset="0"/>
                      </a:rPr>
                      <m:t>Σ</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1</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r>
                      <a:rPr lang="en-US" altLang="zh-CN" b="0" i="1" smtClean="0">
                        <a:latin typeface="Cambria Math" panose="02040503050406030204" pitchFamily="18" charset="0"/>
                      </a:rPr>
                      <m:t>=</m:t>
                    </m:r>
                    <m:r>
                      <a:rPr lang="en-US" altLang="zh-CN" b="0" i="1" smtClean="0">
                        <a:latin typeface="Cambria Math" panose="02040503050406030204" pitchFamily="18" charset="0"/>
                      </a:rPr>
                      <m:t>𝐵𝑉</m:t>
                    </m:r>
                    <m:r>
                      <a:rPr lang="en-US" altLang="zh-CN" b="0" i="1" smtClean="0">
                        <a:latin typeface="Cambria Math" panose="02040503050406030204" pitchFamily="18" charset="0"/>
                      </a:rPr>
                      <m:t>,</m:t>
                    </m:r>
                  </m:oMath>
                </a14:m>
                <a:r>
                  <a:rPr lang="zh-CN" altLang="en-US" dirty="0"/>
                  <a:t>且</a:t>
                </a:r>
                <a14:m>
                  <m:oMath xmlns:m="http://schemas.openxmlformats.org/officeDocument/2006/math">
                    <m:r>
                      <a:rPr lang="en-US" altLang="zh-CN" b="0" i="1" dirty="0" smtClean="0">
                        <a:latin typeface="Cambria Math" panose="02040503050406030204" pitchFamily="18" charset="0"/>
                      </a:rPr>
                      <m:t>𝑈</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oMath>
                </a14:m>
                <a:r>
                  <a:rPr lang="zh-CN" altLang="en-US" dirty="0"/>
                  <a:t>都是单位正交矩阵，</a:t>
                </a:r>
                <a14:m>
                  <m:oMath xmlns:m="http://schemas.openxmlformats.org/officeDocument/2006/math">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𝑉</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oMath>
                </a14:m>
                <a:r>
                  <a:rPr lang="zh-CN" altLang="en-US" dirty="0"/>
                  <a:t>从而有</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zh-CN" altLang="en-US" i="1">
                        <a:latin typeface="Cambria Math" panose="02040503050406030204" pitchFamily="18" charset="0"/>
                      </a:rPr>
                      <m:t>，</m:t>
                    </m:r>
                  </m:oMath>
                </a14:m>
                <a:r>
                  <a:rPr lang="zh-CN" altLang="en-US" dirty="0"/>
                  <a:t>从而方阵的</a:t>
                </a:r>
                <a:r>
                  <a:rPr lang="en-US" altLang="zh-CN" dirty="0"/>
                  <a:t>SVD</a:t>
                </a:r>
                <a:r>
                  <a:rPr lang="zh-CN" altLang="en-US" dirty="0"/>
                  <a:t>分解总是存在</a:t>
                </a:r>
              </a:p>
            </p:txBody>
          </p:sp>
        </mc:Choice>
        <mc:Fallback xmlns="">
          <p:sp>
            <p:nvSpPr>
              <p:cNvPr id="3" name="内容占位符 2">
                <a:extLst>
                  <a:ext uri="{FF2B5EF4-FFF2-40B4-BE49-F238E27FC236}">
                    <a16:creationId xmlns:a16="http://schemas.microsoft.com/office/drawing/2014/main" id="{E5F1B9D3-520C-4D89-9898-EF9F88A384E5}"/>
                  </a:ext>
                </a:extLst>
              </p:cNvPr>
              <p:cNvSpPr>
                <a:spLocks noGrp="1" noRot="1" noChangeAspect="1" noMove="1" noResize="1" noEditPoints="1" noAdjustHandles="1" noChangeArrowheads="1" noChangeShapeType="1" noTextEdit="1"/>
              </p:cNvSpPr>
              <p:nvPr>
                <p:ph idx="1"/>
              </p:nvPr>
            </p:nvSpPr>
            <p:spPr>
              <a:xfrm>
                <a:off x="838200" y="1825624"/>
                <a:ext cx="10515600" cy="4912059"/>
              </a:xfrm>
              <a:blipFill>
                <a:blip r:embed="rId2"/>
                <a:stretch>
                  <a:fillRect l="-696" t="-1861" r="-16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46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3AE49-DD4F-433F-A867-26A78910BE0E}"/>
              </a:ext>
            </a:extLst>
          </p:cNvPr>
          <p:cNvSpPr>
            <a:spLocks noGrp="1"/>
          </p:cNvSpPr>
          <p:nvPr>
            <p:ph type="title"/>
          </p:nvPr>
        </p:nvSpPr>
        <p:spPr/>
        <p:txBody>
          <a:bodyPr/>
          <a:lstStyle/>
          <a:p>
            <a:r>
              <a:rPr lang="en-US" altLang="zh-CN" dirty="0"/>
              <a:t>3.3</a:t>
            </a:r>
            <a:r>
              <a:rPr lang="zh-CN" altLang="en-US" dirty="0"/>
              <a:t>矩阵的逼近</a:t>
            </a:r>
            <a:r>
              <a:rPr lang="en-US" altLang="zh-CN" dirty="0"/>
              <a:t>-</a:t>
            </a:r>
            <a:r>
              <a:rPr lang="zh-CN" altLang="en-US" dirty="0"/>
              <a:t>奇异值分解</a:t>
            </a:r>
            <a:r>
              <a:rPr lang="en-US" altLang="zh-CN" dirty="0"/>
              <a:t>SVD(The Singular Value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927187-3635-4483-956C-7A021ABF3CB0}"/>
                  </a:ext>
                </a:extLst>
              </p:cNvPr>
              <p:cNvSpPr>
                <a:spLocks noGrp="1"/>
              </p:cNvSpPr>
              <p:nvPr>
                <p:ph idx="1"/>
              </p:nvPr>
            </p:nvSpPr>
            <p:spPr/>
            <p:txBody>
              <a:bodyPr>
                <a:normAutofit fontScale="92500" lnSpcReduction="10000"/>
              </a:bodyPr>
              <a:lstStyle/>
              <a:p>
                <a:pPr>
                  <a:lnSpc>
                    <a:spcPct val="110000"/>
                  </a:lnSpc>
                </a:pPr>
                <a14:m>
                  <m:oMath xmlns:m="http://schemas.openxmlformats.org/officeDocument/2006/math">
                    <m:r>
                      <a:rPr lang="zh-CN" altLang="en-US" i="1" smtClean="0">
                        <a:latin typeface="Cambria Math" panose="02040503050406030204" pitchFamily="18" charset="0"/>
                      </a:rPr>
                      <m:t>例</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3"/>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14</m:t>
                              </m:r>
                            </m:e>
                            <m:e>
                              <m:r>
                                <a:rPr lang="en-US" altLang="zh-CN" b="0" i="1" smtClean="0">
                                  <a:latin typeface="Cambria Math" panose="02040503050406030204" pitchFamily="18" charset="0"/>
                                </a:rPr>
                                <m:t>8</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21</m:t>
                              </m:r>
                            </m:e>
                            <m:e>
                              <m:r>
                                <a:rPr lang="en-US" altLang="zh-CN" b="0" i="1" smtClean="0">
                                  <a:latin typeface="Cambria Math" panose="02040503050406030204" pitchFamily="18" charset="0"/>
                                </a:rPr>
                                <m:t>11</m:t>
                              </m:r>
                            </m:e>
                            <m:e>
                              <m:r>
                                <a:rPr lang="en-US" altLang="zh-CN" b="0" i="1" smtClean="0">
                                  <a:latin typeface="Cambria Math" panose="02040503050406030204" pitchFamily="18" charset="0"/>
                                </a:rPr>
                                <m:t>14</m:t>
                              </m:r>
                            </m:e>
                          </m:mr>
                          <m:mr>
                            <m:e>
                              <m:r>
                                <a:rPr lang="en-US" altLang="zh-CN" b="0" i="1" smtClean="0">
                                  <a:latin typeface="Cambria Math" panose="02040503050406030204" pitchFamily="18" charset="0"/>
                                </a:rPr>
                                <m:t>16</m:t>
                              </m:r>
                            </m:e>
                            <m:e>
                              <m:r>
                                <a:rPr lang="en-US" altLang="zh-CN" b="0" i="1" smtClean="0">
                                  <a:latin typeface="Cambria Math" panose="02040503050406030204" pitchFamily="18" charset="0"/>
                                </a:rPr>
                                <m:t>−6</m:t>
                              </m:r>
                            </m:e>
                            <m:e>
                              <m:r>
                                <a:rPr lang="en-US" altLang="zh-CN" b="0" i="1" smtClean="0">
                                  <a:latin typeface="Cambria Math" panose="02040503050406030204" pitchFamily="18" charset="0"/>
                                </a:rPr>
                                <m:t>2</m:t>
                              </m:r>
                            </m:e>
                          </m:mr>
                        </m:m>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mr>
                        </m:m>
                        <m:m>
                          <m:mPr>
                            <m:plcHide m:val="on"/>
                            <m:mcs>
                              <m:mc>
                                <m:mcPr>
                                  <m:count m:val="3"/>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893</m:t>
                              </m:r>
                            </m:e>
                            <m:e>
                              <m:r>
                                <a:rPr lang="en-US" altLang="zh-CN" b="0" i="1" smtClean="0">
                                  <a:latin typeface="Cambria Math" panose="02040503050406030204" pitchFamily="18" charset="0"/>
                                </a:rPr>
                                <m:t>247</m:t>
                              </m:r>
                            </m:e>
                            <m:e>
                              <m:r>
                                <a:rPr lang="en-US" altLang="zh-CN" b="0" i="1" smtClean="0">
                                  <a:latin typeface="Cambria Math" panose="02040503050406030204" pitchFamily="18" charset="0"/>
                                </a:rPr>
                                <m:t>242</m:t>
                              </m:r>
                            </m:e>
                          </m:mr>
                          <m:mr>
                            <m:e>
                              <m:r>
                                <a:rPr lang="en-US" altLang="zh-CN" b="0" i="1" smtClean="0">
                                  <a:latin typeface="Cambria Math" panose="02040503050406030204" pitchFamily="18" charset="0"/>
                                </a:rPr>
                                <m:t>247</m:t>
                              </m:r>
                            </m:e>
                            <m:e>
                              <m:r>
                                <a:rPr lang="en-US" altLang="zh-CN" b="0" i="1" smtClean="0">
                                  <a:latin typeface="Cambria Math" panose="02040503050406030204" pitchFamily="18" charset="0"/>
                                </a:rPr>
                                <m:t>221</m:t>
                              </m:r>
                            </m:e>
                            <m:e>
                              <m:r>
                                <a:rPr lang="en-US" altLang="zh-CN" b="0" i="1" smtClean="0">
                                  <a:latin typeface="Cambria Math" panose="02040503050406030204" pitchFamily="18" charset="0"/>
                                </a:rPr>
                                <m:t>94</m:t>
                              </m:r>
                            </m:e>
                          </m:mr>
                          <m:mr>
                            <m:e>
                              <m:r>
                                <a:rPr lang="en-US" altLang="zh-CN" b="0" i="1" smtClean="0">
                                  <a:latin typeface="Cambria Math" panose="02040503050406030204" pitchFamily="18" charset="0"/>
                                </a:rPr>
                                <m:t>242</m:t>
                              </m:r>
                            </m:e>
                            <m:e>
                              <m:r>
                                <a:rPr lang="en-US" altLang="zh-CN" b="0" i="1" smtClean="0">
                                  <a:latin typeface="Cambria Math" panose="02040503050406030204" pitchFamily="18" charset="0"/>
                                </a:rPr>
                                <m:t>94</m:t>
                              </m:r>
                            </m:e>
                            <m:e>
                              <m:r>
                                <a:rPr lang="en-US" altLang="zh-CN" b="0" i="1" smtClean="0">
                                  <a:latin typeface="Cambria Math" panose="02040503050406030204" pitchFamily="18" charset="0"/>
                                </a:rPr>
                                <m:t>236</m:t>
                              </m:r>
                            </m:e>
                          </m:mr>
                        </m:m>
                      </m:e>
                    </m:d>
                    <m:r>
                      <a:rPr lang="zh-CN" altLang="en-US" i="1">
                        <a:latin typeface="Cambria Math" panose="02040503050406030204" pitchFamily="18" charset="0"/>
                      </a:rPr>
                      <m:t>。</m:t>
                    </m:r>
                  </m:oMath>
                </a14:m>
                <a:r>
                  <a:rPr lang="zh-CN" altLang="en-US" dirty="0"/>
                  <a:t>由</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𝐵</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𝐵</m:t>
                    </m:r>
                  </m:oMath>
                </a14:m>
                <a:r>
                  <a:rPr lang="zh-CN" altLang="en-US" dirty="0"/>
                  <a:t>的特征分解获得特征向量</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3,1,1</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1,−1,−2</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1,−7,4</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oMath>
                </a14:m>
                <a:r>
                  <a:rPr lang="zh-CN" altLang="en-US" dirty="0"/>
                  <a:t>对应特征值为</a:t>
                </a:r>
                <a14:m>
                  <m:oMath xmlns:m="http://schemas.openxmlformats.org/officeDocument/2006/math">
                    <m:r>
                      <a:rPr lang="en-US" altLang="zh-CN" b="0" i="1" smtClean="0">
                        <a:latin typeface="Cambria Math" panose="02040503050406030204" pitchFamily="18" charset="0"/>
                      </a:rPr>
                      <m:t>1052,162,232,</m:t>
                    </m:r>
                  </m:oMath>
                </a14:m>
                <a:r>
                  <a:rPr lang="zh-CN" altLang="en-US" dirty="0"/>
                  <a:t>这些值的平方根为奇异值，从而获得</a:t>
                </a:r>
                <a14:m>
                  <m:oMath xmlns:m="http://schemas.openxmlformats.org/officeDocument/2006/math">
                    <m:r>
                      <m:rPr>
                        <m:sty m:val="p"/>
                      </m:rPr>
                      <a:rPr lang="en-US" altLang="zh-CN" b="0" i="0" smtClean="0">
                        <a:latin typeface="Cambria Math" panose="02040503050406030204" pitchFamily="18" charset="0"/>
                      </a:rPr>
                      <m:t>Σ</m:t>
                    </m:r>
                    <m:r>
                      <a:rPr lang="en-US" altLang="zh-CN" b="0" i="1" smtClean="0">
                        <a:latin typeface="Cambria Math" panose="02040503050406030204" pitchFamily="18" charset="0"/>
                      </a:rPr>
                      <m:t>.</m:t>
                    </m:r>
                  </m:oMath>
                </a14:m>
                <a:r>
                  <a:rPr lang="zh-CN" altLang="en-US" dirty="0"/>
                  <a:t>由于</a:t>
                </a:r>
                <a14:m>
                  <m:oMath xmlns:m="http://schemas.openxmlformats.org/officeDocument/2006/math">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𝑈</m:t>
                    </m:r>
                    <m:r>
                      <m:rPr>
                        <m:sty m:val="p"/>
                      </m:rPr>
                      <a:rPr lang="en-US" altLang="zh-CN" b="0" i="0" dirty="0" smtClean="0">
                        <a:latin typeface="Cambria Math" panose="02040503050406030204" pitchFamily="18" charset="0"/>
                      </a:rPr>
                      <m:t>Σ</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𝑉</m:t>
                        </m:r>
                      </m:e>
                      <m:sup>
                        <m:r>
                          <a:rPr lang="en-US" altLang="zh-CN" b="0" i="1" dirty="0" smtClean="0">
                            <a:latin typeface="Cambria Math" panose="02040503050406030204" pitchFamily="18" charset="0"/>
                          </a:rPr>
                          <m:t>𝑇</m:t>
                        </m:r>
                      </m:sup>
                    </m:sSup>
                    <m:r>
                      <a:rPr lang="zh-CN" altLang="en-US" i="1" dirty="0">
                        <a:latin typeface="Cambria Math" panose="02040503050406030204" pitchFamily="18" charset="0"/>
                      </a:rPr>
                      <m:t>，</m:t>
                    </m:r>
                  </m:oMath>
                </a14:m>
                <a:r>
                  <a:rPr lang="zh-CN" altLang="en-US" dirty="0"/>
                  <a:t>从而矩阵</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𝐵𝑉</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Σ</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3"/>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14</m:t>
                              </m:r>
                            </m:e>
                            <m:e>
                              <m:r>
                                <a:rPr lang="en-US" altLang="zh-CN" i="1">
                                  <a:latin typeface="Cambria Math" panose="02040503050406030204" pitchFamily="18" charset="0"/>
                                </a:rPr>
                                <m:t>8</m:t>
                              </m:r>
                            </m:e>
                            <m:e>
                              <m:r>
                                <a:rPr lang="en-US" altLang="zh-CN" i="1">
                                  <a:latin typeface="Cambria Math" panose="02040503050406030204" pitchFamily="18" charset="0"/>
                                </a:rPr>
                                <m:t>−6</m:t>
                              </m:r>
                            </m:e>
                          </m:mr>
                          <m:mr>
                            <m:e>
                              <m:r>
                                <a:rPr lang="en-US" altLang="zh-CN" i="1">
                                  <a:latin typeface="Cambria Math" panose="02040503050406030204" pitchFamily="18" charset="0"/>
                                </a:rPr>
                                <m:t>21</m:t>
                              </m:r>
                            </m:e>
                            <m:e>
                              <m:r>
                                <a:rPr lang="en-US" altLang="zh-CN" i="1">
                                  <a:latin typeface="Cambria Math" panose="02040503050406030204" pitchFamily="18" charset="0"/>
                                </a:rPr>
                                <m:t>11</m:t>
                              </m:r>
                            </m:e>
                            <m:e>
                              <m:r>
                                <a:rPr lang="en-US" altLang="zh-CN" i="1">
                                  <a:latin typeface="Cambria Math" panose="02040503050406030204" pitchFamily="18" charset="0"/>
                                </a:rPr>
                                <m:t>14</m:t>
                              </m:r>
                            </m:e>
                          </m:mr>
                          <m:mr>
                            <m:e>
                              <m:r>
                                <a:rPr lang="en-US" altLang="zh-CN" i="1">
                                  <a:latin typeface="Cambria Math" panose="02040503050406030204" pitchFamily="18" charset="0"/>
                                </a:rPr>
                                <m:t>16</m:t>
                              </m:r>
                            </m:e>
                            <m:e>
                              <m:r>
                                <a:rPr lang="en-US" altLang="zh-CN" i="1">
                                  <a:latin typeface="Cambria Math" panose="02040503050406030204" pitchFamily="18" charset="0"/>
                                </a:rPr>
                                <m:t>−6</m:t>
                              </m:r>
                            </m:e>
                            <m:e>
                              <m:r>
                                <a:rPr lang="en-US" altLang="zh-CN" i="1">
                                  <a:latin typeface="Cambria Math" panose="02040503050406030204" pitchFamily="18" charset="0"/>
                                </a:rPr>
                                <m:t>2</m:t>
                              </m:r>
                            </m:e>
                          </m:mr>
                        </m:m>
                      </m:e>
                    </m:d>
                    <m:d>
                      <m:dPr>
                        <m:begChr m:val="["/>
                        <m:endChr m:val="]"/>
                        <m:ctrlPr>
                          <a:rPr lang="en-US" altLang="zh-CN" b="0" i="1" smtClean="0">
                            <a:latin typeface="Cambria Math" panose="02040503050406030204" pitchFamily="18" charset="0"/>
                          </a:rPr>
                        </m:ctrlPr>
                      </m:dPr>
                      <m:e>
                        <m:m>
                          <m:mPr>
                            <m:plcHide m:val="on"/>
                            <m:mcs>
                              <m:mc>
                                <m:mcPr>
                                  <m:count m:val="3"/>
                                  <m:mcJc m:val="center"/>
                                </m:mcPr>
                              </m:mc>
                            </m:mcs>
                            <m:ctrlPr>
                              <a:rPr lang="en-US" altLang="zh-CN" i="1">
                                <a:latin typeface="Cambria Math" panose="02040503050406030204" pitchFamily="18" charset="0"/>
                              </a:rPr>
                            </m:ctrlPr>
                          </m:mPr>
                          <m:mr>
                            <m:e>
                              <m:f>
                                <m:fPr>
                                  <m:ctrlPr>
                                    <a:rPr lang="en-US" altLang="zh-CN" i="1">
                                      <a:latin typeface="Cambria Math" panose="02040503050406030204" pitchFamily="18" charset="0"/>
                                    </a:rPr>
                                  </m:ctrlPr>
                                </m:fPr>
                                <m:num>
                                  <m:r>
                                    <a:rPr lang="en-US" altLang="zh-CN" i="1">
                                      <a:latin typeface="Cambria Math" panose="02040503050406030204" pitchFamily="18" charset="0"/>
                                    </a:rPr>
                                    <m:t>3</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11</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6</m:t>
                                      </m:r>
                                      <m:r>
                                        <a:rPr lang="en-US" altLang="zh-CN" i="1">
                                          <a:latin typeface="Cambria Math" panose="02040503050406030204" pitchFamily="18" charset="0"/>
                                        </a:rPr>
                                        <m:t>6</m:t>
                                      </m:r>
                                    </m:e>
                                  </m:rad>
                                </m:den>
                              </m:f>
                            </m:e>
                          </m:mr>
                          <m:m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11</m:t>
                                      </m:r>
                                    </m:e>
                                  </m:rad>
                                </m:den>
                              </m:f>
                            </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m:t>
                                  </m:r>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m:t>
                                      </m:r>
                                    </m:e>
                                  </m:rad>
                                </m:den>
                              </m:f>
                            </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−7</m:t>
                                  </m:r>
                                </m:num>
                                <m:den>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6</m:t>
                                      </m:r>
                                      <m:r>
                                        <a:rPr lang="en-US" altLang="zh-CN" i="1">
                                          <a:latin typeface="Cambria Math" panose="02040503050406030204" pitchFamily="18" charset="0"/>
                                        </a:rPr>
                                        <m:t>6</m:t>
                                      </m:r>
                                    </m:e>
                                  </m:rad>
                                </m:den>
                              </m:f>
                            </m:e>
                          </m:mr>
                          <m:m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11</m:t>
                                      </m:r>
                                    </m:e>
                                  </m:rad>
                                </m:den>
                              </m:f>
                            </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m:t>
                                      </m:r>
                                    </m:e>
                                  </m:rad>
                                </m:den>
                              </m:f>
                            </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4</m:t>
                                  </m:r>
                                </m:num>
                                <m:den>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6</m:t>
                                      </m:r>
                                      <m:r>
                                        <a:rPr lang="en-US" altLang="zh-CN" i="1">
                                          <a:latin typeface="Cambria Math" panose="02040503050406030204" pitchFamily="18" charset="0"/>
                                        </a:rPr>
                                        <m:t>6</m:t>
                                      </m:r>
                                    </m:e>
                                  </m:rad>
                                </m:den>
                              </m:f>
                            </m:e>
                          </m:mr>
                        </m:m>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m>
                              <m:mPr>
                                <m:plcHide m:val="on"/>
                                <m:mcs>
                                  <m:mc>
                                    <m:mcPr>
                                      <m:count m:val="3"/>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4</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66</m:t>
                                      </m:r>
                                    </m:e>
                                  </m:rad>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9</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33</m:t>
                                      </m:r>
                                    </m:e>
                                  </m:rad>
                                </m:e>
                              </m:mr>
                            </m:m>
                          </m:e>
                        </m:d>
                      </m:e>
                      <m:sup>
                        <m:r>
                          <a:rPr lang="en-US" altLang="zh-CN" b="0" i="1" smtClean="0">
                            <a:latin typeface="Cambria Math" panose="02040503050406030204" pitchFamily="18" charset="0"/>
                          </a:rPr>
                          <m:t>−1</m:t>
                        </m:r>
                      </m:sup>
                    </m:sSup>
                  </m:oMath>
                </a14:m>
                <a:endParaRPr lang="zh-CN" altLang="en-US" dirty="0"/>
              </a:p>
            </p:txBody>
          </p:sp>
        </mc:Choice>
        <mc:Fallback xmlns="">
          <p:sp>
            <p:nvSpPr>
              <p:cNvPr id="3" name="内容占位符 2">
                <a:extLst>
                  <a:ext uri="{FF2B5EF4-FFF2-40B4-BE49-F238E27FC236}">
                    <a16:creationId xmlns:a16="http://schemas.microsoft.com/office/drawing/2014/main" id="{A3927187-3635-4483-956C-7A021ABF3CB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303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645B4-C97A-42A8-96FE-04003841D754}"/>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4ADACF-E343-41D8-8A6C-C9D4FB3CD08D}"/>
                  </a:ext>
                </a:extLst>
              </p:cNvPr>
              <p:cNvSpPr>
                <a:spLocks noGrp="1"/>
              </p:cNvSpPr>
              <p:nvPr>
                <p:ph idx="1"/>
              </p:nvPr>
            </p:nvSpPr>
            <p:spPr/>
            <p:txBody>
              <a:bodyPr>
                <a:normAutofit fontScale="77500" lnSpcReduction="20000"/>
              </a:bodyPr>
              <a:lstStyle/>
              <a:p>
                <a:r>
                  <a:rPr lang="zh-CN" altLang="en-US" dirty="0"/>
                  <a:t>回忆泰勒级数展开的思想</a:t>
                </a:r>
                <a:endParaRPr lang="en-US" altLang="zh-CN" dirty="0"/>
              </a:p>
              <a:p>
                <a:pPr lvl="1"/>
                <a:r>
                  <a:rPr lang="zh-CN" altLang="en-US" dirty="0"/>
                  <a:t>函数空间中存在一组基，这时如果空间是完备的，任意函数都可以由该空间的基表示出来</a:t>
                </a:r>
                <a:endParaRPr lang="en-US" altLang="zh-CN" dirty="0"/>
              </a:p>
              <a:p>
                <a:pPr lvl="1"/>
                <a:r>
                  <a:rPr lang="zh-CN" altLang="en-US" dirty="0"/>
                  <a:t>如何求这组基？思考线性空间</a:t>
                </a:r>
                <a:endParaRPr lang="en-US" altLang="zh-CN" dirty="0"/>
              </a:p>
              <a:p>
                <a:r>
                  <a:rPr lang="zh-CN" altLang="en-US" dirty="0"/>
                  <a:t>逼近（</a:t>
                </a:r>
                <a:r>
                  <a:rPr lang="en-US" altLang="zh-CN" dirty="0"/>
                  <a:t>Approximation</a:t>
                </a:r>
                <a:r>
                  <a:rPr lang="zh-CN" altLang="en-US" dirty="0"/>
                  <a:t>）</a:t>
                </a:r>
                <a:endParaRPr lang="en-US" altLang="zh-CN" dirty="0"/>
              </a:p>
              <a:p>
                <a:pPr lvl="1"/>
                <a:r>
                  <a:rPr lang="zh-CN" altLang="en-US" dirty="0"/>
                  <a:t>是将数学思维转化为计算思维的关键！</a:t>
                </a:r>
                <a:endParaRPr lang="en-US" altLang="zh-CN" dirty="0"/>
              </a:p>
              <a:p>
                <a:pPr lvl="1"/>
                <a:r>
                  <a:rPr lang="zh-CN" altLang="en-US" dirty="0"/>
                  <a:t>目的：是将复杂问题转化为简单问题</a:t>
                </a:r>
                <a:endParaRPr lang="en-US" altLang="zh-CN" dirty="0"/>
              </a:p>
              <a:p>
                <a:r>
                  <a:rPr lang="zh-CN" altLang="en-US" dirty="0"/>
                  <a:t>所有信号和数据处理中，都需要对问题进行抽象和刻画</a:t>
                </a:r>
                <a:endParaRPr lang="en-US" altLang="zh-CN" dirty="0"/>
              </a:p>
              <a:p>
                <a:pPr lvl="1"/>
                <a:r>
                  <a:rPr lang="zh-CN" altLang="en-US" dirty="0"/>
                  <a:t>前提：连续性，周期性，平滑性</a:t>
                </a:r>
                <a:endParaRPr lang="en-US" altLang="zh-CN" dirty="0"/>
              </a:p>
              <a:p>
                <a:pPr lvl="1"/>
                <a:r>
                  <a:rPr lang="zh-CN" altLang="en-US" dirty="0"/>
                  <a:t>目的：从已知的数据去预测未知的数据！</a:t>
                </a:r>
                <a:endParaRPr lang="en-US" altLang="zh-CN" dirty="0"/>
              </a:p>
              <a:p>
                <a:pPr lvl="1"/>
                <a:r>
                  <a:rPr lang="zh-CN" altLang="en-US" dirty="0"/>
                  <a:t>连续函数：</a:t>
                </a:r>
                <a14:m>
                  <m:oMath xmlns:m="http://schemas.openxmlformats.org/officeDocument/2006/math">
                    <m:r>
                      <a:rPr lang="en-US" altLang="zh-CN" b="0" i="1" smtClean="0">
                        <a:latin typeface="Cambria Math" panose="02040503050406030204" pitchFamily="18" charset="0"/>
                      </a:rPr>
                      <m:t>𝐶</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oMath>
                </a14:m>
                <a:r>
                  <a:rPr lang="zh-CN" altLang="en-US" dirty="0"/>
                  <a:t>定义在某闭区间</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上的一切连续函数所成的集合</a:t>
                </a:r>
                <a:endParaRPr lang="en-US" altLang="zh-CN" dirty="0"/>
              </a:p>
              <a:p>
                <a:pPr lvl="1"/>
                <a:r>
                  <a:rPr lang="zh-CN" altLang="en-US" dirty="0"/>
                  <a:t>周期函数：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𝜋</m:t>
                        </m:r>
                      </m:sub>
                    </m:sSub>
                  </m:oMath>
                </a14:m>
                <a:r>
                  <a:rPr lang="en-US" altLang="zh-CN" dirty="0"/>
                  <a:t>,</a:t>
                </a:r>
                <a:r>
                  <a:rPr lang="zh-CN" altLang="en-US" dirty="0"/>
                  <a:t>是定义在整个实轴</a:t>
                </a:r>
                <a14:m>
                  <m:oMath xmlns:m="http://schemas.openxmlformats.org/officeDocument/2006/math">
                    <m:r>
                      <a:rPr lang="en-US" altLang="zh-CN" b="0" i="1" smtClean="0">
                        <a:latin typeface="Cambria Math" panose="02040503050406030204" pitchFamily="18" charset="0"/>
                      </a:rPr>
                      <m:t>(−∞,∞)</m:t>
                    </m:r>
                  </m:oMath>
                </a14:m>
                <a:r>
                  <a:rPr lang="zh-CN" altLang="en-US" dirty="0"/>
                  <a:t>上的以</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a14:m>
                <a:r>
                  <a:rPr lang="zh-CN" altLang="en-US" dirty="0"/>
                  <a:t>为周期的连续实函数全体所构成的集合</a:t>
                </a:r>
                <a:endParaRPr lang="en-US" altLang="zh-CN" dirty="0"/>
              </a:p>
              <a:p>
                <a:pPr lvl="1"/>
                <a:r>
                  <a:rPr lang="zh-CN" altLang="en-US" dirty="0"/>
                  <a:t>平滑函数（李普希兹连续函数）？</a:t>
                </a:r>
                <a:endParaRPr lang="en-US" altLang="zh-CN" dirty="0"/>
              </a:p>
            </p:txBody>
          </p:sp>
        </mc:Choice>
        <mc:Fallback xmlns="">
          <p:sp>
            <p:nvSpPr>
              <p:cNvPr id="3" name="内容占位符 2">
                <a:extLst>
                  <a:ext uri="{FF2B5EF4-FFF2-40B4-BE49-F238E27FC236}">
                    <a16:creationId xmlns:a16="http://schemas.microsoft.com/office/drawing/2014/main" id="{C94ADACF-E343-41D8-8A6C-C9D4FB3CD08D}"/>
                  </a:ext>
                </a:extLst>
              </p:cNvPr>
              <p:cNvSpPr>
                <a:spLocks noGrp="1" noRot="1" noChangeAspect="1" noMove="1" noResize="1" noEditPoints="1" noAdjustHandles="1" noChangeArrowheads="1" noChangeShapeType="1" noTextEdit="1"/>
              </p:cNvSpPr>
              <p:nvPr>
                <p:ph idx="1"/>
              </p:nvPr>
            </p:nvSpPr>
            <p:spPr>
              <a:blipFill>
                <a:blip r:embed="rId2"/>
                <a:stretch>
                  <a:fillRect l="-696"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449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3AE49-DD4F-433F-A867-26A78910BE0E}"/>
              </a:ext>
            </a:extLst>
          </p:cNvPr>
          <p:cNvSpPr>
            <a:spLocks noGrp="1"/>
          </p:cNvSpPr>
          <p:nvPr>
            <p:ph type="title"/>
          </p:nvPr>
        </p:nvSpPr>
        <p:spPr/>
        <p:txBody>
          <a:bodyPr/>
          <a:lstStyle/>
          <a:p>
            <a:r>
              <a:rPr lang="en-US" altLang="zh-CN" dirty="0"/>
              <a:t>3.3</a:t>
            </a:r>
            <a:r>
              <a:rPr lang="zh-CN" altLang="en-US" dirty="0"/>
              <a:t>矩阵的逼近</a:t>
            </a:r>
            <a:r>
              <a:rPr lang="en-US" altLang="zh-CN" dirty="0"/>
              <a:t>-</a:t>
            </a:r>
            <a:r>
              <a:rPr lang="zh-CN" altLang="en-US" dirty="0"/>
              <a:t>奇异值分解</a:t>
            </a:r>
            <a:r>
              <a:rPr lang="en-US" altLang="zh-CN" dirty="0"/>
              <a:t>SVD(The Singular Value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927187-3635-4483-956C-7A021ABF3CB0}"/>
                  </a:ext>
                </a:extLst>
              </p:cNvPr>
              <p:cNvSpPr>
                <a:spLocks noGrp="1"/>
              </p:cNvSpPr>
              <p:nvPr>
                <p:ph idx="1"/>
              </p:nvPr>
            </p:nvSpPr>
            <p:spPr/>
            <p:txBody>
              <a:bodyPr>
                <a:normAutofit fontScale="92500" lnSpcReduction="20000"/>
              </a:bodyPr>
              <a:lstStyle/>
              <a:p>
                <a:pPr>
                  <a:lnSpc>
                    <a:spcPct val="110000"/>
                  </a:lnSpc>
                </a:pPr>
                <a:r>
                  <a:rPr lang="zh-CN" altLang="en-US" dirty="0"/>
                  <a:t>从而得到矩阵</a:t>
                </a:r>
                <a14:m>
                  <m:oMath xmlns:m="http://schemas.openxmlformats.org/officeDocument/2006/math">
                    <m:r>
                      <a:rPr lang="en-US" altLang="zh-CN" b="0" i="1" smtClean="0">
                        <a:latin typeface="Cambria Math" panose="02040503050406030204" pitchFamily="18" charset="0"/>
                      </a:rPr>
                      <m:t>𝑈</m:t>
                    </m:r>
                  </m:oMath>
                </a14:m>
                <a:r>
                  <a:rPr lang="zh-CN" altLang="en-US" dirty="0"/>
                  <a:t>的列与</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1,2,1</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1,−1,1</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−1,0,1</m:t>
                            </m:r>
                          </m:e>
                        </m:d>
                      </m:e>
                      <m:sup>
                        <m:r>
                          <a:rPr lang="en-US" altLang="zh-CN" b="0" i="1" smtClean="0">
                            <a:latin typeface="Cambria Math" panose="02040503050406030204" pitchFamily="18" charset="0"/>
                          </a:rPr>
                          <m:t>𝑇</m:t>
                        </m:r>
                      </m:sup>
                    </m:sSup>
                  </m:oMath>
                </a14:m>
                <a:r>
                  <a:rPr lang="zh-CN" altLang="en-US" dirty="0"/>
                  <a:t>成比例。最后标准化得到。因此最终矩阵</a:t>
                </a:r>
                <a14:m>
                  <m:oMath xmlns:m="http://schemas.openxmlformats.org/officeDocument/2006/math">
                    <m:r>
                      <a:rPr lang="en-US" altLang="zh-CN" b="0" i="1" smtClean="0">
                        <a:latin typeface="Cambria Math" panose="02040503050406030204" pitchFamily="18" charset="0"/>
                      </a:rPr>
                      <m:t>𝐵</m:t>
                    </m:r>
                  </m:oMath>
                </a14:m>
                <a:r>
                  <a:rPr lang="zh-CN" altLang="en-US" dirty="0"/>
                  <a:t>的</a:t>
                </a:r>
                <a:r>
                  <a:rPr lang="en-US" altLang="zh-CN" dirty="0"/>
                  <a:t>SVD</a:t>
                </a:r>
                <a:r>
                  <a:rPr lang="zh-CN" altLang="en-US" dirty="0"/>
                  <a:t>分解</a:t>
                </a:r>
                <a14:m>
                  <m:oMath xmlns:m="http://schemas.openxmlformats.org/officeDocument/2006/math">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𝑈</m:t>
                    </m:r>
                    <m:r>
                      <m:rPr>
                        <m:sty m:val="p"/>
                      </m:rPr>
                      <a:rPr lang="en-US" altLang="zh-CN" b="0" i="0" dirty="0" smtClean="0">
                        <a:latin typeface="Cambria Math" panose="02040503050406030204" pitchFamily="18" charset="0"/>
                      </a:rPr>
                      <m:t>Σ</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𝑉</m:t>
                        </m:r>
                      </m:e>
                      <m:sup>
                        <m:r>
                          <a:rPr lang="en-US" altLang="zh-CN" b="0" i="1" dirty="0" smtClean="0">
                            <a:latin typeface="Cambria Math" panose="02040503050406030204" pitchFamily="18" charset="0"/>
                          </a:rPr>
                          <m:t>𝑇</m:t>
                        </m:r>
                      </m:sup>
                    </m:sSup>
                  </m:oMath>
                </a14:m>
                <a:r>
                  <a:rPr lang="zh-CN" altLang="en-US" dirty="0"/>
                  <a:t>为</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3"/>
                                  <m:mcJc m:val="center"/>
                                </m:mcPr>
                              </m:mc>
                            </m:mcs>
                            <m:ctrlPr>
                              <a:rPr lang="en-US" altLang="zh-CN" i="1">
                                <a:latin typeface="Cambria Math" panose="02040503050406030204" pitchFamily="18" charset="0"/>
                              </a:rPr>
                            </m:ctrlPr>
                          </m:mPr>
                          <m:m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3</m:t>
                                      </m:r>
                                    </m:e>
                                  </m:rad>
                                </m:den>
                              </m:f>
                            </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m:t>
                                  </m:r>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2</m:t>
                                      </m:r>
                                    </m:e>
                                  </m:rad>
                                </m:den>
                              </m:f>
                            </m:e>
                          </m:mr>
                          <m:m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3</m:t>
                                      </m:r>
                                    </m:e>
                                  </m:rad>
                                </m:den>
                              </m:f>
                            </m:e>
                            <m:e>
                              <m:r>
                                <a:rPr lang="en-US" altLang="zh-CN" b="0" i="1" smtClean="0">
                                  <a:latin typeface="Cambria Math" panose="02040503050406030204" pitchFamily="18" charset="0"/>
                                </a:rPr>
                                <m:t>0</m:t>
                              </m:r>
                            </m:e>
                          </m:mr>
                          <m:m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m:t>
                                      </m:r>
                                    </m:e>
                                  </m:rad>
                                </m:den>
                              </m:f>
                            </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3</m:t>
                                      </m:r>
                                    </m:e>
                                  </m:rad>
                                </m:den>
                              </m:f>
                            </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2</m:t>
                                      </m:r>
                                    </m:e>
                                  </m:rad>
                                </m:den>
                              </m:f>
                            </m:e>
                          </m:mr>
                        </m:m>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m>
                              <m:mPr>
                                <m:plcHide m:val="on"/>
                                <m:mcs>
                                  <m:mc>
                                    <m:mcPr>
                                      <m:count m:val="3"/>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4</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66</m:t>
                                      </m:r>
                                    </m:e>
                                  </m:rad>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9</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33</m:t>
                                      </m:r>
                                    </m:e>
                                  </m:rad>
                                </m:e>
                              </m:mr>
                            </m:m>
                          </m:e>
                        </m:d>
                      </m:e>
                      <m:sup>
                        <m:r>
                          <a:rPr lang="en-US" altLang="zh-CN" b="0" i="1" smtClean="0">
                            <a:latin typeface="Cambria Math" panose="02040503050406030204" pitchFamily="18" charset="0"/>
                          </a:rPr>
                          <m:t> </m:t>
                        </m:r>
                      </m:sup>
                    </m:sSup>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plcHide m:val="on"/>
                                <m:mcs>
                                  <m:mc>
                                    <m:mcPr>
                                      <m:count m:val="3"/>
                                      <m:mcJc m:val="center"/>
                                    </m:mcPr>
                                  </m:mc>
                                </m:mcs>
                                <m:ctrlPr>
                                  <a:rPr lang="en-US" altLang="zh-CN" i="1">
                                    <a:latin typeface="Cambria Math" panose="02040503050406030204" pitchFamily="18" charset="0"/>
                                  </a:rPr>
                                </m:ctrlPr>
                              </m:mPr>
                              <m:mr>
                                <m:e>
                                  <m:f>
                                    <m:fPr>
                                      <m:ctrlPr>
                                        <a:rPr lang="en-US" altLang="zh-CN" i="1">
                                          <a:latin typeface="Cambria Math" panose="02040503050406030204" pitchFamily="18" charset="0"/>
                                        </a:rPr>
                                      </m:ctrlPr>
                                    </m:fPr>
                                    <m:num>
                                      <m:r>
                                        <a:rPr lang="en-US" altLang="zh-CN" i="1">
                                          <a:latin typeface="Cambria Math" panose="02040503050406030204" pitchFamily="18" charset="0"/>
                                        </a:rPr>
                                        <m:t>3</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11</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66</m:t>
                                          </m:r>
                                        </m:e>
                                      </m:rad>
                                    </m:den>
                                  </m:f>
                                </m:e>
                              </m:mr>
                              <m:m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11</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−7</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66</m:t>
                                          </m:r>
                                        </m:e>
                                      </m:rad>
                                    </m:den>
                                  </m:f>
                                </m:e>
                              </m:mr>
                              <m:m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11</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m:t>
                                          </m:r>
                                        </m:e>
                                      </m:rad>
                                    </m:den>
                                  </m:f>
                                </m:e>
                                <m:e>
                                  <m:f>
                                    <m:fPr>
                                      <m:ctrlPr>
                                        <a:rPr lang="en-US" altLang="zh-CN" i="1">
                                          <a:latin typeface="Cambria Math" panose="02040503050406030204" pitchFamily="18" charset="0"/>
                                        </a:rPr>
                                      </m:ctrlPr>
                                    </m:fPr>
                                    <m:num>
                                      <m:r>
                                        <a:rPr lang="en-US" altLang="zh-CN" i="1">
                                          <a:latin typeface="Cambria Math" panose="02040503050406030204" pitchFamily="18" charset="0"/>
                                        </a:rPr>
                                        <m:t>4</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66</m:t>
                                          </m:r>
                                        </m:e>
                                      </m:rad>
                                    </m:den>
                                  </m:f>
                                </m:e>
                              </m:mr>
                            </m:m>
                          </m:e>
                        </m:d>
                      </m:e>
                      <m:sup>
                        <m:r>
                          <a:rPr lang="en-US" altLang="zh-CN" b="0" i="1" smtClean="0">
                            <a:latin typeface="Cambria Math" panose="02040503050406030204" pitchFamily="18" charset="0"/>
                          </a:rPr>
                          <m:t>𝑇</m:t>
                        </m:r>
                      </m:sup>
                    </m:sSup>
                  </m:oMath>
                </a14:m>
                <a:endParaRPr lang="en-US" altLang="zh-CN" dirty="0"/>
              </a:p>
              <a:p>
                <a:pPr>
                  <a:lnSpc>
                    <a:spcPct val="110000"/>
                  </a:lnSpc>
                </a:pPr>
                <a:r>
                  <a:rPr lang="zh-CN" altLang="en-US" dirty="0"/>
                  <a:t>注意：从</a:t>
                </a:r>
                <a14:m>
                  <m:oMath xmlns:m="http://schemas.openxmlformats.org/officeDocument/2006/math">
                    <m:r>
                      <a:rPr lang="en-US" altLang="zh-CN" b="0" i="1" smtClean="0">
                        <a:latin typeface="Cambria Math" panose="02040503050406030204" pitchFamily="18" charset="0"/>
                      </a:rPr>
                      <m:t>𝑉</m:t>
                    </m:r>
                  </m:oMath>
                </a14:m>
                <a:r>
                  <a:rPr lang="zh-CN" altLang="en-US" dirty="0"/>
                  <a:t>推导</a:t>
                </a:r>
                <a14:m>
                  <m:oMath xmlns:m="http://schemas.openxmlformats.org/officeDocument/2006/math">
                    <m:r>
                      <a:rPr lang="en-US" altLang="zh-CN" b="0" i="1" dirty="0" smtClean="0">
                        <a:latin typeface="Cambria Math" panose="02040503050406030204" pitchFamily="18" charset="0"/>
                      </a:rPr>
                      <m:t>𝑈</m:t>
                    </m:r>
                    <m:r>
                      <a:rPr lang="en-US" altLang="zh-CN" b="0" i="1" dirty="0" smtClean="0">
                        <a:latin typeface="Cambria Math" panose="02040503050406030204" pitchFamily="18" charset="0"/>
                      </a:rPr>
                      <m:t>,</m:t>
                    </m:r>
                  </m:oMath>
                </a14:m>
                <a:r>
                  <a:rPr lang="zh-CN" altLang="en-US" dirty="0"/>
                  <a:t>而不是独立去对角化</a:t>
                </a:r>
                <a14:m>
                  <m:oMath xmlns:m="http://schemas.openxmlformats.org/officeDocument/2006/math">
                    <m:r>
                      <a:rPr lang="en-US" altLang="zh-CN" b="0" i="1" smtClean="0">
                        <a:latin typeface="Cambria Math" panose="02040503050406030204" pitchFamily="18" charset="0"/>
                      </a:rPr>
                      <m:t>𝐵</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𝐵</m:t>
                    </m:r>
                    <m:r>
                      <a:rPr lang="zh-CN" altLang="en-US" i="1">
                        <a:latin typeface="Cambria Math" panose="02040503050406030204" pitchFamily="18" charset="0"/>
                      </a:rPr>
                      <m:t>，</m:t>
                    </m:r>
                  </m:oMath>
                </a14:m>
                <a:r>
                  <a:rPr lang="zh-CN" altLang="en-US" dirty="0"/>
                  <a:t>否则在</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a:t>之间存在符号相关而出错。例如</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a:t>也成立，但不能使用</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𝑈</m:t>
                    </m:r>
                  </m:oMath>
                </a14:m>
                <a:r>
                  <a:rPr lang="zh-CN" altLang="en-US" dirty="0"/>
                  <a:t>和</a:t>
                </a:r>
                <a14:m>
                  <m:oMath xmlns:m="http://schemas.openxmlformats.org/officeDocument/2006/math">
                    <m:r>
                      <a:rPr lang="en-US" altLang="zh-CN" b="0" i="1" dirty="0" smtClean="0">
                        <a:latin typeface="Cambria Math" panose="02040503050406030204" pitchFamily="18" charset="0"/>
                      </a:rPr>
                      <m:t>𝑉</m:t>
                    </m:r>
                  </m:oMath>
                </a14:m>
                <a:r>
                  <a:rPr lang="zh-CN" altLang="en-US" dirty="0"/>
                  <a:t>来构造</a:t>
                </a:r>
                <a14:m>
                  <m:oMath xmlns:m="http://schemas.openxmlformats.org/officeDocument/2006/math">
                    <m:r>
                      <a:rPr lang="en-US" altLang="zh-CN" b="0" i="1" smtClean="0">
                        <a:latin typeface="Cambria Math" panose="02040503050406030204" pitchFamily="18" charset="0"/>
                      </a:rPr>
                      <m:t>𝑆𝑉𝐷</m:t>
                    </m:r>
                  </m:oMath>
                </a14:m>
                <a:r>
                  <a:rPr lang="zh-CN" altLang="en-US" dirty="0"/>
                  <a:t>分解 </a:t>
                </a:r>
                <a:endParaRPr lang="en-US" altLang="zh-CN" dirty="0"/>
              </a:p>
              <a:p>
                <a:pPr>
                  <a:lnSpc>
                    <a:spcPct val="110000"/>
                  </a:lnSpc>
                </a:pPr>
                <a:r>
                  <a:rPr lang="zh-CN" altLang="en-US" dirty="0"/>
                  <a:t>问题：如果没有非零特征值，是否可以进行</a:t>
                </a:r>
                <a:r>
                  <a:rPr lang="en-US" altLang="zh-CN" dirty="0"/>
                  <a:t>SVD</a:t>
                </a:r>
                <a:r>
                  <a:rPr lang="zh-CN" altLang="en-US" dirty="0"/>
                  <a:t>分解？</a:t>
                </a:r>
                <a:endParaRPr lang="en-US" altLang="zh-CN" dirty="0"/>
              </a:p>
            </p:txBody>
          </p:sp>
        </mc:Choice>
        <mc:Fallback xmlns="">
          <p:sp>
            <p:nvSpPr>
              <p:cNvPr id="3" name="内容占位符 2">
                <a:extLst>
                  <a:ext uri="{FF2B5EF4-FFF2-40B4-BE49-F238E27FC236}">
                    <a16:creationId xmlns:a16="http://schemas.microsoft.com/office/drawing/2014/main" id="{A3927187-3635-4483-956C-7A021ABF3CB0}"/>
                  </a:ext>
                </a:extLst>
              </p:cNvPr>
              <p:cNvSpPr>
                <a:spLocks noGrp="1" noRot="1" noChangeAspect="1" noMove="1" noResize="1" noEditPoints="1" noAdjustHandles="1" noChangeArrowheads="1" noChangeShapeType="1" noTextEdit="1"/>
              </p:cNvSpPr>
              <p:nvPr>
                <p:ph idx="1"/>
              </p:nvPr>
            </p:nvSpPr>
            <p:spPr>
              <a:blipFill>
                <a:blip r:embed="rId2"/>
                <a:stretch>
                  <a:fillRect l="-928" t="-1961" r="-290" b="-1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987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82612-BE27-4D46-BC82-AEC1D7EAD721}"/>
              </a:ext>
            </a:extLst>
          </p:cNvPr>
          <p:cNvSpPr>
            <a:spLocks noGrp="1"/>
          </p:cNvSpPr>
          <p:nvPr>
            <p:ph type="title"/>
          </p:nvPr>
        </p:nvSpPr>
        <p:spPr/>
        <p:txBody>
          <a:bodyPr/>
          <a:lstStyle/>
          <a:p>
            <a:r>
              <a:rPr lang="en-US" altLang="zh-CN" dirty="0"/>
              <a:t>3.3</a:t>
            </a:r>
            <a:r>
              <a:rPr lang="zh-CN" altLang="en-US" dirty="0"/>
              <a:t>矩阵的逼近</a:t>
            </a:r>
            <a:r>
              <a:rPr lang="en-US" altLang="zh-CN" dirty="0"/>
              <a:t>-</a:t>
            </a:r>
            <a:r>
              <a:rPr lang="zh-CN" altLang="en-US" dirty="0"/>
              <a:t>奇异值分解</a:t>
            </a:r>
            <a:r>
              <a:rPr lang="en-US" altLang="zh-CN" dirty="0"/>
              <a:t>SVD(The Singular Value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3FB20C8-0195-412A-B1B0-3664B7569379}"/>
                  </a:ext>
                </a:extLst>
              </p:cNvPr>
              <p:cNvSpPr>
                <a:spLocks noGrp="1"/>
              </p:cNvSpPr>
              <p:nvPr>
                <p:ph idx="1"/>
              </p:nvPr>
            </p:nvSpPr>
            <p:spPr/>
            <p:txBody>
              <a:bodyPr>
                <a:normAutofit fontScale="70000" lnSpcReduction="20000"/>
              </a:bodyPr>
              <a:lstStyle/>
              <a:p>
                <a:pPr>
                  <a:lnSpc>
                    <a:spcPct val="120000"/>
                  </a:lnSpc>
                </a:pPr>
                <a:r>
                  <a:rPr lang="zh-CN" altLang="en-US" dirty="0"/>
                  <a:t>幂零矩阵</a:t>
                </a:r>
                <a:r>
                  <a:rPr lang="en-US" altLang="zh-CN" dirty="0"/>
                  <a:t>(Nilpotent Matrix):</a:t>
                </a:r>
                <a:r>
                  <a:rPr lang="zh-CN" altLang="en-US" dirty="0"/>
                  <a:t>非零方阵</a:t>
                </a:r>
                <a14:m>
                  <m:oMath xmlns:m="http://schemas.openxmlformats.org/officeDocument/2006/math">
                    <m:r>
                      <a:rPr lang="en-US" altLang="zh-CN" i="1">
                        <a:latin typeface="Cambria Math" panose="02040503050406030204" pitchFamily="18" charset="0"/>
                      </a:rPr>
                      <m:t>𝐴</m:t>
                    </m:r>
                  </m:oMath>
                </a14:m>
                <a:r>
                  <a:rPr lang="zh-CN" altLang="en-US" dirty="0"/>
                  <a:t>满足</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𝐴</m:t>
                        </m:r>
                      </m:e>
                      <m:sup>
                        <m:r>
                          <a:rPr lang="en-US" altLang="zh-CN" i="1" dirty="0">
                            <a:latin typeface="Cambria Math" panose="02040503050406030204" pitchFamily="18" charset="0"/>
                          </a:rPr>
                          <m:t>𝑘</m:t>
                        </m:r>
                      </m:sup>
                    </m:sSup>
                    <m:r>
                      <a:rPr lang="en-US" altLang="zh-CN" i="1" dirty="0">
                        <a:latin typeface="Cambria Math" panose="02040503050406030204" pitchFamily="18" charset="0"/>
                      </a:rPr>
                      <m:t>=0,</m:t>
                    </m:r>
                    <m:r>
                      <a:rPr lang="en-US" altLang="zh-CN" i="1" dirty="0">
                        <a:latin typeface="Cambria Math" panose="02040503050406030204" pitchFamily="18" charset="0"/>
                      </a:rPr>
                      <m:t>𝑘</m:t>
                    </m:r>
                    <m:r>
                      <a:rPr lang="en-US" altLang="zh-CN" i="1" dirty="0">
                        <a:latin typeface="Cambria Math" panose="02040503050406030204" pitchFamily="18" charset="0"/>
                      </a:rPr>
                      <m:t>&gt;0</m:t>
                    </m:r>
                    <m:r>
                      <a:rPr lang="zh-CN" altLang="en-US" i="1" dirty="0">
                        <a:latin typeface="Cambria Math" panose="02040503050406030204" pitchFamily="18" charset="0"/>
                      </a:rPr>
                      <m:t>，</m:t>
                    </m:r>
                  </m:oMath>
                </a14:m>
                <a:r>
                  <a:rPr lang="zh-CN" altLang="en-US" dirty="0"/>
                  <a:t>则矩阵</a:t>
                </a:r>
                <a14:m>
                  <m:oMath xmlns:m="http://schemas.openxmlformats.org/officeDocument/2006/math">
                    <m:r>
                      <a:rPr lang="en-US" altLang="zh-CN" i="1">
                        <a:latin typeface="Cambria Math" panose="02040503050406030204" pitchFamily="18" charset="0"/>
                      </a:rPr>
                      <m:t>𝐴</m:t>
                    </m:r>
                  </m:oMath>
                </a14:m>
                <a:r>
                  <a:rPr lang="zh-CN" altLang="en-US" dirty="0"/>
                  <a:t>的所有特征值为</a:t>
                </a:r>
                <a:r>
                  <a:rPr lang="en-US" altLang="zh-CN" dirty="0"/>
                  <a:t>0,</a:t>
                </a:r>
                <a:r>
                  <a:rPr lang="zh-CN" altLang="en-US" dirty="0"/>
                  <a:t>如下的幂零矩阵无非零特征值，但有</a:t>
                </a:r>
                <a:r>
                  <a:rPr lang="en-US" altLang="zh-CN" dirty="0"/>
                  <a:t>SVD</a:t>
                </a:r>
                <a:r>
                  <a:rPr lang="zh-CN" altLang="en-US" dirty="0"/>
                  <a:t>分解</a:t>
                </a:r>
                <a:endParaRPr lang="en-US" altLang="zh-CN" dirty="0"/>
              </a:p>
              <a:p>
                <a:pPr>
                  <a:lnSpc>
                    <a:spcPct val="120000"/>
                  </a:lnSpc>
                </a:pPr>
                <a14:m>
                  <m:oMath xmlns:m="http://schemas.openxmlformats.org/officeDocument/2006/math">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−7</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7</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d>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d>
                  </m:oMath>
                </a14:m>
                <a:endParaRPr lang="en-US" altLang="zh-CN" dirty="0"/>
              </a:p>
              <a:p>
                <a:pPr>
                  <a:lnSpc>
                    <a:spcPct val="120000"/>
                  </a:lnSpc>
                </a:pPr>
                <a:r>
                  <a:rPr lang="zh-CN" altLang="en-US" dirty="0"/>
                  <a:t>奇异值包含该变换矩阵的一个关键因子，实际上，使用极分解，</a:t>
                </a:r>
                <a:r>
                  <a:rPr lang="en-US" altLang="zh-CN" dirty="0"/>
                  <a:t>SVD</a:t>
                </a:r>
                <a:r>
                  <a:rPr lang="zh-CN" altLang="en-US" dirty="0"/>
                  <a:t>具有将任意方阵与半正定矩阵关联起来，将伸缩矩阵（半正定）中将旋转反射矩阵分离出来！</a:t>
                </a:r>
                <a:endParaRPr lang="en-US" altLang="zh-CN" dirty="0"/>
              </a:p>
              <a:p>
                <a:pPr>
                  <a:lnSpc>
                    <a:spcPct val="120000"/>
                  </a:lnSpc>
                </a:pPr>
                <a:r>
                  <a:rPr lang="zh-CN" altLang="en-US" b="1" dirty="0">
                    <a:solidFill>
                      <a:srgbClr val="FF0000"/>
                    </a:solidFill>
                  </a:rPr>
                  <a:t>极分解</a:t>
                </a:r>
                <a:r>
                  <a:rPr lang="en-US" altLang="zh-CN" b="1" dirty="0">
                    <a:solidFill>
                      <a:srgbClr val="FF0000"/>
                    </a:solidFill>
                  </a:rPr>
                  <a:t>(Polar Decomposition)</a:t>
                </a:r>
                <a:r>
                  <a:rPr lang="zh-CN" altLang="en-US" dirty="0"/>
                  <a:t>：任何方阵</a:t>
                </a:r>
                <a14:m>
                  <m:oMath xmlns:m="http://schemas.openxmlformats.org/officeDocument/2006/math">
                    <m:r>
                      <a:rPr lang="en-US" altLang="zh-CN" b="0" i="1" smtClean="0">
                        <a:latin typeface="Cambria Math" panose="02040503050406030204" pitchFamily="18" charset="0"/>
                      </a:rPr>
                      <m:t>𝐴</m:t>
                    </m:r>
                  </m:oMath>
                </a14:m>
                <a:r>
                  <a:rPr lang="zh-CN" altLang="en-US" dirty="0"/>
                  <a:t>都可以表达为</a:t>
                </a:r>
                <a14:m>
                  <m:oMath xmlns:m="http://schemas.openxmlformats.org/officeDocument/2006/math">
                    <m:r>
                      <a:rPr lang="en-US" altLang="zh-CN" b="0" i="1" smtClean="0">
                        <a:latin typeface="Cambria Math" panose="02040503050406030204" pitchFamily="18" charset="0"/>
                      </a:rPr>
                      <m:t>𝑈𝑆</m:t>
                    </m:r>
                  </m:oMath>
                </a14:m>
                <a:r>
                  <a:rPr lang="zh-CN" altLang="en-US" dirty="0"/>
                  <a:t>的形式，其中</a:t>
                </a:r>
                <a14:m>
                  <m:oMath xmlns:m="http://schemas.openxmlformats.org/officeDocument/2006/math">
                    <m:r>
                      <a:rPr lang="en-US" altLang="zh-CN" b="0" i="1" smtClean="0">
                        <a:latin typeface="Cambria Math" panose="02040503050406030204" pitchFamily="18" charset="0"/>
                      </a:rPr>
                      <m:t>𝑈</m:t>
                    </m:r>
                  </m:oMath>
                </a14:m>
                <a:r>
                  <a:rPr lang="zh-CN" altLang="en-US" dirty="0"/>
                  <a:t>是正交矩阵，</a:t>
                </a:r>
                <a14:m>
                  <m:oMath xmlns:m="http://schemas.openxmlformats.org/officeDocument/2006/math">
                    <m:r>
                      <a:rPr lang="en-US" altLang="zh-CN" b="0" i="1" smtClean="0">
                        <a:latin typeface="Cambria Math" panose="02040503050406030204" pitchFamily="18" charset="0"/>
                      </a:rPr>
                      <m:t>𝑆</m:t>
                    </m:r>
                  </m:oMath>
                </a14:m>
                <a:r>
                  <a:rPr lang="zh-CN" altLang="en-US" dirty="0"/>
                  <a:t>是唯一的对称半正定矩阵。如果</a:t>
                </a:r>
                <a14:m>
                  <m:oMath xmlns:m="http://schemas.openxmlformats.org/officeDocument/2006/math">
                    <m:r>
                      <a:rPr lang="en-US" altLang="zh-CN" b="0" i="1" smtClean="0">
                        <a:latin typeface="Cambria Math" panose="02040503050406030204" pitchFamily="18" charset="0"/>
                      </a:rPr>
                      <m:t>𝐴</m:t>
                    </m:r>
                  </m:oMath>
                </a14:m>
                <a:r>
                  <a:rPr lang="zh-CN" altLang="en-US" dirty="0"/>
                  <a:t>可逆，</a:t>
                </a:r>
                <a14:m>
                  <m:oMath xmlns:m="http://schemas.openxmlformats.org/officeDocument/2006/math">
                    <m:r>
                      <a:rPr lang="en-US" altLang="zh-CN" b="0" i="1" smtClean="0">
                        <a:latin typeface="Cambria Math" panose="02040503050406030204" pitchFamily="18" charset="0"/>
                      </a:rPr>
                      <m:t>𝑈</m:t>
                    </m:r>
                  </m:oMath>
                </a14:m>
                <a:r>
                  <a:rPr lang="zh-CN" altLang="en-US" dirty="0"/>
                  <a:t>也是唯一的（此时</a:t>
                </a:r>
                <a14:m>
                  <m:oMath xmlns:m="http://schemas.openxmlformats.org/officeDocument/2006/math">
                    <m:r>
                      <a:rPr lang="en-US" altLang="zh-CN" b="0" i="1" smtClean="0">
                        <a:latin typeface="Cambria Math" panose="02040503050406030204" pitchFamily="18" charset="0"/>
                      </a:rPr>
                      <m:t>𝑆</m:t>
                    </m:r>
                  </m:oMath>
                </a14:m>
                <a:r>
                  <a:rPr lang="zh-CN" altLang="en-US" dirty="0"/>
                  <a:t>正定）</a:t>
                </a:r>
                <a:endParaRPr lang="en-US" altLang="zh-CN" dirty="0"/>
              </a:p>
              <a:p>
                <a:pPr>
                  <a:lnSpc>
                    <a:spcPct val="120000"/>
                  </a:lnSpc>
                </a:pPr>
                <a:r>
                  <a:rPr lang="zh-CN" altLang="en-US" dirty="0"/>
                  <a:t>极分解具有很好的几何意义，因为它告诉我们，每个矩阵乘法都会引起具有非负比例因子的正交方向的各向异性缩放，然后是反射。当缺少反射分量时，得到的矩阵是半正定的。矩阵</a:t>
                </a:r>
                <a14:m>
                  <m:oMath xmlns:m="http://schemas.openxmlformats.org/officeDocument/2006/math">
                    <m:r>
                      <a:rPr lang="en-US" altLang="zh-CN" i="1" dirty="0" smtClean="0">
                        <a:latin typeface="Cambria Math" panose="02040503050406030204" pitchFamily="18" charset="0"/>
                      </a:rPr>
                      <m:t>𝑈</m:t>
                    </m:r>
                  </m:oMath>
                </a14:m>
                <a:r>
                  <a:rPr lang="zh-CN" altLang="en-US" dirty="0"/>
                  <a:t>也是最接近</a:t>
                </a:r>
                <a14:m>
                  <m:oMath xmlns:m="http://schemas.openxmlformats.org/officeDocument/2006/math">
                    <m:r>
                      <a:rPr lang="en-US" altLang="zh-CN" b="0" i="1" dirty="0" smtClean="0">
                        <a:latin typeface="Cambria Math" panose="02040503050406030204" pitchFamily="18" charset="0"/>
                      </a:rPr>
                      <m:t>𝐴</m:t>
                    </m:r>
                  </m:oMath>
                </a14:m>
                <a:r>
                  <a:rPr lang="zh-CN" altLang="en-US" dirty="0"/>
                  <a:t>的正交矩阵，正如</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cos</m:t>
                                </m:r>
                              </m:fName>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𝜃</m:t>
                                    </m:r>
                                  </m:e>
                                </m:d>
                              </m:e>
                            </m:func>
                            <m:r>
                              <a:rPr lang="zh-CN" altLang="en-US" i="1" dirty="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i="0" dirty="0">
                                    <a:latin typeface="Cambria Math" panose="02040503050406030204" pitchFamily="18" charset="0"/>
                                  </a:rPr>
                                  <m:t>sin</m:t>
                                </m:r>
                              </m:fName>
                              <m:e>
                                <m:d>
                                  <m:dPr>
                                    <m:ctrlPr>
                                      <a:rPr lang="en-US" altLang="zh-CN" i="1" dirty="0">
                                        <a:latin typeface="Cambria Math" panose="02040503050406030204" pitchFamily="18" charset="0"/>
                                      </a:rPr>
                                    </m:ctrlPr>
                                  </m:dPr>
                                  <m:e>
                                    <m:r>
                                      <a:rPr lang="en-US" altLang="zh-CN" i="1" dirty="0">
                                        <a:latin typeface="Cambria Math" panose="02040503050406030204" pitchFamily="18" charset="0"/>
                                      </a:rPr>
                                      <m:t>𝜃</m:t>
                                    </m:r>
                                  </m:e>
                                </m:d>
                              </m:e>
                            </m:func>
                          </m:e>
                        </m:d>
                      </m:e>
                      <m:sup>
                        <m:r>
                          <a:rPr lang="en-US" altLang="zh-CN" i="1" dirty="0">
                            <a:latin typeface="Cambria Math" panose="02040503050406030204" pitchFamily="18" charset="0"/>
                          </a:rPr>
                          <m:t>𝑇</m:t>
                        </m:r>
                      </m:sup>
                    </m:sSup>
                  </m:oMath>
                </a14:m>
                <a:r>
                  <a:rPr lang="zh-CN" altLang="en-US" dirty="0"/>
                  <a:t>是最接近极坐标的单位向量</a:t>
                </a:r>
                <a14:m>
                  <m:oMath xmlns:m="http://schemas.openxmlformats.org/officeDocument/2006/math">
                    <m:r>
                      <a:rPr lang="en-US" altLang="zh-CN" i="1" dirty="0" smtClean="0">
                        <a:latin typeface="Cambria Math" panose="02040503050406030204" pitchFamily="18" charset="0"/>
                      </a:rPr>
                      <m:t>𝑟</m:t>
                    </m:r>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cos</m:t>
                                </m:r>
                              </m:fName>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𝜃</m:t>
                                    </m:r>
                                  </m:e>
                                </m:d>
                              </m:e>
                            </m:func>
                            <m:r>
                              <a:rPr lang="en-US" altLang="zh-CN"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sin</m:t>
                                </m:r>
                              </m:fName>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𝜃</m:t>
                                    </m:r>
                                  </m:e>
                                </m:d>
                              </m:e>
                            </m:func>
                          </m:e>
                        </m:d>
                      </m:e>
                      <m:sup>
                        <m:r>
                          <a:rPr lang="en-US" altLang="zh-CN" b="0" i="1" dirty="0" smtClean="0">
                            <a:latin typeface="Cambria Math" panose="02040503050406030204" pitchFamily="18" charset="0"/>
                          </a:rPr>
                          <m:t>𝑇</m:t>
                        </m:r>
                      </m:sup>
                    </m:sSup>
                  </m:oMath>
                </a14:m>
                <a:endParaRPr lang="en-US" altLang="zh-CN" dirty="0"/>
              </a:p>
              <a:p>
                <a:pPr>
                  <a:lnSpc>
                    <a:spcPct val="120000"/>
                  </a:lnSpc>
                </a:pPr>
                <a:endParaRPr lang="en-US" altLang="zh-CN" dirty="0"/>
              </a:p>
              <a:p>
                <a:pPr>
                  <a:lnSpc>
                    <a:spcPct val="120000"/>
                  </a:lnSpc>
                </a:pPr>
                <a:endParaRPr lang="zh-CN" altLang="en-US" dirty="0"/>
              </a:p>
              <a:p>
                <a:pPr>
                  <a:lnSpc>
                    <a:spcPct val="120000"/>
                  </a:lnSpc>
                </a:pPr>
                <a:endParaRPr lang="zh-CN" altLang="en-US" dirty="0"/>
              </a:p>
            </p:txBody>
          </p:sp>
        </mc:Choice>
        <mc:Fallback xmlns="">
          <p:sp>
            <p:nvSpPr>
              <p:cNvPr id="3" name="内容占位符 2">
                <a:extLst>
                  <a:ext uri="{FF2B5EF4-FFF2-40B4-BE49-F238E27FC236}">
                    <a16:creationId xmlns:a16="http://schemas.microsoft.com/office/drawing/2014/main" id="{43FB20C8-0195-412A-B1B0-3664B7569379}"/>
                  </a:ext>
                </a:extLst>
              </p:cNvPr>
              <p:cNvSpPr>
                <a:spLocks noGrp="1" noRot="1" noChangeAspect="1" noMove="1" noResize="1" noEditPoints="1" noAdjustHandles="1" noChangeArrowheads="1" noChangeShapeType="1" noTextEdit="1"/>
              </p:cNvSpPr>
              <p:nvPr>
                <p:ph idx="1"/>
              </p:nvPr>
            </p:nvSpPr>
            <p:spPr>
              <a:blipFill>
                <a:blip r:embed="rId2"/>
                <a:stretch>
                  <a:fillRect l="-522" t="-560" r="-464"/>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42E7FF82-63B9-4834-9A82-A8FCB3A985A9}"/>
              </a:ext>
            </a:extLst>
          </p:cNvPr>
          <p:cNvSpPr/>
          <p:nvPr/>
        </p:nvSpPr>
        <p:spPr>
          <a:xfrm>
            <a:off x="1868905" y="6311900"/>
            <a:ext cx="7263063" cy="369332"/>
          </a:xfrm>
          <a:prstGeom prst="rect">
            <a:avLst/>
          </a:prstGeom>
        </p:spPr>
        <p:txBody>
          <a:bodyPr wrap="square">
            <a:spAutoFit/>
          </a:bodyPr>
          <a:lstStyle/>
          <a:p>
            <a:r>
              <a:rPr lang="zh-CN" altLang="en-US" dirty="0"/>
              <a:t>https://zhuanlan.zhihu.com/p/198941358?utm_source=wechat_timeline</a:t>
            </a:r>
          </a:p>
        </p:txBody>
      </p:sp>
    </p:spTree>
    <p:extLst>
      <p:ext uri="{BB962C8B-B14F-4D97-AF65-F5344CB8AC3E}">
        <p14:creationId xmlns:p14="http://schemas.microsoft.com/office/powerpoint/2010/main" val="89730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C3BFD-A053-431C-AC25-C582EA87E16A}"/>
              </a:ext>
            </a:extLst>
          </p:cNvPr>
          <p:cNvSpPr>
            <a:spLocks noGrp="1"/>
          </p:cNvSpPr>
          <p:nvPr>
            <p:ph type="title"/>
          </p:nvPr>
        </p:nvSpPr>
        <p:spPr/>
        <p:txBody>
          <a:bodyPr/>
          <a:lstStyle/>
          <a:p>
            <a:r>
              <a:rPr lang="en-US" altLang="zh-CN" dirty="0"/>
              <a:t>3.3</a:t>
            </a:r>
            <a:r>
              <a:rPr lang="zh-CN" altLang="en-US" dirty="0"/>
              <a:t>矩阵的逼近</a:t>
            </a:r>
            <a:r>
              <a:rPr lang="en-US" altLang="zh-CN" dirty="0"/>
              <a:t>-</a:t>
            </a:r>
            <a:r>
              <a:rPr lang="zh-CN" altLang="en-US" dirty="0"/>
              <a:t>奇异值分解</a:t>
            </a:r>
            <a:r>
              <a:rPr lang="en-US" altLang="zh-CN" dirty="0"/>
              <a:t>SVD(The Singular Value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5F1B9D3-520C-4D89-9898-EF9F88A384E5}"/>
                  </a:ext>
                </a:extLst>
              </p:cNvPr>
              <p:cNvSpPr>
                <a:spLocks noGrp="1"/>
              </p:cNvSpPr>
              <p:nvPr>
                <p:ph idx="1"/>
              </p:nvPr>
            </p:nvSpPr>
            <p:spPr/>
            <p:txBody>
              <a:bodyPr>
                <a:normAutofit/>
              </a:bodyPr>
              <a:lstStyle/>
              <a:p>
                <a:r>
                  <a:rPr lang="zh-CN" altLang="en-US" dirty="0"/>
                  <a:t>如何将方阵推广到非方阵？</a:t>
                </a:r>
                <a:endParaRPr lang="en-US" altLang="zh-CN" dirty="0"/>
              </a:p>
              <a:p>
                <a:pPr lvl="1"/>
                <a:r>
                  <a:rPr lang="zh-CN" altLang="en-US" dirty="0"/>
                  <a:t>假设矩阵</a:t>
                </a:r>
                <a14:m>
                  <m:oMath xmlns:m="http://schemas.openxmlformats.org/officeDocument/2006/math">
                    <m:r>
                      <a:rPr lang="en-US" altLang="zh-CN" b="0" i="1" smtClean="0">
                        <a:latin typeface="Cambria Math" panose="02040503050406030204" pitchFamily="18" charset="0"/>
                      </a:rPr>
                      <m:t>𝐵</m:t>
                    </m:r>
                  </m:oMath>
                </a14:m>
                <a:r>
                  <a:rPr lang="zh-CN" altLang="en-US" dirty="0"/>
                  <a:t>是由矩阵</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oMath>
                </a14:m>
                <a:r>
                  <a:rPr lang="zh-CN" altLang="en-US" dirty="0"/>
                  <a:t>填充</a:t>
                </a:r>
                <a:r>
                  <a:rPr lang="en-US" altLang="zh-CN" dirty="0"/>
                  <a:t>0</a:t>
                </a:r>
                <a:r>
                  <a:rPr lang="zh-CN" altLang="en-US" dirty="0"/>
                  <a:t>而成的</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𝑚</m:t>
                    </m:r>
                  </m:oMath>
                </a14:m>
                <a:r>
                  <a:rPr lang="zh-CN" altLang="en-US" dirty="0"/>
                  <a:t>的方阵</a:t>
                </a:r>
                <a:r>
                  <a:rPr lang="en-US" altLang="zh-CN" dirty="0"/>
                  <a:t>(</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oMath>
                </a14:m>
                <a:r>
                  <a:rPr lang="en-US" altLang="zh-CN" dirty="0"/>
                  <a:t>)</a:t>
                </a:r>
                <a:r>
                  <a:rPr lang="zh-CN" altLang="en-US" dirty="0"/>
                  <a:t>，这时按照分块矩阵的处理可以获得非方阵的</a:t>
                </a:r>
                <a:r>
                  <a:rPr lang="en-US" altLang="zh-CN" dirty="0"/>
                  <a:t>SVD</a:t>
                </a:r>
                <a:r>
                  <a:rPr lang="zh-CN" altLang="en-US" dirty="0"/>
                  <a:t>分解</a:t>
                </a:r>
                <a:endParaRPr lang="en-US" altLang="zh-CN" dirty="0"/>
              </a:p>
              <a:p>
                <a:pPr lvl="1"/>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 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𝑈</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Σ</m:t>
                                  </m:r>
                                </m:e>
                                <m:sub>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2</m:t>
                                      </m:r>
                                    </m:sub>
                                  </m:sSub>
                                </m:e>
                              </m:mr>
                            </m:m>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oMath>
                </a14:m>
                <a:endParaRPr lang="en-US" altLang="zh-CN" dirty="0"/>
              </a:p>
              <a:p>
                <a:pPr lvl="1"/>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i="1">
                                  <a:latin typeface="Cambria Math" panose="02040503050406030204" pitchFamily="18" charset="0"/>
                                </a:rPr>
                                <m:t>𝐷</m:t>
                              </m:r>
                            </m:e>
                          </m:mr>
                          <m:mr>
                            <m:e>
                              <m:r>
                                <a:rPr lang="en-US" altLang="zh-CN" i="1">
                                  <a:latin typeface="Cambria Math" panose="02040503050406030204" pitchFamily="18" charset="0"/>
                                </a:rPr>
                                <m:t>0</m:t>
                              </m:r>
                            </m:e>
                          </m:mr>
                        </m:m>
                      </m:e>
                    </m:d>
                    <m:r>
                      <a:rPr lang="en-US" altLang="zh-CN" i="1">
                        <a:latin typeface="Cambria Math" panose="02040503050406030204" pitchFamily="18" charset="0"/>
                      </a:rPr>
                      <m:t>=</m:t>
                    </m:r>
                    <m:r>
                      <a:rPr lang="en-US" altLang="zh-CN" i="1">
                        <a:latin typeface="Cambria Math" panose="02040503050406030204" pitchFamily="18" charset="0"/>
                      </a:rPr>
                      <m:t>𝑈</m:t>
                    </m:r>
                    <m:r>
                      <m:rPr>
                        <m:sty m:val="p"/>
                      </m:rPr>
                      <a:rPr lang="en-US" altLang="zh-CN">
                        <a:latin typeface="Cambria Math" panose="02040503050406030204" pitchFamily="18" charset="0"/>
                      </a:rPr>
                      <m:t>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i="1">
                                      <a:latin typeface="Cambria Math" panose="02040503050406030204" pitchFamily="18" charset="0"/>
                                    </a:rPr>
                                    <m:t>1</m:t>
                                  </m:r>
                                </m:sub>
                              </m:sSub>
                            </m:e>
                            <m:e>
                              <m:r>
                                <a:rPr lang="en-US" altLang="zh-CN" i="1">
                                  <a:latin typeface="Cambria Math" panose="02040503050406030204" pitchFamily="18" charset="0"/>
                                </a:rPr>
                                <m:t>0</m:t>
                              </m:r>
                            </m:e>
                          </m:mr>
                          <m:mr>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i="1">
                                      <a:latin typeface="Cambria Math" panose="02040503050406030204" pitchFamily="18" charset="0"/>
                                    </a:rPr>
                                    <m:t>2</m:t>
                                  </m:r>
                                </m:sub>
                              </m:sSub>
                            </m:e>
                          </m:mr>
                        </m:m>
                      </m:e>
                    </m:d>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Σ</m:t>
                                  </m:r>
                                </m:e>
                                <m:sub>
                                  <m:r>
                                    <a:rPr lang="en-US" altLang="zh-CN" i="1">
                                      <a:latin typeface="Cambria Math" panose="02040503050406030204" pitchFamily="18" charset="0"/>
                                    </a:rPr>
                                    <m:t>1</m:t>
                                  </m:r>
                                </m:sub>
                              </m:sSub>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mr>
                        </m:m>
                      </m:e>
                    </m:d>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i="1">
                            <a:latin typeface="Cambria Math" panose="02040503050406030204" pitchFamily="18" charset="0"/>
                          </a:rPr>
                          <m:t>𝑇</m:t>
                        </m:r>
                      </m:sup>
                    </m:sSup>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&lt;</m:t>
                    </m:r>
                    <m:r>
                      <a:rPr lang="en-US" altLang="zh-CN" b="0" i="1" smtClean="0">
                        <a:latin typeface="Cambria Math" panose="02040503050406030204" pitchFamily="18" charset="0"/>
                      </a:rPr>
                      <m:t>𝑑</m:t>
                    </m:r>
                  </m:oMath>
                </a14:m>
                <a:endParaRPr lang="en-US" altLang="zh-CN" dirty="0"/>
              </a:p>
              <a:p>
                <a:pPr lvl="1"/>
                <a:r>
                  <a:rPr lang="zh-CN" altLang="en-US" dirty="0"/>
                  <a:t>其中</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Σ</m:t>
                    </m:r>
                  </m:oMath>
                </a14:m>
                <a:r>
                  <a:rPr lang="zh-CN" altLang="en-US" dirty="0"/>
                  <a:t>都是</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i="1" dirty="0">
                        <a:latin typeface="Cambria Math" panose="02040503050406030204" pitchFamily="18" charset="0"/>
                      </a:rPr>
                      <m:t>𝑚</m:t>
                    </m:r>
                  </m:oMath>
                </a14:m>
                <a:r>
                  <a:rPr lang="zh-CN" altLang="en-US" dirty="0"/>
                  <a:t>大小，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1</m:t>
                        </m:r>
                      </m:sub>
                    </m:sSub>
                  </m:oMath>
                </a14:m>
                <a:r>
                  <a:rPr lang="zh-CN" altLang="en-US" dirty="0"/>
                  <a:t>为</a:t>
                </a:r>
                <a14:m>
                  <m:oMath xmlns:m="http://schemas.openxmlformats.org/officeDocument/2006/math">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oMath>
                </a14:m>
                <a:r>
                  <a:rPr lang="zh-CN" altLang="en-US" dirty="0"/>
                  <a:t>大小，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2</m:t>
                        </m:r>
                      </m:sub>
                    </m:sSub>
                  </m:oMath>
                </a14:m>
                <a:r>
                  <a:rPr lang="zh-CN" altLang="en-US" dirty="0"/>
                  <a:t>为</a:t>
                </a:r>
                <a14:m>
                  <m:oMath xmlns:m="http://schemas.openxmlformats.org/officeDocument/2006/math">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e>
                    </m:d>
                  </m:oMath>
                </a14:m>
                <a:r>
                  <a:rPr lang="zh-CN" altLang="en-US" dirty="0"/>
                  <a:t>和</a:t>
                </a:r>
                <a14:m>
                  <m:oMath xmlns:m="http://schemas.openxmlformats.org/officeDocument/2006/math">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Σ</m:t>
                        </m:r>
                      </m:e>
                      <m:sub>
                        <m:r>
                          <a:rPr lang="en-US" altLang="zh-CN" b="0" i="1" dirty="0" smtClean="0">
                            <a:latin typeface="Cambria Math" panose="02040503050406030204" pitchFamily="18" charset="0"/>
                          </a:rPr>
                          <m:t>1</m:t>
                        </m:r>
                      </m:sub>
                    </m:sSub>
                  </m:oMath>
                </a14:m>
                <a:r>
                  <a:rPr lang="zh-CN" altLang="en-US" dirty="0"/>
                  <a:t>为</a:t>
                </a:r>
                <a14:m>
                  <m:oMath xmlns:m="http://schemas.openxmlformats.org/officeDocument/2006/math">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min</m:t>
                        </m:r>
                      </m:fName>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e>
                        </m:d>
                      </m:e>
                    </m:func>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min</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E5F1B9D3-520C-4D89-9898-EF9F88A384E5}"/>
                  </a:ext>
                </a:extLst>
              </p:cNvPr>
              <p:cNvSpPr>
                <a:spLocks noGrp="1" noRot="1" noChangeAspect="1" noMove="1" noResize="1" noEditPoints="1" noAdjustHandles="1" noChangeArrowheads="1" noChangeShapeType="1" noTextEdit="1"/>
              </p:cNvSpPr>
              <p:nvPr>
                <p:ph idx="1"/>
              </p:nvPr>
            </p:nvSpPr>
            <p:spPr>
              <a:blipFill>
                <a:blip r:embed="rId2"/>
                <a:stretch>
                  <a:fillRect l="-1043" t="-1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007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A8329-4589-42FC-B3D2-540B83A8F70D}"/>
              </a:ext>
            </a:extLst>
          </p:cNvPr>
          <p:cNvSpPr>
            <a:spLocks noGrp="1"/>
          </p:cNvSpPr>
          <p:nvPr>
            <p:ph type="title"/>
          </p:nvPr>
        </p:nvSpPr>
        <p:spPr>
          <a:xfrm>
            <a:off x="838200" y="365125"/>
            <a:ext cx="10515600" cy="1325563"/>
          </a:xfrm>
        </p:spPr>
        <p:txBody>
          <a:bodyPr/>
          <a:lstStyle/>
          <a:p>
            <a:r>
              <a:rPr lang="en-US" altLang="zh-CN" dirty="0"/>
              <a:t>3.3 </a:t>
            </a:r>
            <a:r>
              <a:rPr lang="zh-CN" altLang="en-US" dirty="0"/>
              <a:t>矩阵的逼近</a:t>
            </a:r>
            <a:r>
              <a:rPr lang="en-US" altLang="zh-CN" dirty="0"/>
              <a:t>-</a:t>
            </a:r>
            <a:r>
              <a:rPr lang="zh-CN" altLang="en-US" dirty="0"/>
              <a:t>奇异值分解</a:t>
            </a:r>
            <a:r>
              <a:rPr lang="en-US" altLang="zh-CN" dirty="0"/>
              <a:t>SVD(The Singular Value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E1C30DA-6EDF-4B03-8A0A-2A71482FC840}"/>
                  </a:ext>
                </a:extLst>
              </p:cNvPr>
              <p:cNvSpPr>
                <a:spLocks noGrp="1"/>
              </p:cNvSpPr>
              <p:nvPr>
                <p:ph idx="1"/>
              </p:nvPr>
            </p:nvSpPr>
            <p:spPr/>
            <p:txBody>
              <a:bodyPr/>
              <a:lstStyle/>
              <a:p>
                <a:r>
                  <a:rPr lang="zh-CN" altLang="en-US" dirty="0"/>
                  <a:t>矩阵</a:t>
                </a:r>
                <a14:m>
                  <m:oMath xmlns:m="http://schemas.openxmlformats.org/officeDocument/2006/math">
                    <m:r>
                      <a:rPr lang="en-US" altLang="zh-CN" i="1">
                        <a:latin typeface="Cambria Math" panose="02040503050406030204" pitchFamily="18" charset="0"/>
                      </a:rPr>
                      <m:t>𝐴</m:t>
                    </m:r>
                  </m:oMath>
                </a14:m>
                <a:r>
                  <a:rPr lang="zh-CN" altLang="en-US" dirty="0"/>
                  <a:t>的维数为</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其秩为</a:t>
                </a:r>
                <a14:m>
                  <m:oMath xmlns:m="http://schemas.openxmlformats.org/officeDocument/2006/math">
                    <m:r>
                      <a:rPr lang="en-US" altLang="zh-CN" i="1">
                        <a:latin typeface="Cambria Math" panose="02040503050406030204" pitchFamily="18" charset="0"/>
                      </a:rPr>
                      <m:t>𝑟</m:t>
                    </m:r>
                    <m:r>
                      <a:rPr lang="zh-CN" altLang="en-US" i="1">
                        <a:latin typeface="Cambria Math" panose="02040503050406030204" pitchFamily="18" charset="0"/>
                      </a:rPr>
                      <m:t>。</m:t>
                    </m:r>
                  </m:oMath>
                </a14:m>
                <a:r>
                  <a:rPr lang="zh-CN" altLang="en-US" dirty="0"/>
                  <a:t>例如数据矩阵中列表示属性，行表示样本，此时一般情况下不是方阵，期望</a:t>
                </a:r>
                <a:endParaRPr lang="en-US" altLang="zh-CN" dirty="0"/>
              </a:p>
              <a:p>
                <a:pPr lvl="1"/>
                <a14:m>
                  <m:oMath xmlns:m="http://schemas.openxmlformats.org/officeDocument/2006/math">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𝑟</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𝑟</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=0</m:t>
                    </m:r>
                  </m:oMath>
                </a14:m>
                <a:endParaRPr lang="en-US" altLang="zh-CN" dirty="0"/>
              </a:p>
              <a:p>
                <a:pPr lvl="1"/>
                <a:r>
                  <a:rPr lang="zh-CN" altLang="en-US" dirty="0"/>
                  <a:t>特征值降序排列：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&gt;0</m:t>
                    </m:r>
                  </m:oMath>
                </a14:m>
                <a:endParaRPr lang="en-US" altLang="zh-CN" b="0" dirty="0"/>
              </a:p>
              <a:p>
                <a:pPr lvl="1"/>
                <a:r>
                  <a:rPr lang="zh-CN" altLang="en-US" dirty="0"/>
                  <a:t>后</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r>
                  <a:rPr lang="zh-CN" altLang="en-US" dirty="0"/>
                  <a:t>个</a:t>
                </a:r>
                <a14:m>
                  <m:oMath xmlns:m="http://schemas.openxmlformats.org/officeDocument/2006/math">
                    <m:r>
                      <a:rPr lang="en-US" altLang="zh-CN" b="0" i="1" dirty="0" smtClean="0">
                        <a:latin typeface="Cambria Math" panose="02040503050406030204" pitchFamily="18" charset="0"/>
                      </a:rPr>
                      <m:t>𝑣</m:t>
                    </m:r>
                  </m:oMath>
                </a14:m>
                <a:r>
                  <a:rPr lang="zh-CN" altLang="en-US" dirty="0"/>
                  <a:t>在</a:t>
                </a:r>
                <a14:m>
                  <m:oMath xmlns:m="http://schemas.openxmlformats.org/officeDocument/2006/math">
                    <m:r>
                      <a:rPr lang="en-US" altLang="zh-CN" b="0" i="1" dirty="0" smtClean="0">
                        <a:latin typeface="Cambria Math" panose="02040503050406030204" pitchFamily="18" charset="0"/>
                      </a:rPr>
                      <m:t>𝐴</m:t>
                    </m:r>
                  </m:oMath>
                </a14:m>
                <a:r>
                  <a:rPr lang="zh-CN" altLang="en-US" dirty="0"/>
                  <a:t>的零空间中，最后</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r>
                  <a:rPr lang="zh-CN" altLang="en-US" dirty="0"/>
                  <a:t>个</a:t>
                </a:r>
                <a14:m>
                  <m:oMath xmlns:m="http://schemas.openxmlformats.org/officeDocument/2006/math">
                    <m:r>
                      <a:rPr lang="en-US" altLang="zh-CN" b="0" i="1" dirty="0" smtClean="0">
                        <a:latin typeface="Cambria Math" panose="02040503050406030204" pitchFamily="18" charset="0"/>
                      </a:rPr>
                      <m:t>𝑢</m:t>
                    </m:r>
                  </m:oMath>
                </a14:m>
                <a:r>
                  <a:rPr lang="zh-CN" altLang="en-US" dirty="0"/>
                  <a:t>在</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oMath>
                </a14:m>
                <a:r>
                  <a:rPr lang="zh-CN" altLang="en-US" dirty="0"/>
                  <a:t>的零空间中</a:t>
                </a:r>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−1</m:t>
                        </m:r>
                      </m:sup>
                    </m:sSup>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2E1C30DA-6EDF-4B03-8A0A-2A71482FC840}"/>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C572D8A-657A-4884-9701-4EF551B10B17}"/>
              </a:ext>
            </a:extLst>
          </p:cNvPr>
          <p:cNvPicPr>
            <a:picLocks noChangeAspect="1"/>
          </p:cNvPicPr>
          <p:nvPr/>
        </p:nvPicPr>
        <p:blipFill>
          <a:blip r:embed="rId3"/>
          <a:stretch>
            <a:fillRect/>
          </a:stretch>
        </p:blipFill>
        <p:spPr>
          <a:xfrm>
            <a:off x="1367603" y="4549630"/>
            <a:ext cx="9986197" cy="1762270"/>
          </a:xfrm>
          <a:prstGeom prst="rect">
            <a:avLst/>
          </a:prstGeom>
        </p:spPr>
      </p:pic>
    </p:spTree>
    <p:extLst>
      <p:ext uri="{BB962C8B-B14F-4D97-AF65-F5344CB8AC3E}">
        <p14:creationId xmlns:p14="http://schemas.microsoft.com/office/powerpoint/2010/main" val="382420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85A5-4D8F-4A48-A727-0A2EB9CF20AF}"/>
              </a:ext>
            </a:extLst>
          </p:cNvPr>
          <p:cNvSpPr>
            <a:spLocks noGrp="1"/>
          </p:cNvSpPr>
          <p:nvPr>
            <p:ph type="title"/>
          </p:nvPr>
        </p:nvSpPr>
        <p:spPr/>
        <p:txBody>
          <a:bodyPr/>
          <a:lstStyle/>
          <a:p>
            <a:r>
              <a:rPr lang="en-US" altLang="zh-CN" dirty="0"/>
              <a:t>3.3</a:t>
            </a:r>
            <a:r>
              <a:rPr lang="zh-CN" altLang="en-US" dirty="0"/>
              <a:t>矩阵的逼近</a:t>
            </a:r>
            <a:r>
              <a:rPr lang="en-US" altLang="zh-CN" dirty="0"/>
              <a:t>-</a:t>
            </a:r>
            <a:r>
              <a:rPr lang="zh-CN" altLang="en-US" dirty="0"/>
              <a:t>奇异值分解</a:t>
            </a:r>
            <a:r>
              <a:rPr lang="en-US" altLang="zh-CN" dirty="0"/>
              <a:t>SVD(The Singular Value Decomposition)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1F653A3-CBC8-4D91-92E6-46E32AACC947}"/>
                  </a:ext>
                </a:extLst>
              </p:cNvPr>
              <p:cNvSpPr>
                <a:spLocks noGrp="1"/>
              </p:cNvSpPr>
              <p:nvPr>
                <p:ph idx="1"/>
              </p:nvPr>
            </p:nvSpPr>
            <p:spPr/>
            <p:txBody>
              <a:bodyPr>
                <a:normAutofit lnSpcReduction="10000"/>
              </a:bodyPr>
              <a:lstStyle/>
              <a:p>
                <a:r>
                  <a:rPr lang="zh-CN" altLang="en-US" dirty="0"/>
                  <a:t>矩阵分解将矩阵分解为一些具有某些性质的矩阵的组合，而</a:t>
                </a:r>
                <a:r>
                  <a:rPr lang="en-US" altLang="zh-CN" dirty="0"/>
                  <a:t>SVD</a:t>
                </a:r>
                <a:r>
                  <a:rPr lang="zh-CN" altLang="en-US" dirty="0"/>
                  <a:t>则将其分解为按照顺序排列的组合</a:t>
                </a:r>
                <a:endParaRPr lang="en-US" altLang="zh-CN" dirty="0"/>
              </a:p>
              <a:p>
                <a:pPr lvl="1"/>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𝑟</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𝑟</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𝑇</m:t>
                        </m:r>
                      </m:sup>
                    </m:sSubSup>
                  </m:oMath>
                </a14:m>
                <a:endParaRPr lang="en-US" altLang="zh-CN" dirty="0"/>
              </a:p>
              <a:p>
                <a:pPr lvl="1"/>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oMath>
                </a14:m>
                <a:r>
                  <a:rPr lang="zh-CN" altLang="en-US" dirty="0"/>
                  <a:t>是与矩阵</a:t>
                </a:r>
                <a14:m>
                  <m:oMath xmlns:m="http://schemas.openxmlformats.org/officeDocument/2006/math">
                    <m:r>
                      <a:rPr lang="en-US" altLang="zh-CN" b="0" i="1" smtClean="0">
                        <a:latin typeface="Cambria Math" panose="02040503050406030204" pitchFamily="18" charset="0"/>
                      </a:rPr>
                      <m:t>𝐴</m:t>
                    </m:r>
                  </m:oMath>
                </a14:m>
                <a:r>
                  <a:rPr lang="zh-CN" altLang="en-US" dirty="0"/>
                  <a:t>最接近的秩一的矩阵，而前</a:t>
                </a:r>
                <a14:m>
                  <m:oMath xmlns:m="http://schemas.openxmlformats.org/officeDocument/2006/math">
                    <m:r>
                      <a:rPr lang="en-US" altLang="zh-CN" b="0" i="1" smtClean="0">
                        <a:latin typeface="Cambria Math" panose="02040503050406030204" pitchFamily="18" charset="0"/>
                      </a:rPr>
                      <m:t>𝑘</m:t>
                    </m:r>
                  </m:oMath>
                </a14:m>
                <a:r>
                  <a:rPr lang="zh-CN" altLang="en-US" dirty="0"/>
                  <a:t>项之和则是最好的秩</a:t>
                </a:r>
                <a14:m>
                  <m:oMath xmlns:m="http://schemas.openxmlformats.org/officeDocument/2006/math">
                    <m:r>
                      <a:rPr lang="en-US" altLang="zh-CN" b="0" i="1" smtClean="0">
                        <a:latin typeface="Cambria Math" panose="02040503050406030204" pitchFamily="18" charset="0"/>
                      </a:rPr>
                      <m:t>𝑘</m:t>
                    </m:r>
                  </m:oMath>
                </a14:m>
                <a:r>
                  <a:rPr lang="zh-CN" altLang="en-US" dirty="0"/>
                  <a:t>的矩阵！</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𝑘</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𝑘</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𝑇</m:t>
                        </m:r>
                      </m:sup>
                    </m:sSubSup>
                  </m:oMath>
                </a14:m>
                <a:endParaRPr lang="en-US" altLang="zh-CN" dirty="0"/>
              </a:p>
              <a:p>
                <a:r>
                  <a:rPr lang="en-US" altLang="zh-CN" b="1" dirty="0">
                    <a:solidFill>
                      <a:srgbClr val="FF0000"/>
                    </a:solidFill>
                  </a:rPr>
                  <a:t>Eckart-Young</a:t>
                </a:r>
                <a:r>
                  <a:rPr lang="zh-CN" altLang="en-US" dirty="0"/>
                  <a:t>：如果</a:t>
                </a:r>
                <a14:m>
                  <m:oMath xmlns:m="http://schemas.openxmlformats.org/officeDocument/2006/math">
                    <m:r>
                      <a:rPr lang="en-US" altLang="zh-CN" b="0" i="1" smtClean="0">
                        <a:latin typeface="Cambria Math" panose="02040503050406030204" pitchFamily="18" charset="0"/>
                      </a:rPr>
                      <m:t>𝐵</m:t>
                    </m:r>
                  </m:oMath>
                </a14:m>
                <a:r>
                  <a:rPr lang="zh-CN" altLang="en-US" dirty="0"/>
                  <a:t>秩为</a:t>
                </a:r>
                <a14:m>
                  <m:oMath xmlns:m="http://schemas.openxmlformats.org/officeDocument/2006/math">
                    <m:r>
                      <a:rPr lang="en-US" altLang="zh-CN" b="0" i="1" smtClean="0">
                        <a:latin typeface="Cambria Math" panose="02040503050406030204" pitchFamily="18" charset="0"/>
                      </a:rPr>
                      <m:t>𝑘</m:t>
                    </m:r>
                    <m:r>
                      <a:rPr lang="zh-CN" altLang="en-US" i="1">
                        <a:latin typeface="Cambria Math" panose="02040503050406030204" pitchFamily="18" charset="0"/>
                      </a:rPr>
                      <m:t>，</m:t>
                    </m:r>
                  </m:oMath>
                </a14:m>
                <a:r>
                  <a:rPr lang="zh-CN" altLang="en-US" dirty="0"/>
                  <a:t>则</a:t>
                </a:r>
                <a14:m>
                  <m:oMath xmlns:m="http://schemas.openxmlformats.org/officeDocument/2006/math">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𝑘</m:t>
                        </m:r>
                      </m:sub>
                    </m:sSub>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m:t>
                    </m:r>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m:rPr>
                        <m:lit/>
                      </m:rPr>
                      <a:rPr lang="en-US" altLang="zh-CN" b="0" i="1" dirty="0" smtClean="0">
                        <a:latin typeface="Cambria Math" panose="02040503050406030204" pitchFamily="18" charset="0"/>
                      </a:rPr>
                      <m:t>||</m:t>
                    </m:r>
                  </m:oMath>
                </a14:m>
                <a:endParaRPr lang="en-US" altLang="zh-CN" dirty="0"/>
              </a:p>
              <a:p>
                <a:r>
                  <a:rPr lang="zh-CN" altLang="en-US" dirty="0"/>
                  <a:t>如何找</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endParaRPr lang="en-US" altLang="zh-CN" b="0" dirty="0"/>
              </a:p>
              <a:p>
                <a:pPr lvl="1"/>
                <a14:m>
                  <m:oMath xmlns:m="http://schemas.openxmlformats.org/officeDocument/2006/math">
                    <m:r>
                      <a:rPr lang="en-US" altLang="zh-CN" b="0" i="1" smtClean="0">
                        <a:latin typeface="Cambria Math" panose="02040503050406030204" pitchFamily="18" charset="0"/>
                      </a:rPr>
                      <m:t>𝑉</m:t>
                    </m:r>
                  </m:oMath>
                </a14:m>
                <a:r>
                  <a:rPr lang="zh-CN" altLang="en-US" dirty="0"/>
                  <a:t>包含</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𝐴</m:t>
                    </m:r>
                  </m:oMath>
                </a14:m>
                <a:r>
                  <a:rPr lang="zh-CN" altLang="en-US" dirty="0"/>
                  <a:t>的标准正交特征向量</a:t>
                </a:r>
                <a:endParaRPr lang="en-US" altLang="zh-CN" dirty="0"/>
              </a:p>
              <a:p>
                <a:pPr lvl="1"/>
                <a14:m>
                  <m:oMath xmlns:m="http://schemas.openxmlformats.org/officeDocument/2006/math">
                    <m:r>
                      <a:rPr lang="en-US" altLang="zh-CN" b="0" i="1" smtClean="0">
                        <a:latin typeface="Cambria Math" panose="02040503050406030204" pitchFamily="18" charset="0"/>
                      </a:rPr>
                      <m:t>𝑈</m:t>
                    </m:r>
                  </m:oMath>
                </a14:m>
                <a:r>
                  <a:rPr lang="zh-CN" altLang="en-US" dirty="0"/>
                  <a:t>包含</a:t>
                </a:r>
                <a14:m>
                  <m:oMath xmlns:m="http://schemas.openxmlformats.org/officeDocument/2006/math">
                    <m:r>
                      <a:rPr lang="en-US" altLang="zh-CN" b="0" i="1" dirty="0" smtClean="0">
                        <a:latin typeface="Cambria Math" panose="02040503050406030204" pitchFamily="18" charset="0"/>
                      </a:rPr>
                      <m:t>𝐴</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𝑇</m:t>
                        </m:r>
                      </m:sup>
                    </m:sSup>
                  </m:oMath>
                </a14:m>
                <a:r>
                  <a:rPr lang="zh-CN" altLang="en-US" dirty="0"/>
                  <a:t>的标准正交特征向量</a:t>
                </a:r>
                <a:endParaRPr lang="en-US" altLang="zh-CN" dirty="0"/>
              </a:p>
              <a:p>
                <a:pPr lvl="1"/>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oMath>
                </a14:m>
                <a:r>
                  <a:rPr lang="zh-CN" altLang="en-US" dirty="0"/>
                  <a:t>到</a:t>
                </a:r>
                <a14:m>
                  <m:oMath xmlns:m="http://schemas.openxmlformats.org/officeDocument/2006/math">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𝜎</m:t>
                        </m:r>
                      </m:e>
                      <m:sub>
                        <m:r>
                          <a:rPr lang="en-US" altLang="zh-CN" b="0" i="1" dirty="0" smtClean="0">
                            <a:latin typeface="Cambria Math" panose="02040503050406030204" pitchFamily="18" charset="0"/>
                          </a:rPr>
                          <m:t>𝑟</m:t>
                        </m:r>
                      </m:sub>
                      <m:sup>
                        <m:r>
                          <a:rPr lang="en-US" altLang="zh-CN" b="0" i="1" dirty="0" smtClean="0">
                            <a:latin typeface="Cambria Math" panose="02040503050406030204" pitchFamily="18" charset="0"/>
                          </a:rPr>
                          <m:t>2</m:t>
                        </m:r>
                      </m:sup>
                    </m:sSubSup>
                  </m:oMath>
                </a14:m>
                <a:r>
                  <a:rPr lang="zh-CN" altLang="en-US" dirty="0"/>
                  <a:t>是</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𝐴</m:t>
                    </m:r>
                  </m:oMath>
                </a14:m>
                <a:r>
                  <a:rPr lang="zh-CN" altLang="en-US" dirty="0"/>
                  <a:t>和</a:t>
                </a:r>
                <a14:m>
                  <m:oMath xmlns:m="http://schemas.openxmlformats.org/officeDocument/2006/math">
                    <m:r>
                      <a:rPr lang="en-US" altLang="zh-CN" b="0" i="1" dirty="0" smtClean="0">
                        <a:latin typeface="Cambria Math" panose="02040503050406030204" pitchFamily="18" charset="0"/>
                      </a:rPr>
                      <m:t>𝐴</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𝑇</m:t>
                        </m:r>
                      </m:sup>
                    </m:sSup>
                  </m:oMath>
                </a14:m>
                <a:r>
                  <a:rPr lang="zh-CN" altLang="en-US" dirty="0"/>
                  <a:t>的非零特征值</a:t>
                </a:r>
              </a:p>
            </p:txBody>
          </p:sp>
        </mc:Choice>
        <mc:Fallback xmlns="">
          <p:sp>
            <p:nvSpPr>
              <p:cNvPr id="3" name="内容占位符 2">
                <a:extLst>
                  <a:ext uri="{FF2B5EF4-FFF2-40B4-BE49-F238E27FC236}">
                    <a16:creationId xmlns:a16="http://schemas.microsoft.com/office/drawing/2014/main" id="{51F653A3-CBC8-4D91-92E6-46E32AACC947}"/>
                  </a:ext>
                </a:extLst>
              </p:cNvPr>
              <p:cNvSpPr>
                <a:spLocks noGrp="1" noRot="1" noChangeAspect="1" noMove="1" noResize="1" noEditPoints="1" noAdjustHandles="1" noChangeArrowheads="1" noChangeShapeType="1" noTextEdit="1"/>
              </p:cNvSpPr>
              <p:nvPr>
                <p:ph idx="1"/>
              </p:nvPr>
            </p:nvSpPr>
            <p:spPr>
              <a:blipFill>
                <a:blip r:embed="rId2"/>
                <a:stretch>
                  <a:fillRect l="-1043" t="-2521" b="-70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19C5CA3-DED3-4792-974A-5881C520D38F}"/>
              </a:ext>
            </a:extLst>
          </p:cNvPr>
          <p:cNvPicPr>
            <a:picLocks noChangeAspect="1"/>
          </p:cNvPicPr>
          <p:nvPr/>
        </p:nvPicPr>
        <p:blipFill>
          <a:blip r:embed="rId3"/>
          <a:stretch>
            <a:fillRect/>
          </a:stretch>
        </p:blipFill>
        <p:spPr>
          <a:xfrm>
            <a:off x="6183753" y="4362762"/>
            <a:ext cx="6000000" cy="2495238"/>
          </a:xfrm>
          <a:prstGeom prst="rect">
            <a:avLst/>
          </a:prstGeom>
        </p:spPr>
      </p:pic>
    </p:spTree>
    <p:extLst>
      <p:ext uri="{BB962C8B-B14F-4D97-AF65-F5344CB8AC3E}">
        <p14:creationId xmlns:p14="http://schemas.microsoft.com/office/powerpoint/2010/main" val="382585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C3BFD-A053-431C-AC25-C582EA87E16A}"/>
              </a:ext>
            </a:extLst>
          </p:cNvPr>
          <p:cNvSpPr>
            <a:spLocks noGrp="1"/>
          </p:cNvSpPr>
          <p:nvPr>
            <p:ph type="title"/>
          </p:nvPr>
        </p:nvSpPr>
        <p:spPr/>
        <p:txBody>
          <a:bodyPr/>
          <a:lstStyle/>
          <a:p>
            <a:r>
              <a:rPr lang="en-US" altLang="zh-CN" dirty="0"/>
              <a:t>3.3</a:t>
            </a:r>
            <a:r>
              <a:rPr lang="zh-CN" altLang="en-US" dirty="0"/>
              <a:t>矩阵的逼近</a:t>
            </a:r>
            <a:r>
              <a:rPr lang="en-US" altLang="zh-CN" dirty="0"/>
              <a:t>-</a:t>
            </a:r>
            <a:r>
              <a:rPr lang="zh-CN" altLang="en-US" dirty="0"/>
              <a:t>奇异值分解</a:t>
            </a:r>
            <a:r>
              <a:rPr lang="en-US" altLang="zh-CN" dirty="0"/>
              <a:t>SVD(The Singular Value Decomposition)</a:t>
            </a:r>
            <a:endParaRPr lang="zh-CN" altLang="en-US" dirty="0"/>
          </a:p>
        </p:txBody>
      </p:sp>
      <p:sp>
        <p:nvSpPr>
          <p:cNvPr id="3" name="内容占位符 2">
            <a:extLst>
              <a:ext uri="{FF2B5EF4-FFF2-40B4-BE49-F238E27FC236}">
                <a16:creationId xmlns:a16="http://schemas.microsoft.com/office/drawing/2014/main" id="{E5F1B9D3-520C-4D89-9898-EF9F88A384E5}"/>
              </a:ext>
            </a:extLst>
          </p:cNvPr>
          <p:cNvSpPr>
            <a:spLocks noGrp="1"/>
          </p:cNvSpPr>
          <p:nvPr>
            <p:ph idx="1"/>
          </p:nvPr>
        </p:nvSpPr>
        <p:spPr/>
        <p:txBody>
          <a:bodyPr>
            <a:normAutofit fontScale="92500"/>
          </a:bodyPr>
          <a:lstStyle/>
          <a:p>
            <a:r>
              <a:rPr lang="zh-CN" altLang="en-US" dirty="0"/>
              <a:t>这种矩阵逼近的思想也是以前函数逼近的推广！</a:t>
            </a:r>
            <a:endParaRPr lang="en-US" altLang="zh-CN" dirty="0"/>
          </a:p>
          <a:p>
            <a:pPr lvl="1"/>
            <a:r>
              <a:rPr lang="zh-CN" altLang="en-US" dirty="0"/>
              <a:t>可进一步推广到低秩矩阵因子分解！</a:t>
            </a:r>
            <a:endParaRPr lang="en-US" altLang="zh-CN" dirty="0"/>
          </a:p>
          <a:p>
            <a:pPr lvl="1"/>
            <a:r>
              <a:rPr lang="zh-CN" altLang="en-US" dirty="0"/>
              <a:t>这是很多机器学习应用中的核心！</a:t>
            </a:r>
            <a:endParaRPr lang="en-US" altLang="zh-CN" dirty="0"/>
          </a:p>
          <a:p>
            <a:r>
              <a:rPr lang="zh-CN" altLang="en-US" dirty="0"/>
              <a:t>特征降维</a:t>
            </a:r>
            <a:endParaRPr lang="en-US" altLang="zh-CN" dirty="0"/>
          </a:p>
          <a:p>
            <a:pPr lvl="1"/>
            <a:r>
              <a:rPr lang="en-US" altLang="zh-CN" dirty="0"/>
              <a:t>PCA</a:t>
            </a:r>
            <a:r>
              <a:rPr lang="zh-CN" altLang="en-US" dirty="0"/>
              <a:t>分解</a:t>
            </a:r>
            <a:endParaRPr lang="en-US" altLang="zh-CN" dirty="0"/>
          </a:p>
          <a:p>
            <a:pPr lvl="1"/>
            <a:r>
              <a:rPr lang="en-US" altLang="zh-CN" dirty="0"/>
              <a:t>RPCA</a:t>
            </a:r>
            <a:r>
              <a:rPr lang="zh-CN" altLang="en-US" dirty="0"/>
              <a:t>分解</a:t>
            </a:r>
            <a:endParaRPr lang="en-US" altLang="zh-CN" dirty="0"/>
          </a:p>
          <a:p>
            <a:pPr lvl="1"/>
            <a:r>
              <a:rPr lang="zh-CN" altLang="en-US" dirty="0"/>
              <a:t>采用图数据结构来对实际问题进行建模，然后通过矩阵来描述节点之间的关系</a:t>
            </a:r>
            <a:endParaRPr lang="en-US" altLang="zh-CN" dirty="0"/>
          </a:p>
          <a:p>
            <a:r>
              <a:rPr lang="zh-CN" altLang="en-US" dirty="0"/>
              <a:t>优化算法求解</a:t>
            </a:r>
            <a:endParaRPr lang="en-US" altLang="zh-CN" dirty="0"/>
          </a:p>
          <a:p>
            <a:pPr lvl="1"/>
            <a:r>
              <a:rPr lang="zh-CN" altLang="en-US" dirty="0"/>
              <a:t>线性：梯度下降法</a:t>
            </a:r>
            <a:endParaRPr lang="en-US" altLang="zh-CN" dirty="0"/>
          </a:p>
          <a:p>
            <a:pPr lvl="1"/>
            <a:r>
              <a:rPr lang="zh-CN" altLang="en-US" dirty="0"/>
              <a:t>二次：牛顿法及其变种</a:t>
            </a:r>
            <a:endParaRPr lang="en-US" altLang="zh-CN" dirty="0"/>
          </a:p>
        </p:txBody>
      </p:sp>
    </p:spTree>
    <p:extLst>
      <p:ext uri="{BB962C8B-B14F-4D97-AF65-F5344CB8AC3E}">
        <p14:creationId xmlns:p14="http://schemas.microsoft.com/office/powerpoint/2010/main" val="117075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4BEA901-3CA9-492F-93C2-1933DDE52B9C}"/>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𝑥</m:t>
                            </m:r>
                          </m:lim>
                        </m:limLow>
                      </m:fName>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func>
                  </m:oMath>
                </a14:m>
                <a:endParaRPr lang="zh-CN" altLang="en-US" dirty="0"/>
              </a:p>
            </p:txBody>
          </p:sp>
        </mc:Choice>
        <mc:Fallback xmlns="">
          <p:sp>
            <p:nvSpPr>
              <p:cNvPr id="2" name="标题 1">
                <a:extLst>
                  <a:ext uri="{FF2B5EF4-FFF2-40B4-BE49-F238E27FC236}">
                    <a16:creationId xmlns:a16="http://schemas.microsoft.com/office/drawing/2014/main" id="{74BEA901-3CA9-492F-93C2-1933DDE52B9C}"/>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8E53D6-317B-4897-883B-BB45BF96141D}"/>
                  </a:ext>
                </a:extLst>
              </p:cNvPr>
              <p:cNvSpPr>
                <a:spLocks noGrp="1"/>
              </p:cNvSpPr>
              <p:nvPr>
                <p:ph idx="1"/>
              </p:nvPr>
            </p:nvSpPr>
            <p:spPr/>
            <p:txBody>
              <a:bodyPr>
                <a:normAutofit lnSpcReduction="10000"/>
              </a:bodyPr>
              <a:lstStyle/>
              <a:p>
                <a:r>
                  <a:rPr lang="zh-CN" altLang="en-US" dirty="0"/>
                  <a:t>线性方程组</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altLang="zh-CN" dirty="0"/>
                  <a:t>,</a:t>
                </a:r>
                <a:r>
                  <a:rPr lang="zh-CN" altLang="en-US" dirty="0"/>
                  <a:t>解对</a:t>
                </a:r>
                <a14:m>
                  <m:oMath xmlns:m="http://schemas.openxmlformats.org/officeDocument/2006/math">
                    <m:r>
                      <a:rPr lang="en-US" altLang="zh-CN" b="0" i="1" smtClean="0">
                        <a:latin typeface="Cambria Math" panose="02040503050406030204" pitchFamily="18" charset="0"/>
                      </a:rPr>
                      <m:t>𝑏</m:t>
                    </m:r>
                  </m:oMath>
                </a14:m>
                <a:r>
                  <a:rPr lang="zh-CN" altLang="en-US" dirty="0"/>
                  <a:t>的扰动鲁棒性如何？如果不严格遵循等式约束，是否会更好？</a:t>
                </a:r>
                <a:endParaRPr lang="en-US" altLang="zh-CN" dirty="0"/>
              </a:p>
              <a:p>
                <a:r>
                  <a:rPr lang="zh-CN" altLang="en-US" dirty="0"/>
                  <a:t>零范数对小值变量</a:t>
                </a:r>
                <a14:m>
                  <m:oMath xmlns:m="http://schemas.openxmlformats.org/officeDocument/2006/math">
                    <m:r>
                      <a:rPr lang="en-US" altLang="zh-CN" b="0" i="1" smtClean="0">
                        <a:latin typeface="Cambria Math" panose="02040503050406030204" pitchFamily="18" charset="0"/>
                      </a:rPr>
                      <m:t>𝑥</m:t>
                    </m:r>
                  </m:oMath>
                </a14:m>
                <a:r>
                  <a:rPr lang="zh-CN" altLang="en-US" dirty="0"/>
                  <a:t>不友好，能否有更好的这种稀疏性测度，使得其对这样的小值更好处理呢？</a:t>
                </a:r>
                <a:endParaRPr lang="en-US" altLang="zh-CN" dirty="0"/>
              </a:p>
              <a:p>
                <a:r>
                  <a:rPr lang="zh-CN" altLang="en-US" dirty="0"/>
                  <a:t>下面，我们从严格约束</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oMath>
                </a14:m>
                <a:r>
                  <a:rPr lang="en-US" altLang="zh-CN" dirty="0"/>
                  <a:t>,</a:t>
                </a:r>
                <a:r>
                  <a:rPr lang="zh-CN" altLang="en-US" dirty="0"/>
                  <a:t>且矩阵</a:t>
                </a:r>
                <a14:m>
                  <m:oMath xmlns:m="http://schemas.openxmlformats.org/officeDocument/2006/math">
                    <m:r>
                      <a:rPr lang="en-US" altLang="zh-CN" b="0" i="1" smtClean="0">
                        <a:latin typeface="Cambria Math" panose="02040503050406030204" pitchFamily="18" charset="0"/>
                      </a:rPr>
                      <m:t>𝐴</m:t>
                    </m:r>
                  </m:oMath>
                </a14:m>
                <a:r>
                  <a:rPr lang="zh-CN" altLang="en-US" dirty="0"/>
                  <a:t>为行满秩矩阵出发来进行讨论</a:t>
                </a:r>
                <a:endParaRPr lang="en-US" altLang="zh-CN" dirty="0"/>
              </a:p>
              <a:p>
                <a:pPr lvl="1"/>
                <a:r>
                  <a:rPr lang="zh-CN" altLang="en-US" dirty="0"/>
                  <a:t>问题</a:t>
                </a:r>
                <a:r>
                  <a:rPr lang="en-US" altLang="zh-CN" dirty="0"/>
                  <a:t>1.</a:t>
                </a:r>
                <a:r>
                  <a:rPr lang="zh-CN" altLang="en-US" dirty="0"/>
                  <a:t>什么时候问题的稀疏解的唯一性能得以保证？</a:t>
                </a:r>
                <a:endParaRPr lang="en-US" altLang="zh-CN" dirty="0"/>
              </a:p>
              <a:p>
                <a:pPr lvl="1"/>
                <a:r>
                  <a:rPr lang="zh-CN" altLang="en-US" dirty="0"/>
                  <a:t>问题</a:t>
                </a:r>
                <a:r>
                  <a:rPr lang="en-US" altLang="zh-CN" dirty="0"/>
                  <a:t>2.</a:t>
                </a:r>
                <a:r>
                  <a:rPr lang="zh-CN" altLang="en-US" dirty="0"/>
                  <a:t>如何验证候选解的最优性？</a:t>
                </a:r>
                <a:endParaRPr lang="en-US" altLang="zh-CN" dirty="0"/>
              </a:p>
              <a:p>
                <a:r>
                  <a:rPr lang="zh-CN" altLang="en-US" dirty="0"/>
                  <a:t>先从简单到复杂，首先考虑矩阵</a:t>
                </a:r>
                <a14:m>
                  <m:oMath xmlns:m="http://schemas.openxmlformats.org/officeDocument/2006/math">
                    <m:r>
                      <a:rPr lang="en-US" altLang="zh-CN" b="0" i="1" smtClean="0">
                        <a:latin typeface="Cambria Math" panose="02040503050406030204" pitchFamily="18" charset="0"/>
                      </a:rPr>
                      <m:t>𝐴</m:t>
                    </m:r>
                  </m:oMath>
                </a14:m>
                <a:r>
                  <a:rPr lang="zh-CN" altLang="en-US" dirty="0"/>
                  <a:t>是有两个正交矩阵</a:t>
                </a:r>
                <a14:m>
                  <m:oMath xmlns:m="http://schemas.openxmlformats.org/officeDocument/2006/math">
                    <m:r>
                      <a:rPr lang="en-US" altLang="zh-CN" b="0" i="1" smtClean="0">
                        <a:latin typeface="Cambria Math" panose="02040503050406030204" pitchFamily="18" charset="0"/>
                      </a:rPr>
                      <m:t>𝛹</m:t>
                    </m:r>
                    <m:r>
                      <a:rPr lang="en-US" altLang="zh-CN" b="0" i="1" smtClean="0">
                        <a:latin typeface="Cambria Math" panose="02040503050406030204" pitchFamily="18" charset="0"/>
                      </a:rPr>
                      <m:t>,</m:t>
                    </m:r>
                    <m:r>
                      <a:rPr lang="en-US" altLang="zh-CN" b="0" i="1" smtClean="0">
                        <a:latin typeface="Cambria Math" panose="02040503050406030204" pitchFamily="18" charset="0"/>
                      </a:rPr>
                      <m:t>𝛷</m:t>
                    </m:r>
                  </m:oMath>
                </a14:m>
                <a:r>
                  <a:rPr lang="zh-CN" altLang="en-US" dirty="0"/>
                  <a:t>级联而成的情况</a:t>
                </a:r>
                <a:endParaRPr lang="en-US" altLang="zh-CN" dirty="0"/>
              </a:p>
            </p:txBody>
          </p:sp>
        </mc:Choice>
        <mc:Fallback xmlns="">
          <p:sp>
            <p:nvSpPr>
              <p:cNvPr id="3" name="内容占位符 2">
                <a:extLst>
                  <a:ext uri="{FF2B5EF4-FFF2-40B4-BE49-F238E27FC236}">
                    <a16:creationId xmlns:a16="http://schemas.microsoft.com/office/drawing/2014/main" id="{068E53D6-317B-4897-883B-BB45BF96141D}"/>
                  </a:ext>
                </a:extLst>
              </p:cNvPr>
              <p:cNvSpPr>
                <a:spLocks noGrp="1" noRot="1" noChangeAspect="1" noMove="1" noResize="1" noEditPoints="1" noAdjustHandles="1" noChangeArrowheads="1" noChangeShapeType="1" noTextEdit="1"/>
              </p:cNvSpPr>
              <p:nvPr>
                <p:ph idx="1"/>
              </p:nvPr>
            </p:nvSpPr>
            <p:spPr>
              <a:blipFill>
                <a:blip r:embed="rId3"/>
                <a:stretch>
                  <a:fillRect l="-1043" t="-2381" b="-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15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D902375-2D59-4744-B19C-6FFF3CEE70CE}"/>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𝑥</m:t>
                            </m:r>
                          </m:lim>
                        </m:limLow>
                      </m:fName>
                      <m:e>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 </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e>
                    </m:func>
                  </m:oMath>
                </a14:m>
                <a:endParaRPr lang="zh-CN" altLang="en-US" dirty="0"/>
              </a:p>
            </p:txBody>
          </p:sp>
        </mc:Choice>
        <mc:Fallback xmlns="">
          <p:sp>
            <p:nvSpPr>
              <p:cNvPr id="2" name="标题 1">
                <a:extLst>
                  <a:ext uri="{FF2B5EF4-FFF2-40B4-BE49-F238E27FC236}">
                    <a16:creationId xmlns:a16="http://schemas.microsoft.com/office/drawing/2014/main" id="{BD902375-2D59-4744-B19C-6FFF3CEE70C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CEFE765-891D-463C-8782-128B8843ED9B}"/>
                  </a:ext>
                </a:extLst>
              </p:cNvPr>
              <p:cNvSpPr>
                <a:spLocks noGrp="1"/>
              </p:cNvSpPr>
              <p:nvPr>
                <p:ph idx="1"/>
              </p:nvPr>
            </p:nvSpPr>
            <p:spPr>
              <a:xfrm>
                <a:off x="838200" y="1825624"/>
                <a:ext cx="10515600" cy="5032375"/>
              </a:xfrm>
            </p:spPr>
            <p:txBody>
              <a:bodyPr>
                <a:normAutofit fontScale="85000" lnSpcReduction="20000"/>
              </a:bodyPr>
              <a:lstStyle/>
              <a:p>
                <a:pPr>
                  <a:lnSpc>
                    <a:spcPct val="120000"/>
                  </a:lnSpc>
                </a:pPr>
                <a:r>
                  <a:rPr lang="zh-CN" altLang="en-US" dirty="0"/>
                  <a:t>假设</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r>
                          <a:rPr lang="en-US" altLang="zh-CN" b="0" i="1" smtClean="0">
                            <a:latin typeface="Cambria Math" panose="02040503050406030204" pitchFamily="18" charset="0"/>
                          </a:rPr>
                          <m:t>, </m:t>
                        </m:r>
                        <m:r>
                          <a:rPr lang="en-US" altLang="zh-CN" b="0" i="1" smtClean="0">
                            <a:latin typeface="Cambria Math" panose="02040503050406030204" pitchFamily="18" charset="0"/>
                          </a:rPr>
                          <m:t>𝐹</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I</m:t>
                    </m:r>
                  </m:oMath>
                </a14:m>
                <a:r>
                  <a:rPr lang="zh-CN" altLang="en-US" dirty="0"/>
                  <a:t>为单位矩阵，</a:t>
                </a:r>
                <a14:m>
                  <m:oMath xmlns:m="http://schemas.openxmlformats.org/officeDocument/2006/math">
                    <m:r>
                      <a:rPr lang="en-US" altLang="zh-CN" b="0" i="1" smtClean="0">
                        <a:latin typeface="Cambria Math" panose="02040503050406030204" pitchFamily="18" charset="0"/>
                      </a:rPr>
                      <m:t>𝐹</m:t>
                    </m:r>
                  </m:oMath>
                </a14:m>
                <a:r>
                  <a:rPr lang="zh-CN" altLang="en-US" dirty="0"/>
                  <a:t>为傅立叶变换矩阵。此时线性方程组</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是欠定方程组，因而信号</a:t>
                </a:r>
                <a14:m>
                  <m:oMath xmlns:m="http://schemas.openxmlformats.org/officeDocument/2006/math">
                    <m:r>
                      <a:rPr lang="en-US" altLang="zh-CN" b="0" i="1" smtClean="0">
                        <a:latin typeface="Cambria Math" panose="02040503050406030204" pitchFamily="18" charset="0"/>
                      </a:rPr>
                      <m:t>𝑏</m:t>
                    </m:r>
                  </m:oMath>
                </a14:m>
                <a:r>
                  <a:rPr lang="zh-CN" altLang="en-US" dirty="0"/>
                  <a:t>可以表示为单位阵中的一列和傅立叶矩阵中的列所形成的三角函数的叠加</a:t>
                </a:r>
                <a:endParaRPr lang="en-US" altLang="zh-CN" dirty="0"/>
              </a:p>
              <a:p>
                <a:pPr>
                  <a:lnSpc>
                    <a:spcPct val="120000"/>
                  </a:lnSpc>
                </a:pPr>
                <a:r>
                  <a:rPr lang="zh-CN" altLang="en-US" dirty="0"/>
                  <a:t>此时解为稀疏的，则表示信号可以由一些尖刺函数和三角函数的叠加，这种稀疏解的唯一性看起来令人惊讶！</a:t>
                </a:r>
                <a:endParaRPr lang="en-US" altLang="zh-CN" dirty="0"/>
              </a:p>
              <a:p>
                <a:pPr>
                  <a:lnSpc>
                    <a:spcPct val="120000"/>
                  </a:lnSpc>
                </a:pPr>
                <a:r>
                  <a:rPr lang="zh-CN" altLang="en-US" dirty="0"/>
                  <a:t>不确定原理（</a:t>
                </a:r>
                <a:r>
                  <a:rPr lang="en-US" altLang="zh-CN" dirty="0"/>
                  <a:t>An Uncertainty Principle</a:t>
                </a:r>
                <a:r>
                  <a:rPr lang="zh-CN" altLang="en-US" dirty="0"/>
                  <a:t>）</a:t>
                </a:r>
                <a:endParaRPr lang="en-US" altLang="zh-CN" dirty="0"/>
              </a:p>
              <a:p>
                <a:pPr lvl="1">
                  <a:lnSpc>
                    <a:spcPct val="120000"/>
                  </a:lnSpc>
                </a:pPr>
                <a:r>
                  <a:rPr lang="zh-CN" altLang="en-US" dirty="0"/>
                  <a:t>一般的不确定原理是指由傅立叶变换耦合的一对共轭变量不能都具有任意高精度</a:t>
                </a:r>
                <a:endParaRPr lang="en-US" altLang="zh-CN" dirty="0"/>
              </a:p>
              <a:p>
                <a:pPr lvl="1">
                  <a:lnSpc>
                    <a:spcPct val="120000"/>
                  </a:lnSpc>
                </a:pPr>
                <a:r>
                  <a:rPr lang="zh-CN" altLang="en-US" dirty="0"/>
                  <a:t>即对函数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a:latin typeface="Cambria Math" panose="02040503050406030204" pitchFamily="18" charset="0"/>
                      </a:rPr>
                      <m:t>，</m:t>
                    </m:r>
                  </m:oMath>
                </a14:m>
                <a:r>
                  <a:rPr lang="zh-CN" altLang="en-US" dirty="0"/>
                  <a:t>以及其傅立叶变换</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a14:m>
                <a:r>
                  <a:rPr lang="zh-CN" altLang="en-US" dirty="0"/>
                  <a:t>必定满足不等式：</a:t>
                </a:r>
                <a:endParaRPr lang="en-US" altLang="zh-CN" dirty="0"/>
              </a:p>
              <a:p>
                <a:pPr lvl="1">
                  <a:lnSpc>
                    <a:spcPct val="120000"/>
                  </a:lnSpc>
                </a:pPr>
                <a14:m>
                  <m:oMath xmlns:m="http://schemas.openxmlformats.org/officeDocument/2006/math">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e>
                    </m:nary>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𝜔</m:t>
                            </m:r>
                          </m:e>
                          <m:sup>
                            <m:r>
                              <a:rPr lang="en-US" altLang="zh-CN" b="0" i="1" smtClean="0">
                                <a:latin typeface="Cambria Math" panose="02040503050406030204" pitchFamily="18" charset="0"/>
                              </a:rPr>
                              <m:t>2</m:t>
                            </m:r>
                          </m:sup>
                        </m:sSup>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𝜔</m:t>
                            </m:r>
                          </m:e>
                        </m:d>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𝑑</m:t>
                        </m:r>
                        <m:r>
                          <a:rPr lang="en-US" altLang="zh-CN" b="0" i="1" smtClean="0">
                            <a:latin typeface="Cambria Math" panose="02040503050406030204" pitchFamily="18" charset="0"/>
                          </a:rPr>
                          <m:t>𝜔</m:t>
                        </m:r>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en-US" altLang="zh-CN" dirty="0"/>
                  <a:t>,</a:t>
                </a:r>
                <a:r>
                  <a:rPr lang="zh-CN" altLang="en-US" dirty="0"/>
                  <a:t>假设</a:t>
                </a:r>
                <a14:m>
                  <m:oMath xmlns:m="http://schemas.openxmlformats.org/officeDocument/2006/math">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𝑑𝑥</m:t>
                        </m:r>
                      </m:e>
                    </m:nary>
                    <m:r>
                      <a:rPr lang="en-US" altLang="zh-CN" b="0" i="1" smtClean="0">
                        <a:latin typeface="Cambria Math" panose="02040503050406030204" pitchFamily="18" charset="0"/>
                      </a:rPr>
                      <m:t>=1</m:t>
                    </m:r>
                  </m:oMath>
                </a14:m>
                <a:endParaRPr lang="en-US" altLang="zh-CN" dirty="0"/>
              </a:p>
              <a:p>
                <a:pPr lvl="1">
                  <a:lnSpc>
                    <a:spcPct val="120000"/>
                  </a:lnSpc>
                </a:pPr>
                <a:r>
                  <a:rPr lang="zh-CN" altLang="en-US" dirty="0"/>
                  <a:t>用时频理论意味着不能同时在时域和频域都能高精度确定信号！</a:t>
                </a:r>
                <a:endParaRPr lang="en-US" altLang="zh-CN" dirty="0"/>
              </a:p>
              <a:p>
                <a:pPr>
                  <a:lnSpc>
                    <a:spcPct val="120000"/>
                  </a:lnSpc>
                </a:pPr>
                <a:r>
                  <a:rPr lang="zh-CN" altLang="en-US" dirty="0"/>
                  <a:t>在我们的视角，就是信号不能同时在时域和频域都能稀疏表示！在时频分析中称为测不准原理！</a:t>
                </a:r>
              </a:p>
            </p:txBody>
          </p:sp>
        </mc:Choice>
        <mc:Fallback xmlns="">
          <p:sp>
            <p:nvSpPr>
              <p:cNvPr id="3" name="内容占位符 2">
                <a:extLst>
                  <a:ext uri="{FF2B5EF4-FFF2-40B4-BE49-F238E27FC236}">
                    <a16:creationId xmlns:a16="http://schemas.microsoft.com/office/drawing/2014/main" id="{1CEFE765-891D-463C-8782-128B8843ED9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812" t="-847" r="-464" b="-2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444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45072CE-3E26-4836-B9BF-F77CB4844B02}"/>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𝑥</m:t>
                            </m:r>
                          </m:lim>
                        </m:limLow>
                      </m:fName>
                      <m:e>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 </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e>
                    </m:func>
                  </m:oMath>
                </a14:m>
                <a:endParaRPr lang="zh-CN" altLang="en-US" dirty="0"/>
              </a:p>
            </p:txBody>
          </p:sp>
        </mc:Choice>
        <mc:Fallback xmlns="">
          <p:sp>
            <p:nvSpPr>
              <p:cNvPr id="2" name="标题 1">
                <a:extLst>
                  <a:ext uri="{FF2B5EF4-FFF2-40B4-BE49-F238E27FC236}">
                    <a16:creationId xmlns:a16="http://schemas.microsoft.com/office/drawing/2014/main" id="{745072CE-3E26-4836-B9BF-F77CB4844B02}"/>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5AD9FD-B5C1-4EC6-9778-2AC7BB6A9BFD}"/>
                  </a:ext>
                </a:extLst>
              </p:cNvPr>
              <p:cNvSpPr>
                <a:spLocks noGrp="1"/>
              </p:cNvSpPr>
              <p:nvPr>
                <p:ph idx="1"/>
              </p:nvPr>
            </p:nvSpPr>
            <p:spPr/>
            <p:txBody>
              <a:bodyPr>
                <a:normAutofit fontScale="92500" lnSpcReduction="20000"/>
              </a:bodyPr>
              <a:lstStyle/>
              <a:p>
                <a:r>
                  <a:rPr lang="zh-CN" altLang="en-US" dirty="0"/>
                  <a:t>假设非零向量</a:t>
                </a:r>
                <a14:m>
                  <m:oMath xmlns:m="http://schemas.openxmlformats.org/officeDocument/2006/math">
                    <m:r>
                      <a:rPr lang="zh-CN" altLang="en-US" b="0" i="1" dirty="0">
                        <a:latin typeface="Cambria Math" panose="02040503050406030204" pitchFamily="18" charset="0"/>
                      </a:rPr>
                      <m:t>或</m:t>
                    </m:r>
                    <m:r>
                      <a:rPr lang="zh-CN" altLang="en-US" i="1" dirty="0" smtClean="0">
                        <a:latin typeface="Cambria Math" panose="02040503050406030204" pitchFamily="18" charset="0"/>
                      </a:rPr>
                      <m:t>信号</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oMath>
                </a14:m>
                <a:r>
                  <a:rPr lang="zh-CN" altLang="en-US" dirty="0"/>
                  <a:t>以及两个正交基</a:t>
                </a:r>
                <a14:m>
                  <m:oMath xmlns:m="http://schemas.openxmlformats.org/officeDocument/2006/math">
                    <m:r>
                      <m:rPr>
                        <m:sty m:val="p"/>
                      </m:rPr>
                      <a:rPr lang="en-US" altLang="zh-CN" b="0" i="0" smtClean="0">
                        <a:latin typeface="Cambria Math" panose="02040503050406030204" pitchFamily="18" charset="0"/>
                      </a:rPr>
                      <m:t>Ψ</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Φ</m:t>
                    </m:r>
                    <m:r>
                      <a:rPr lang="zh-CN" altLang="en-US" i="1">
                        <a:latin typeface="Cambria Math" panose="02040503050406030204" pitchFamily="18" charset="0"/>
                      </a:rPr>
                      <m:t>，</m:t>
                    </m:r>
                  </m:oMath>
                </a14:m>
                <a:r>
                  <a:rPr lang="zh-CN" altLang="en-US" dirty="0"/>
                  <a:t>则</a:t>
                </a:r>
                <a14:m>
                  <m:oMath xmlns:m="http://schemas.openxmlformats.org/officeDocument/2006/math">
                    <m:r>
                      <a:rPr lang="en-US" altLang="zh-CN" b="0" i="1" dirty="0" smtClean="0">
                        <a:latin typeface="Cambria Math" panose="02040503050406030204" pitchFamily="18" charset="0"/>
                      </a:rPr>
                      <m:t>𝑏</m:t>
                    </m:r>
                  </m:oMath>
                </a14:m>
                <a:r>
                  <a:rPr lang="zh-CN" altLang="en-US" dirty="0"/>
                  <a:t>要么能由</a:t>
                </a:r>
                <a14:m>
                  <m:oMath xmlns:m="http://schemas.openxmlformats.org/officeDocument/2006/math">
                    <m:r>
                      <m:rPr>
                        <m:sty m:val="p"/>
                      </m:rPr>
                      <a:rPr lang="en-US" altLang="zh-CN" b="0" i="0" smtClean="0">
                        <a:latin typeface="Cambria Math" panose="02040503050406030204" pitchFamily="18" charset="0"/>
                      </a:rPr>
                      <m:t>Ψ</m:t>
                    </m:r>
                  </m:oMath>
                </a14:m>
                <a:r>
                  <a:rPr lang="zh-CN" altLang="en-US" dirty="0"/>
                  <a:t>或者</a:t>
                </a:r>
                <a14:m>
                  <m:oMath xmlns:m="http://schemas.openxmlformats.org/officeDocument/2006/math">
                    <m:r>
                      <m:rPr>
                        <m:sty m:val="p"/>
                      </m:rPr>
                      <a:rPr lang="en-US" altLang="zh-CN" b="0" i="0" dirty="0" smtClean="0">
                        <a:latin typeface="Cambria Math" panose="02040503050406030204" pitchFamily="18" charset="0"/>
                      </a:rPr>
                      <m:t>Φ</m:t>
                    </m:r>
                  </m:oMath>
                </a14:m>
                <a:r>
                  <a:rPr lang="zh-CN" altLang="en-US" dirty="0"/>
                  <a:t>的列的线性组合来表示，即：</a:t>
                </a:r>
                <a:endParaRPr lang="en-US" altLang="zh-CN" dirty="0"/>
              </a:p>
              <a:p>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Ψ</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Φ</m:t>
                    </m:r>
                    <m:r>
                      <a:rPr lang="en-US" altLang="zh-CN" b="0" i="1" smtClean="0">
                        <a:latin typeface="Cambria Math" panose="02040503050406030204" pitchFamily="18" charset="0"/>
                      </a:rPr>
                      <m:t>𝛽</m:t>
                    </m:r>
                  </m:oMath>
                </a14:m>
                <a:endParaRPr lang="en-US" altLang="zh-CN" b="0" dirty="0"/>
              </a:p>
              <a:p>
                <a:r>
                  <a:rPr lang="zh-CN" altLang="en-US" dirty="0"/>
                  <a:t>显然，</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oMath>
                </a14:m>
                <a:r>
                  <a:rPr lang="zh-CN" altLang="en-US" dirty="0"/>
                  <a:t>唯一确定！尤其重要的一类情况是，</a:t>
                </a:r>
                <a14:m>
                  <m:oMath xmlns:m="http://schemas.openxmlformats.org/officeDocument/2006/math">
                    <m:r>
                      <m:rPr>
                        <m:sty m:val="p"/>
                      </m:rPr>
                      <a:rPr lang="en-US" altLang="zh-CN" b="0" i="0" smtClean="0">
                        <a:latin typeface="Cambria Math" panose="02040503050406030204" pitchFamily="18" charset="0"/>
                      </a:rPr>
                      <m:t>Ψ</m:t>
                    </m:r>
                  </m:oMath>
                </a14:m>
                <a:r>
                  <a:rPr lang="zh-CN" altLang="en-US" dirty="0"/>
                  <a:t>就是简单的单位矩阵，而</a:t>
                </a:r>
                <a14:m>
                  <m:oMath xmlns:m="http://schemas.openxmlformats.org/officeDocument/2006/math">
                    <m:r>
                      <m:rPr>
                        <m:sty m:val="p"/>
                      </m:rPr>
                      <a:rPr lang="en-US" altLang="zh-CN" b="0" i="0" smtClean="0">
                        <a:latin typeface="Cambria Math" panose="02040503050406030204" pitchFamily="18" charset="0"/>
                      </a:rPr>
                      <m:t>Ψ</m:t>
                    </m:r>
                  </m:oMath>
                </a14:m>
                <a:r>
                  <a:rPr lang="zh-CN" altLang="en-US" dirty="0"/>
                  <a:t>是傅立叶变换矩阵，此时</a:t>
                </a:r>
                <a14:m>
                  <m:oMath xmlns:m="http://schemas.openxmlformats.org/officeDocument/2006/math">
                    <m:r>
                      <a:rPr lang="en-US" altLang="zh-CN" b="0" i="1" smtClean="0">
                        <a:latin typeface="Cambria Math" panose="02040503050406030204" pitchFamily="18" charset="0"/>
                      </a:rPr>
                      <m:t>𝛼</m:t>
                    </m:r>
                  </m:oMath>
                </a14:m>
                <a:r>
                  <a:rPr lang="zh-CN" altLang="en-US" dirty="0"/>
                  <a:t>相当于</a:t>
                </a:r>
                <a14:m>
                  <m:oMath xmlns:m="http://schemas.openxmlformats.org/officeDocument/2006/math">
                    <m:r>
                      <a:rPr lang="en-US" altLang="zh-CN" b="0" i="1" dirty="0" smtClean="0">
                        <a:latin typeface="Cambria Math" panose="02040503050406030204" pitchFamily="18" charset="0"/>
                      </a:rPr>
                      <m:t>𝑏</m:t>
                    </m:r>
                  </m:oMath>
                </a14:m>
                <a:r>
                  <a:rPr lang="zh-CN" altLang="en-US" dirty="0"/>
                  <a:t>的时域表达，而</a:t>
                </a:r>
                <a14:m>
                  <m:oMath xmlns:m="http://schemas.openxmlformats.org/officeDocument/2006/math">
                    <m:r>
                      <a:rPr lang="en-US" altLang="zh-CN" b="0" i="1" smtClean="0">
                        <a:latin typeface="Cambria Math" panose="02040503050406030204" pitchFamily="18" charset="0"/>
                      </a:rPr>
                      <m:t>𝛽</m:t>
                    </m:r>
                  </m:oMath>
                </a14:m>
                <a:r>
                  <a:rPr lang="zh-CN" altLang="en-US" dirty="0"/>
                  <a:t>相当于</a:t>
                </a:r>
                <a14:m>
                  <m:oMath xmlns:m="http://schemas.openxmlformats.org/officeDocument/2006/math">
                    <m:r>
                      <a:rPr lang="en-US" altLang="zh-CN" b="0" i="1" dirty="0" smtClean="0">
                        <a:latin typeface="Cambria Math" panose="02040503050406030204" pitchFamily="18" charset="0"/>
                      </a:rPr>
                      <m:t>𝑏</m:t>
                    </m:r>
                  </m:oMath>
                </a14:m>
                <a:r>
                  <a:rPr lang="zh-CN" altLang="en-US" dirty="0"/>
                  <a:t>的频域表达！</a:t>
                </a:r>
                <a:endParaRPr lang="en-US" altLang="zh-CN" dirty="0"/>
              </a:p>
              <a:p>
                <a:r>
                  <a:rPr lang="zh-CN" altLang="en-US" dirty="0"/>
                  <a:t>而对于任意一组基</a:t>
                </a:r>
                <a14:m>
                  <m:oMath xmlns:m="http://schemas.openxmlformats.org/officeDocument/2006/math">
                    <m:r>
                      <m:rPr>
                        <m:sty m:val="p"/>
                      </m:rPr>
                      <a:rPr lang="en-US" altLang="zh-CN" b="0" i="0" smtClean="0">
                        <a:latin typeface="Cambria Math" panose="02040503050406030204" pitchFamily="18" charset="0"/>
                      </a:rPr>
                      <m:t>Ψ</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Φ</m:t>
                    </m:r>
                    <m:r>
                      <a:rPr lang="zh-CN" altLang="en-US" i="1">
                        <a:latin typeface="Cambria Math" panose="02040503050406030204" pitchFamily="18" charset="0"/>
                      </a:rPr>
                      <m:t>，</m:t>
                    </m:r>
                  </m:oMath>
                </a14:m>
                <a:r>
                  <a:rPr lang="zh-CN" altLang="en-US" dirty="0"/>
                  <a:t>一个有趣的现象就是信号</a:t>
                </a:r>
                <a14:m>
                  <m:oMath xmlns:m="http://schemas.openxmlformats.org/officeDocument/2006/math">
                    <m:r>
                      <a:rPr lang="en-US" altLang="zh-CN" b="0" i="1" smtClean="0">
                        <a:latin typeface="Cambria Math" panose="02040503050406030204" pitchFamily="18" charset="0"/>
                      </a:rPr>
                      <m:t>𝑏</m:t>
                    </m:r>
                  </m:oMath>
                </a14:m>
                <a:r>
                  <a:rPr lang="zh-CN" altLang="en-US" dirty="0"/>
                  <a:t>在由</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oMath>
                </a14:m>
                <a:r>
                  <a:rPr lang="zh-CN" altLang="en-US" dirty="0"/>
                  <a:t>表达是，最多只能有一个是稀疏的，而不能两个都是稀疏的！（测不准原理）</a:t>
                </a:r>
                <a:endParaRPr lang="en-US" altLang="zh-CN" dirty="0"/>
              </a:p>
              <a:p>
                <a:r>
                  <a:rPr lang="zh-CN" altLang="en-US" dirty="0"/>
                  <a:t>当然，这种声明也依赖于基</a:t>
                </a:r>
                <a14:m>
                  <m:oMath xmlns:m="http://schemas.openxmlformats.org/officeDocument/2006/math">
                    <m:r>
                      <m:rPr>
                        <m:sty m:val="p"/>
                      </m:rPr>
                      <a:rPr lang="en-US" altLang="zh-CN">
                        <a:latin typeface="Cambria Math" panose="02040503050406030204" pitchFamily="18" charset="0"/>
                      </a:rPr>
                      <m:t>Ψ</m:t>
                    </m:r>
                    <m:r>
                      <a:rPr lang="en-US" altLang="zh-CN" i="1">
                        <a:latin typeface="Cambria Math" panose="02040503050406030204" pitchFamily="18" charset="0"/>
                      </a:rPr>
                      <m:t>,</m:t>
                    </m:r>
                    <m:r>
                      <m:rPr>
                        <m:sty m:val="p"/>
                      </m:rPr>
                      <a:rPr lang="en-US" altLang="zh-CN">
                        <a:latin typeface="Cambria Math" panose="02040503050406030204" pitchFamily="18" charset="0"/>
                      </a:rPr>
                      <m:t>Φ</m:t>
                    </m:r>
                  </m:oMath>
                </a14:m>
                <a:r>
                  <a:rPr lang="zh-CN" altLang="en-US" dirty="0"/>
                  <a:t>之间的距离，因为如果两个是一样的，我们可以很容易构造出</a:t>
                </a:r>
                <a14:m>
                  <m:oMath xmlns:m="http://schemas.openxmlformats.org/officeDocument/2006/math">
                    <m:r>
                      <a:rPr lang="en-US" altLang="zh-CN" b="0" i="1" smtClean="0">
                        <a:latin typeface="Cambria Math" panose="02040503050406030204" pitchFamily="18" charset="0"/>
                      </a:rPr>
                      <m:t>𝑏</m:t>
                    </m:r>
                  </m:oMath>
                </a14:m>
                <a:r>
                  <a:rPr lang="zh-CN" altLang="en-US" dirty="0"/>
                  <a:t>为</a:t>
                </a:r>
                <a14:m>
                  <m:oMath xmlns:m="http://schemas.openxmlformats.org/officeDocument/2006/math">
                    <m:r>
                      <m:rPr>
                        <m:sty m:val="p"/>
                      </m:rPr>
                      <a:rPr lang="en-US" altLang="zh-CN" b="0" i="0" dirty="0" smtClean="0">
                        <a:latin typeface="Cambria Math" panose="02040503050406030204" pitchFamily="18" charset="0"/>
                      </a:rPr>
                      <m:t>Ψ</m:t>
                    </m:r>
                  </m:oMath>
                </a14:m>
                <a:r>
                  <a:rPr lang="zh-CN" altLang="en-US" dirty="0"/>
                  <a:t>的某列，从而得到用</a:t>
                </a:r>
                <a14:m>
                  <m:oMath xmlns:m="http://schemas.openxmlformats.org/officeDocument/2006/math">
                    <m:r>
                      <a:rPr lang="en-US" altLang="zh-CN" b="0" i="1" smtClean="0">
                        <a:latin typeface="Cambria Math" panose="02040503050406030204" pitchFamily="18" charset="0"/>
                      </a:rPr>
                      <m:t>𝛼</m:t>
                    </m:r>
                  </m:oMath>
                </a14:m>
                <a:r>
                  <a:rPr lang="zh-CN" altLang="en-US" dirty="0"/>
                  <a:t>和</a:t>
                </a:r>
                <a14:m>
                  <m:oMath xmlns:m="http://schemas.openxmlformats.org/officeDocument/2006/math">
                    <m:r>
                      <a:rPr lang="en-US" altLang="zh-CN" b="0" i="1" dirty="0" smtClean="0">
                        <a:latin typeface="Cambria Math" panose="02040503050406030204" pitchFamily="18" charset="0"/>
                      </a:rPr>
                      <m:t>𝛽</m:t>
                    </m:r>
                  </m:oMath>
                </a14:m>
                <a:r>
                  <a:rPr lang="zh-CN" altLang="en-US" dirty="0"/>
                  <a:t>表示的最小可能的势（就是</a:t>
                </a:r>
                <a:r>
                  <a:rPr lang="en-US" altLang="zh-CN" dirty="0"/>
                  <a:t>1</a:t>
                </a:r>
                <a:r>
                  <a:rPr lang="zh-CN" altLang="en-US"/>
                  <a:t>），因此通过互相关性来度量基之间的邻近性</a:t>
                </a:r>
                <a:endParaRPr lang="zh-CN" altLang="en-US" dirty="0"/>
              </a:p>
            </p:txBody>
          </p:sp>
        </mc:Choice>
        <mc:Fallback xmlns="">
          <p:sp>
            <p:nvSpPr>
              <p:cNvPr id="3" name="内容占位符 2">
                <a:extLst>
                  <a:ext uri="{FF2B5EF4-FFF2-40B4-BE49-F238E27FC236}">
                    <a16:creationId xmlns:a16="http://schemas.microsoft.com/office/drawing/2014/main" id="{C35AD9FD-B5C1-4EC6-9778-2AC7BB6A9BFD}"/>
                  </a:ext>
                </a:extLst>
              </p:cNvPr>
              <p:cNvSpPr>
                <a:spLocks noGrp="1" noRot="1" noChangeAspect="1" noMove="1" noResize="1" noEditPoints="1" noAdjustHandles="1" noChangeArrowheads="1" noChangeShapeType="1" noTextEdit="1"/>
              </p:cNvSpPr>
              <p:nvPr>
                <p:ph idx="1"/>
              </p:nvPr>
            </p:nvSpPr>
            <p:spPr>
              <a:blipFill>
                <a:blip r:embed="rId3"/>
                <a:stretch>
                  <a:fillRect l="-928" t="-2801" r="-4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75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9E69470-6997-44B7-8785-275CF5085B19}"/>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𝑥</m:t>
                            </m:r>
                          </m:lim>
                        </m:limLow>
                      </m:fName>
                      <m:e>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 </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e>
                    </m:func>
                  </m:oMath>
                </a14:m>
                <a:endParaRPr lang="zh-CN" altLang="en-US" dirty="0"/>
              </a:p>
            </p:txBody>
          </p:sp>
        </mc:Choice>
        <mc:Fallback xmlns="">
          <p:sp>
            <p:nvSpPr>
              <p:cNvPr id="2" name="标题 1">
                <a:extLst>
                  <a:ext uri="{FF2B5EF4-FFF2-40B4-BE49-F238E27FC236}">
                    <a16:creationId xmlns:a16="http://schemas.microsoft.com/office/drawing/2014/main" id="{E9E69470-6997-44B7-8785-275CF5085B1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E379B0-1C0F-40EA-85A6-A88EA7CE872D}"/>
                  </a:ext>
                </a:extLst>
              </p:cNvPr>
              <p:cNvSpPr>
                <a:spLocks noGrp="1"/>
              </p:cNvSpPr>
              <p:nvPr>
                <p:ph idx="1"/>
              </p:nvPr>
            </p:nvSpPr>
            <p:spPr/>
            <p:txBody>
              <a:bodyPr>
                <a:noAutofit/>
              </a:bodyPr>
              <a:lstStyle/>
              <a:p>
                <a:pPr>
                  <a:lnSpc>
                    <a:spcPct val="120000"/>
                  </a:lnSpc>
                </a:pPr>
                <a:r>
                  <a:rPr lang="zh-CN" altLang="en-US" sz="2000" dirty="0"/>
                  <a:t>任意一对构成矩阵</a:t>
                </a:r>
                <a14:m>
                  <m:oMath xmlns:m="http://schemas.openxmlformats.org/officeDocument/2006/math">
                    <m:r>
                      <a:rPr lang="en-US" altLang="zh-CN" sz="2000" b="0" i="1" smtClean="0">
                        <a:latin typeface="Cambria Math" panose="02040503050406030204" pitchFamily="18" charset="0"/>
                      </a:rPr>
                      <m:t>𝐴</m:t>
                    </m:r>
                  </m:oMath>
                </a14:m>
                <a:r>
                  <a:rPr lang="zh-CN" altLang="en-US" sz="2000" dirty="0"/>
                  <a:t>的正交基</a:t>
                </a:r>
                <a14:m>
                  <m:oMath xmlns:m="http://schemas.openxmlformats.org/officeDocument/2006/math">
                    <m:r>
                      <m:rPr>
                        <m:sty m:val="p"/>
                      </m:rPr>
                      <a:rPr lang="en-US" altLang="zh-CN" sz="2000" b="0" i="0" smtClean="0">
                        <a:latin typeface="Cambria Math" panose="02040503050406030204" pitchFamily="18" charset="0"/>
                      </a:rPr>
                      <m:t>Ψ</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Φ</m:t>
                    </m:r>
                  </m:oMath>
                </a14:m>
                <a:r>
                  <a:rPr lang="zh-CN" altLang="en-US" sz="2000" dirty="0"/>
                  <a:t>，定义其互相关性</a:t>
                </a:r>
                <a:r>
                  <a:rPr lang="en-US" altLang="zh-CN" sz="2000" dirty="0"/>
                  <a:t>(mutual-coherence)</a:t>
                </a:r>
                <a14:m>
                  <m:oMath xmlns:m="http://schemas.openxmlformats.org/officeDocument/2006/math">
                    <m:r>
                      <a:rPr lang="en-US" altLang="zh-CN" sz="2000" b="0" i="1" smtClean="0">
                        <a:latin typeface="Cambria Math" panose="02040503050406030204" pitchFamily="18" charset="0"/>
                      </a:rPr>
                      <m:t>𝜇</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oMath>
                </a14:m>
                <a:r>
                  <a:rPr lang="zh-CN" altLang="en-US" sz="2000" dirty="0"/>
                  <a:t>为这两组基中列向量内积的最大值：</a:t>
                </a:r>
                <a:endParaRPr lang="en-US" altLang="zh-CN" sz="20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𝑃𝑟𝑜𝑥𝑖𝑚𝑖𝑡𝑦</m:t>
                      </m:r>
                      <m:d>
                        <m:dPr>
                          <m:ctrlPr>
                            <a:rPr lang="en-US" altLang="zh-CN" sz="2000" b="0" i="1" smtClean="0">
                              <a:latin typeface="Cambria Math" panose="02040503050406030204" pitchFamily="18" charset="0"/>
                            </a:rPr>
                          </m:ctrlPr>
                        </m:dPr>
                        <m:e>
                          <m:r>
                            <m:rPr>
                              <m:sty m:val="p"/>
                            </m:rPr>
                            <a:rPr lang="en-US" altLang="zh-CN" sz="2000" b="0" i="0" smtClean="0">
                              <a:latin typeface="Cambria Math" panose="02040503050406030204" pitchFamily="18" charset="0"/>
                            </a:rPr>
                            <m:t>Φ</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Ψ</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lim>
                          </m:limLow>
                        </m:fName>
                        <m:e>
                          <m:r>
                            <m:rPr>
                              <m:lit/>
                            </m:rP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𝜓</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𝑇</m:t>
                              </m:r>
                            </m:sup>
                          </m:sSub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𝑗</m:t>
                              </m:r>
                            </m:sub>
                          </m:sSub>
                          <m:r>
                            <m:rPr>
                              <m:lit/>
                            </m:rPr>
                            <a:rPr lang="en-US" altLang="zh-CN" sz="2000" b="0" i="1" smtClean="0">
                              <a:latin typeface="Cambria Math" panose="02040503050406030204" pitchFamily="18" charset="0"/>
                            </a:rPr>
                            <m:t>|</m:t>
                          </m:r>
                        </m:e>
                      </m:func>
                    </m:oMath>
                  </m:oMathPara>
                </a14:m>
                <a:endParaRPr lang="en-US" altLang="zh-CN" sz="2000" dirty="0"/>
              </a:p>
              <a:p>
                <a:pPr>
                  <a:lnSpc>
                    <a:spcPct val="120000"/>
                  </a:lnSpc>
                </a:pPr>
                <a:r>
                  <a:rPr lang="zh-CN" altLang="en-US" sz="2000" dirty="0"/>
                  <a:t>且</a:t>
                </a: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𝑛</m:t>
                            </m:r>
                          </m:e>
                        </m:rad>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e>
                    </m:d>
                    <m:r>
                      <a:rPr lang="en-US" altLang="zh-CN" sz="2000" b="0" i="1" smtClean="0">
                        <a:latin typeface="Cambria Math" panose="02040503050406030204" pitchFamily="18" charset="0"/>
                      </a:rPr>
                      <m:t>≤1</m:t>
                    </m:r>
                  </m:oMath>
                </a14:m>
                <a:endParaRPr lang="en-US" altLang="zh-CN" sz="2000" dirty="0"/>
              </a:p>
              <a:p>
                <a:pPr>
                  <a:lnSpc>
                    <a:spcPct val="120000"/>
                  </a:lnSpc>
                </a:pPr>
                <a:r>
                  <a:rPr lang="zh-CN" altLang="en-US" sz="2000" dirty="0"/>
                  <a:t>下界值当取某些正交基时达到，例如单位阵和</a:t>
                </a:r>
                <a:r>
                  <a:rPr lang="en-US" altLang="zh-CN" sz="2000" dirty="0"/>
                  <a:t>Fourier</a:t>
                </a:r>
                <a:r>
                  <a:rPr lang="zh-CN" altLang="en-US" sz="2000" dirty="0"/>
                  <a:t>变换阵，或单位阵和</a:t>
                </a:r>
                <a:r>
                  <a:rPr lang="en-US" altLang="zh-CN" sz="2000" dirty="0"/>
                  <a:t>Hadamard</a:t>
                </a:r>
                <a:r>
                  <a:rPr lang="zh-CN" altLang="en-US" sz="2000" dirty="0"/>
                  <a:t>矩阵等</a:t>
                </a:r>
                <a:endParaRPr lang="en-US" altLang="zh-CN" sz="2000" dirty="0"/>
              </a:p>
              <a:p>
                <a:pPr>
                  <a:lnSpc>
                    <a:spcPct val="120000"/>
                  </a:lnSpc>
                </a:pPr>
                <a14:m>
                  <m:oMath xmlns:m="http://schemas.openxmlformats.org/officeDocument/2006/math">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Ψ</m:t>
                        </m:r>
                      </m:e>
                      <m:sup>
                        <m:r>
                          <a:rPr lang="en-US" altLang="zh-CN" sz="2000" b="0" i="1" smtClean="0">
                            <a:latin typeface="Cambria Math" panose="02040503050406030204" pitchFamily="18" charset="0"/>
                          </a:rPr>
                          <m:t>𝑇</m:t>
                        </m:r>
                      </m:sup>
                    </m:sSup>
                    <m:r>
                      <m:rPr>
                        <m:sty m:val="p"/>
                      </m:rPr>
                      <a:rPr lang="en-US" altLang="zh-CN" sz="2000" b="0" i="0" smtClean="0">
                        <a:latin typeface="Cambria Math" panose="02040503050406030204" pitchFamily="18" charset="0"/>
                      </a:rPr>
                      <m:t>Φ</m:t>
                    </m:r>
                  </m:oMath>
                </a14:m>
                <a:r>
                  <a:rPr lang="zh-CN" altLang="en-US" sz="2000" dirty="0"/>
                  <a:t>为正交阵，每列元素的平方和为</a:t>
                </a:r>
                <a:r>
                  <a:rPr lang="en-US" altLang="zh-CN" sz="2000" dirty="0"/>
                  <a:t>1</a:t>
                </a:r>
                <a:r>
                  <a:rPr lang="zh-CN" altLang="en-US" sz="2000" dirty="0"/>
                  <a:t>，因此，所有值都不能小于</a:t>
                </a: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𝑛</m:t>
                            </m:r>
                          </m:e>
                        </m:rad>
                      </m:den>
                    </m:f>
                    <m:r>
                      <a:rPr lang="en-US" altLang="zh-CN" sz="2000" b="0" i="1" smtClean="0">
                        <a:latin typeface="Cambria Math" panose="02040503050406030204" pitchFamily="18" charset="0"/>
                      </a:rPr>
                      <m:t>,</m:t>
                    </m:r>
                  </m:oMath>
                </a14:m>
                <a:r>
                  <a:rPr lang="zh-CN" altLang="en-US" sz="2000" dirty="0"/>
                  <a:t>否则不满足正交性！即有：</a:t>
                </a:r>
                <a:endParaRPr lang="en-US" altLang="zh-CN" sz="2000" dirty="0"/>
              </a:p>
              <a:p>
                <a:pPr>
                  <a:lnSpc>
                    <a:spcPct val="120000"/>
                  </a:lnSpc>
                </a:pPr>
                <a:r>
                  <a:rPr lang="zh-CN" altLang="en-US" sz="2000" dirty="0">
                    <a:solidFill>
                      <a:srgbClr val="FF0000"/>
                    </a:solidFill>
                  </a:rPr>
                  <a:t>定理</a:t>
                </a:r>
                <a:r>
                  <a:rPr lang="zh-CN" altLang="en-US" sz="2000" dirty="0"/>
                  <a:t>：互相关性</a:t>
                </a:r>
                <a14:m>
                  <m:oMath xmlns:m="http://schemas.openxmlformats.org/officeDocument/2006/math">
                    <m:r>
                      <a:rPr lang="en-US" altLang="zh-CN" sz="2000" i="1">
                        <a:latin typeface="Cambria Math" panose="02040503050406030204" pitchFamily="18" charset="0"/>
                      </a:rPr>
                      <m:t>𝜇</m:t>
                    </m:r>
                    <m: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a:latin typeface="Cambria Math" panose="02040503050406030204" pitchFamily="18" charset="0"/>
                      </a:rPr>
                      <m:t>)</m:t>
                    </m:r>
                  </m:oMath>
                </a14:m>
                <a:r>
                  <a:rPr lang="zh-CN" altLang="en-US" sz="2000" dirty="0"/>
                  <a:t>的一对正交基</a:t>
                </a:r>
                <a14:m>
                  <m:oMath xmlns:m="http://schemas.openxmlformats.org/officeDocument/2006/math">
                    <m:r>
                      <m:rPr>
                        <m:sty m:val="p"/>
                      </m:rPr>
                      <a:rPr lang="en-US" altLang="zh-CN" sz="2000">
                        <a:latin typeface="Cambria Math" panose="02040503050406030204" pitchFamily="18" charset="0"/>
                      </a:rPr>
                      <m:t>Ψ</m:t>
                    </m:r>
                    <m:r>
                      <a:rPr lang="en-US" altLang="zh-CN" sz="2000" i="1">
                        <a:latin typeface="Cambria Math" panose="02040503050406030204" pitchFamily="18" charset="0"/>
                      </a:rPr>
                      <m:t>,</m:t>
                    </m:r>
                    <m:r>
                      <m:rPr>
                        <m:sty m:val="p"/>
                      </m:rPr>
                      <a:rPr lang="en-US" altLang="zh-CN" sz="2000">
                        <a:latin typeface="Cambria Math" panose="02040503050406030204" pitchFamily="18" charset="0"/>
                      </a:rPr>
                      <m:t>Φ</m:t>
                    </m:r>
                  </m:oMath>
                </a14:m>
                <a:r>
                  <a:rPr lang="zh-CN" altLang="en-US" sz="2000" dirty="0"/>
                  <a:t>，任意非零向量</a:t>
                </a:r>
                <a14:m>
                  <m:oMath xmlns:m="http://schemas.openxmlformats.org/officeDocument/2006/math">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ℝ</m:t>
                        </m:r>
                      </m:e>
                      <m:sup>
                        <m:r>
                          <a:rPr lang="en-US" altLang="zh-CN" sz="2000" b="0" i="1" smtClean="0">
                            <a:latin typeface="Cambria Math" panose="02040503050406030204" pitchFamily="18" charset="0"/>
                          </a:rPr>
                          <m:t>𝑛</m:t>
                        </m:r>
                      </m:sup>
                    </m:sSup>
                  </m:oMath>
                </a14:m>
                <a:r>
                  <a:rPr lang="zh-CN" altLang="en-US" sz="2000" dirty="0"/>
                  <a:t>在基上的表示分别为</a:t>
                </a:r>
                <a14:m>
                  <m:oMath xmlns:m="http://schemas.openxmlformats.org/officeDocument/2006/math">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m:t>
                    </m:r>
                  </m:oMath>
                </a14:m>
                <a:r>
                  <a:rPr lang="zh-CN" altLang="en-US" sz="2000" dirty="0"/>
                  <a:t>则下列不等式成立：</a:t>
                </a:r>
                <a:endParaRPr lang="en-US" altLang="zh-CN" sz="2000" dirty="0"/>
              </a:p>
              <a:p>
                <a:pPr marL="0" indent="0" algn="ctr">
                  <a:lnSpc>
                    <a:spcPct val="120000"/>
                  </a:lnSpc>
                  <a:buNone/>
                </a:pPr>
                <a:r>
                  <a:rPr lang="zh-CN" altLang="en-US" sz="2000" dirty="0"/>
                  <a:t>不确定性原理：</a:t>
                </a:r>
                <a14:m>
                  <m:oMath xmlns:m="http://schemas.openxmlformats.org/officeDocument/2006/math">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0</m:t>
                        </m:r>
                      </m:sub>
                    </m:sSub>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𝛽</m:t>
                    </m:r>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num>
                      <m:den>
                        <m:r>
                          <a:rPr lang="en-US" altLang="zh-CN" sz="2000" b="0" i="1" smtClean="0">
                            <a:latin typeface="Cambria Math" panose="02040503050406030204" pitchFamily="18" charset="0"/>
                          </a:rPr>
                          <m:t>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e>
                        </m:d>
                      </m:den>
                    </m:f>
                  </m:oMath>
                </a14:m>
                <a:endParaRPr lang="zh-CN" altLang="en-US" sz="2000" dirty="0"/>
              </a:p>
            </p:txBody>
          </p:sp>
        </mc:Choice>
        <mc:Fallback xmlns="">
          <p:sp>
            <p:nvSpPr>
              <p:cNvPr id="3" name="内容占位符 2">
                <a:extLst>
                  <a:ext uri="{FF2B5EF4-FFF2-40B4-BE49-F238E27FC236}">
                    <a16:creationId xmlns:a16="http://schemas.microsoft.com/office/drawing/2014/main" id="{5CE379B0-1C0F-40EA-85A6-A88EA7CE872D}"/>
                  </a:ext>
                </a:extLst>
              </p:cNvPr>
              <p:cNvSpPr>
                <a:spLocks noGrp="1" noRot="1" noChangeAspect="1" noMove="1" noResize="1" noEditPoints="1" noAdjustHandles="1" noChangeArrowheads="1" noChangeShapeType="1" noTextEdit="1"/>
              </p:cNvSpPr>
              <p:nvPr>
                <p:ph idx="1"/>
              </p:nvPr>
            </p:nvSpPr>
            <p:spPr>
              <a:blipFill>
                <a:blip r:embed="rId3"/>
                <a:stretch>
                  <a:fillRect l="-522" r="-174" b="-184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717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645B4-C97A-42A8-96FE-04003841D754}"/>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4ADACF-E343-41D8-8A6C-C9D4FB3CD08D}"/>
                  </a:ext>
                </a:extLst>
              </p:cNvPr>
              <p:cNvSpPr>
                <a:spLocks noGrp="1"/>
              </p:cNvSpPr>
              <p:nvPr>
                <p:ph idx="1"/>
              </p:nvPr>
            </p:nvSpPr>
            <p:spPr/>
            <p:txBody>
              <a:bodyPr>
                <a:normAutofit fontScale="92500" lnSpcReduction="20000"/>
              </a:bodyPr>
              <a:lstStyle/>
              <a:p>
                <a:r>
                  <a:rPr lang="zh-CN" altLang="en-US" dirty="0"/>
                  <a:t>函数类</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oMath>
                </a14:m>
                <a:endParaRPr lang="en-US" altLang="zh-CN" b="0" dirty="0"/>
              </a:p>
              <a:p>
                <a:pPr lvl="1"/>
                <a:r>
                  <a:rPr lang="zh-CN" altLang="en-US" dirty="0"/>
                  <a:t>任意函数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oMath>
                </a14:m>
                <a:r>
                  <a:rPr lang="zh-CN" altLang="en-US" dirty="0"/>
                  <a:t>在集合</a:t>
                </a:r>
                <a14:m>
                  <m:oMath xmlns:m="http://schemas.openxmlformats.org/officeDocument/2006/math">
                    <m:r>
                      <a:rPr lang="en-US" altLang="zh-CN" b="0" i="1" smtClean="0">
                        <a:latin typeface="Cambria Math" panose="02040503050406030204" pitchFamily="18" charset="0"/>
                      </a:rPr>
                      <m:t>𝑄</m:t>
                    </m:r>
                  </m:oMath>
                </a14:m>
                <a:r>
                  <a:rPr lang="zh-CN" altLang="en-US" dirty="0"/>
                  <a:t>上是</a:t>
                </a:r>
                <a14:m>
                  <m:oMath xmlns:m="http://schemas.openxmlformats.org/officeDocument/2006/math">
                    <m:r>
                      <a:rPr lang="en-US" altLang="zh-CN" b="0" i="1" smtClean="0">
                        <a:latin typeface="Cambria Math" panose="02040503050406030204" pitchFamily="18" charset="0"/>
                      </a:rPr>
                      <m:t>𝑘</m:t>
                    </m:r>
                  </m:oMath>
                </a14:m>
                <a:r>
                  <a:rPr lang="zh-CN" altLang="en-US" dirty="0"/>
                  <a:t>次连续可微的</a:t>
                </a:r>
                <a:endParaRPr lang="en-US" altLang="zh-CN" dirty="0"/>
              </a:p>
              <a:p>
                <a:pPr lvl="1"/>
                <a:r>
                  <a:rPr lang="zh-CN" altLang="en-US" dirty="0"/>
                  <a:t>它的</a:t>
                </a:r>
                <a14:m>
                  <m:oMath xmlns:m="http://schemas.openxmlformats.org/officeDocument/2006/math">
                    <m:r>
                      <a:rPr lang="en-US" altLang="zh-CN" b="0" i="1" smtClean="0">
                        <a:latin typeface="Cambria Math" panose="02040503050406030204" pitchFamily="18" charset="0"/>
                      </a:rPr>
                      <m:t>𝑝</m:t>
                    </m:r>
                  </m:oMath>
                </a14:m>
                <a:r>
                  <a:rPr lang="zh-CN" altLang="en-US" dirty="0"/>
                  <a:t>阶导数在</a:t>
                </a:r>
                <a14:m>
                  <m:oMath xmlns:m="http://schemas.openxmlformats.org/officeDocument/2006/math">
                    <m:r>
                      <a:rPr lang="en-US" altLang="zh-CN" b="0" i="1" smtClean="0">
                        <a:latin typeface="Cambria Math" panose="02040503050406030204" pitchFamily="18" charset="0"/>
                      </a:rPr>
                      <m:t>𝑄</m:t>
                    </m:r>
                  </m:oMath>
                </a14:m>
                <a:r>
                  <a:rPr lang="zh-CN" altLang="en-US" dirty="0"/>
                  <a:t>上是关于常数</a:t>
                </a:r>
                <a14:m>
                  <m:oMath xmlns:m="http://schemas.openxmlformats.org/officeDocument/2006/math">
                    <m:r>
                      <a:rPr lang="en-US" altLang="zh-CN" b="0" i="1" smtClean="0">
                        <a:latin typeface="Cambria Math" panose="02040503050406030204" pitchFamily="18" charset="0"/>
                      </a:rPr>
                      <m:t>𝐿</m:t>
                    </m:r>
                  </m:oMath>
                </a14:m>
                <a:r>
                  <a:rPr lang="zh-CN" altLang="en-US" dirty="0"/>
                  <a:t>是</a:t>
                </a:r>
                <a:r>
                  <a:rPr lang="en-US" altLang="zh-CN" dirty="0"/>
                  <a:t>Lipschitz</a:t>
                </a:r>
                <a:r>
                  <a:rPr lang="zh-CN" altLang="en-US" dirty="0"/>
                  <a:t>连续的，即对所有</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zh-CN" altLang="en-US" i="1">
                        <a:latin typeface="Cambria Math" panose="02040503050406030204" pitchFamily="18" charset="0"/>
                      </a:rPr>
                      <m:t>，</m:t>
                    </m:r>
                  </m:oMath>
                </a14:m>
                <a:r>
                  <a:rPr lang="zh-CN" altLang="en-US" dirty="0"/>
                  <a:t>满足</a:t>
                </a:r>
                <a:endParaRPr lang="en-US" altLang="zh-CN" dirty="0"/>
              </a:p>
              <a:p>
                <a:pPr lvl="1"/>
                <a14:m>
                  <m:oMath xmlns:m="http://schemas.openxmlformats.org/officeDocument/2006/math">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𝑝</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𝑝</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oMath>
                </a14:m>
                <a:endParaRPr lang="en-US" altLang="zh-CN" dirty="0"/>
              </a:p>
              <a:p>
                <a:r>
                  <a:rPr lang="zh-CN" altLang="en-US" dirty="0"/>
                  <a:t>函数类具有如下性质：</a:t>
                </a:r>
                <a:endParaRPr lang="en-US" altLang="zh-CN" dirty="0"/>
              </a:p>
              <a:p>
                <a:pPr lvl="1"/>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dirty="0"/>
                  <a:t>如果</a:t>
                </a:r>
                <a14:m>
                  <m:oMath xmlns:m="http://schemas.openxmlformats.org/officeDocument/2006/math">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m:t>
                    </m:r>
                  </m:oMath>
                </a14:m>
                <a:r>
                  <a:rPr lang="zh-CN" altLang="en-US" dirty="0"/>
                  <a:t>则</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𝐿</m:t>
                        </m:r>
                      </m:sub>
                      <m:sup>
                        <m:r>
                          <a:rPr lang="en-US" altLang="zh-CN" b="0" i="1" smtClean="0">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𝑝</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𝑄</m:t>
                        </m:r>
                      </m:e>
                    </m:d>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𝐿</m:t>
                        </m:r>
                      </m:sub>
                      <m:sup>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𝑝</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𝑄</m:t>
                        </m:r>
                      </m:e>
                    </m:d>
                    <m:r>
                      <a:rPr lang="en-US" altLang="zh-CN" i="1">
                        <a:latin typeface="Cambria Math" panose="02040503050406030204" pitchFamily="18" charset="0"/>
                      </a:rPr>
                      <m:t>,</m:t>
                    </m:r>
                  </m:oMath>
                </a14:m>
                <a:endParaRPr lang="en-US" altLang="zh-CN" dirty="0"/>
              </a:p>
              <a:p>
                <a:pPr lvl="1"/>
                <a:r>
                  <a:rPr lang="zh-CN" altLang="en-US" dirty="0"/>
                  <a:t>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1</m:t>
                            </m:r>
                          </m:sub>
                        </m:sSub>
                      </m:sub>
                      <m:sup>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𝑝</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𝑄</m:t>
                        </m:r>
                      </m:e>
                    </m:d>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2</m:t>
                            </m:r>
                          </m:sub>
                        </m:sSub>
                      </m:sub>
                      <m:sup>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𝑝</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𝑄</m:t>
                        </m:r>
                      </m:e>
                    </m:d>
                    <m:r>
                      <a:rPr lang="en-US" altLang="zh-CN" i="1">
                        <a:latin typeface="Cambria Math" panose="02040503050406030204" pitchFamily="18" charset="0"/>
                      </a:rPr>
                      <m:t>,</m:t>
                    </m:r>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𝛼</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𝛼</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𝑅</m:t>
                    </m:r>
                    <m:r>
                      <a:rPr lang="zh-CN" altLang="en-US" i="1" dirty="0">
                        <a:latin typeface="Cambria Math" panose="02040503050406030204" pitchFamily="18" charset="0"/>
                      </a:rPr>
                      <m:t>，</m:t>
                    </m:r>
                  </m:oMath>
                </a14:m>
                <a:r>
                  <a:rPr lang="zh-CN" altLang="en-US" dirty="0"/>
                  <a:t>则对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2</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2</m:t>
                        </m:r>
                      </m:sub>
                    </m:sSub>
                  </m:oMath>
                </a14:m>
                <a:r>
                  <a:rPr lang="en-US" altLang="zh-CN" dirty="0"/>
                  <a:t>,</a:t>
                </a:r>
                <a:r>
                  <a:rPr lang="zh-CN" altLang="en-US" dirty="0"/>
                  <a:t>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3</m:t>
                            </m:r>
                          </m:sub>
                        </m:sSub>
                      </m:sub>
                      <m:sup>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𝑝</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𝑄</m:t>
                        </m:r>
                      </m:e>
                    </m:d>
                    <m:r>
                      <a:rPr lang="en-US" altLang="zh-CN" i="1">
                        <a:latin typeface="Cambria Math" panose="02040503050406030204" pitchFamily="18" charset="0"/>
                      </a:rPr>
                      <m:t>,</m:t>
                    </m:r>
                  </m:oMath>
                </a14:m>
                <a:endParaRPr lang="en-US" altLang="zh-CN" dirty="0"/>
              </a:p>
              <a:p>
                <a:pPr lvl="1"/>
                <a:r>
                  <a:rPr lang="zh-CN" altLang="en-US" dirty="0"/>
                  <a:t>最常用的函数类：</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𝑄</m:t>
                        </m:r>
                      </m:e>
                    </m:d>
                    <m:r>
                      <a:rPr lang="en-US" altLang="zh-CN" i="1">
                        <a:latin typeface="Cambria Math" panose="02040503050406030204" pitchFamily="18" charset="0"/>
                      </a:rPr>
                      <m:t>,</m:t>
                    </m:r>
                  </m:oMath>
                </a14:m>
                <a:r>
                  <a:rPr lang="zh-CN" altLang="en-US" dirty="0"/>
                  <a:t>即具有</a:t>
                </a:r>
                <a14:m>
                  <m:oMath xmlns:m="http://schemas.openxmlformats.org/officeDocument/2006/math">
                    <m:r>
                      <a:rPr lang="en-US" altLang="zh-CN" b="0" i="1" smtClean="0">
                        <a:latin typeface="Cambria Math" panose="02040503050406030204" pitchFamily="18" charset="0"/>
                      </a:rPr>
                      <m:t>𝐿𝑖𝑝𝑠𝑐h𝑖𝑡𝑧</m:t>
                    </m:r>
                  </m:oMath>
                </a14:m>
                <a:r>
                  <a:rPr lang="zh-CN" altLang="en-US" dirty="0"/>
                  <a:t>连续梯度的函数类，即满足对所有的</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oMath>
                </a14:m>
                <a:r>
                  <a:rPr lang="zh-CN" altLang="en-US" dirty="0"/>
                  <a:t>有</a:t>
                </a:r>
                <a:endParaRPr lang="en-US" altLang="zh-CN" dirty="0"/>
              </a:p>
              <a:p>
                <a:pPr lvl="1"/>
                <a14:m>
                  <m:oMath xmlns:m="http://schemas.openxmlformats.org/officeDocument/2006/math">
                    <m:r>
                      <m:rPr>
                        <m:lit/>
                      </m:rP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C94ADACF-E343-41D8-8A6C-C9D4FB3CD08D}"/>
                  </a:ext>
                </a:extLst>
              </p:cNvPr>
              <p:cNvSpPr>
                <a:spLocks noGrp="1" noRot="1" noChangeAspect="1" noMove="1" noResize="1" noEditPoints="1" noAdjustHandles="1" noChangeArrowheads="1" noChangeShapeType="1" noTextEdit="1"/>
              </p:cNvSpPr>
              <p:nvPr>
                <p:ph idx="1"/>
              </p:nvPr>
            </p:nvSpPr>
            <p:spPr>
              <a:blipFill>
                <a:blip r:embed="rId2"/>
                <a:stretch>
                  <a:fillRect l="-928" t="-1681"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434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03450A7-BA02-453A-9937-79E9AACBA242}"/>
                  </a:ext>
                </a:extLst>
              </p:cNvPr>
              <p:cNvSpPr>
                <a:spLocks noGrp="1"/>
              </p:cNvSpPr>
              <p:nvPr>
                <p:ph type="title"/>
              </p:nvPr>
            </p:nvSpPr>
            <p:spPr/>
            <p:txBody>
              <a:bodyPr>
                <a:normAutofit fontScale="90000"/>
              </a:bodyPr>
              <a:lstStyle/>
              <a:p>
                <a:r>
                  <a:rPr lang="en-US" altLang="zh-CN" b="0" dirty="0"/>
                  <a:t>3.4</a:t>
                </a:r>
                <a14:m>
                  <m:oMath xmlns:m="http://schemas.openxmlformats.org/officeDocument/2006/math">
                    <m:r>
                      <m:rPr>
                        <m:nor/>
                      </m:rPr>
                      <a:rPr lang="zh-CN" altLang="en-US" dirty="0"/>
                      <m:t>稀疏表示</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𝑥</m:t>
                            </m:r>
                          </m:lim>
                        </m:limLow>
                      </m:fName>
                      <m:e>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 </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e>
                    </m:func>
                  </m:oMath>
                </a14:m>
                <a:r>
                  <a:rPr lang="zh-CN" altLang="en-US" dirty="0"/>
                  <a:t>不确定性原理的证明</a:t>
                </a:r>
              </a:p>
            </p:txBody>
          </p:sp>
        </mc:Choice>
        <mc:Fallback xmlns="">
          <p:sp>
            <p:nvSpPr>
              <p:cNvPr id="2" name="标题 1">
                <a:extLst>
                  <a:ext uri="{FF2B5EF4-FFF2-40B4-BE49-F238E27FC236}">
                    <a16:creationId xmlns:a16="http://schemas.microsoft.com/office/drawing/2014/main" id="{F03450A7-BA02-453A-9937-79E9AACBA242}"/>
                  </a:ext>
                </a:extLst>
              </p:cNvPr>
              <p:cNvSpPr>
                <a:spLocks noGrp="1" noRot="1" noChangeAspect="1" noMove="1" noResize="1" noEditPoints="1" noAdjustHandles="1" noChangeArrowheads="1" noChangeShapeType="1" noTextEdit="1"/>
              </p:cNvSpPr>
              <p:nvPr>
                <p:ph type="title"/>
              </p:nvPr>
            </p:nvSpPr>
            <p:spPr>
              <a:blipFill>
                <a:blip r:embed="rId2"/>
                <a:stretch>
                  <a:fillRect l="-2087" t="-13364" b="-211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E536FA3-5802-4448-BC14-EA4F1EFD2007}"/>
                  </a:ext>
                </a:extLst>
              </p:cNvPr>
              <p:cNvSpPr>
                <a:spLocks noGrp="1"/>
              </p:cNvSpPr>
              <p:nvPr>
                <p:ph idx="1"/>
              </p:nvPr>
            </p:nvSpPr>
            <p:spPr/>
            <p:txBody>
              <a:bodyPr>
                <a:normAutofit fontScale="85000" lnSpcReduction="10000"/>
              </a:bodyPr>
              <a:lstStyle/>
              <a:p>
                <a:pPr>
                  <a:lnSpc>
                    <a:spcPct val="120000"/>
                  </a:lnSpc>
                </a:pPr>
                <a:r>
                  <a:rPr lang="zh-CN" altLang="en-US" dirty="0"/>
                  <a:t>证明：不失一般性，假设</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a14:m>
                <a:r>
                  <a:rPr lang="zh-CN" altLang="en-US" dirty="0"/>
                  <a:t>由于</a:t>
                </a:r>
                <a14:m>
                  <m:oMath xmlns:m="http://schemas.openxmlformats.org/officeDocument/2006/math">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Ψ</m:t>
                    </m:r>
                    <m:r>
                      <a:rPr lang="en-US" altLang="zh-CN" b="0" i="1" dirty="0" smtClean="0">
                        <a:latin typeface="Cambria Math" panose="02040503050406030204" pitchFamily="18" charset="0"/>
                      </a:rPr>
                      <m:t>𝛼</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Φ</m:t>
                    </m:r>
                    <m:r>
                      <a:rPr lang="en-US" altLang="zh-CN" b="0" i="1" dirty="0" smtClean="0">
                        <a:latin typeface="Cambria Math" panose="02040503050406030204" pitchFamily="18" charset="0"/>
                      </a:rPr>
                      <m:t>𝛽</m:t>
                    </m:r>
                    <m:r>
                      <a:rPr lang="en-US" altLang="zh-CN" b="0" i="1" dirty="0" smtClean="0">
                        <a:latin typeface="Cambria Math" panose="02040503050406030204" pitchFamily="18" charset="0"/>
                      </a:rPr>
                      <m:t>,</m:t>
                    </m:r>
                  </m:oMath>
                </a14:m>
                <a:r>
                  <a:rPr lang="zh-CN" altLang="en-US" dirty="0"/>
                  <a:t>且</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𝑏</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=1</m:t>
                    </m:r>
                  </m:oMath>
                </a14:m>
                <a:r>
                  <a:rPr lang="en-US" altLang="zh-CN" dirty="0"/>
                  <a:t>,</a:t>
                </a:r>
                <a:r>
                  <a:rPr lang="zh-CN" altLang="en-US" dirty="0"/>
                  <a:t>因此：</a:t>
                </a:r>
                <a:endParaRPr lang="en-US" altLang="zh-CN" dirty="0"/>
              </a:p>
              <a:p>
                <a:pPr>
                  <a:lnSpc>
                    <a:spcPct val="120000"/>
                  </a:lnSpc>
                </a:pPr>
                <a14:m>
                  <m:oMath xmlns:m="http://schemas.openxmlformats.org/officeDocument/2006/math">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𝛼</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Ψ</m:t>
                        </m:r>
                      </m:e>
                      <m:sup>
                        <m:r>
                          <a:rPr lang="en-US" altLang="zh-CN" b="0" i="1" smtClean="0">
                            <a:latin typeface="Cambria Math" panose="02040503050406030204" pitchFamily="18" charset="0"/>
                          </a:rPr>
                          <m:t>𝑇</m:t>
                        </m:r>
                      </m:sup>
                    </m:sSup>
                    <m:r>
                      <m:rPr>
                        <m:sty m:val="p"/>
                      </m:rPr>
                      <a:rPr lang="en-US" altLang="zh-CN" b="0" i="0" smtClean="0">
                        <a:latin typeface="Cambria Math" panose="02040503050406030204" pitchFamily="18" charset="0"/>
                      </a:rPr>
                      <m:t>Φ</m:t>
                    </m:r>
                    <m:r>
                      <a:rPr lang="en-US" altLang="zh-CN" b="0" i="1" smtClean="0">
                        <a:latin typeface="Cambria Math" panose="02040503050406030204" pitchFamily="18" charset="0"/>
                      </a:rPr>
                      <m:t>𝛽</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𝑗</m:t>
                                        </m:r>
                                      </m:sub>
                                    </m:sSub>
                                    <m:r>
                                      <m:rPr>
                                        <m:lit/>
                                      </m:rPr>
                                      <a:rPr lang="en-US" altLang="zh-CN" b="0" i="1" smtClean="0">
                                        <a:latin typeface="Cambria Math" panose="02040503050406030204" pitchFamily="18" charset="0"/>
                                      </a:rPr>
                                      <m:t>|</m:t>
                                    </m:r>
                                  </m:e>
                                </m:nary>
                              </m:e>
                            </m:nary>
                          </m:e>
                        </m:nary>
                      </m:e>
                    </m:nary>
                  </m:oMath>
                </a14:m>
                <a:r>
                  <a:rPr lang="en-US" altLang="zh-CN" dirty="0"/>
                  <a:t>,</a:t>
                </a:r>
                <a:r>
                  <a:rPr lang="zh-CN" altLang="en-US" dirty="0"/>
                  <a:t>有互相关性定义可得</a:t>
                </a:r>
                <a:r>
                  <a:rPr lang="en-US" altLang="zh-CN" dirty="0"/>
                  <a:t>:</a:t>
                </a:r>
              </a:p>
              <a:p>
                <a:pPr>
                  <a:lnSpc>
                    <a:spcPct val="120000"/>
                  </a:lnSpc>
                </a:pPr>
                <a14:m>
                  <m:oMath xmlns:m="http://schemas.openxmlformats.org/officeDocument/2006/math">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𝑗</m:t>
                                </m:r>
                              </m:sub>
                            </m:sSub>
                            <m:r>
                              <m:rPr>
                                <m:lit/>
                              </m:rPr>
                              <a:rPr lang="en-US" altLang="zh-CN" i="1">
                                <a:latin typeface="Cambria Math" panose="02040503050406030204" pitchFamily="18" charset="0"/>
                              </a:rPr>
                              <m:t>|</m:t>
                            </m:r>
                          </m:e>
                        </m:nary>
                      </m:e>
                    </m:nary>
                    <m:r>
                      <a:rPr lang="en-US" altLang="zh-CN" b="0" i="1" smtClean="0">
                        <a:latin typeface="Cambria Math" panose="02040503050406030204" pitchFamily="18" charset="0"/>
                      </a:rPr>
                      <m:t>≤</m:t>
                    </m:r>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𝛽</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oMath>
                </a14:m>
                <a:endParaRPr lang="en-US" altLang="zh-CN" dirty="0"/>
              </a:p>
              <a:p>
                <a:pPr>
                  <a:lnSpc>
                    <a:spcPct val="120000"/>
                  </a:lnSpc>
                </a:pPr>
                <a:r>
                  <a:rPr lang="zh-CN" altLang="en-US" dirty="0"/>
                  <a:t>这可解释为对于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oMath>
                </a14:m>
                <a:r>
                  <a:rPr lang="zh-CN" altLang="en-US" dirty="0"/>
                  <a:t>范数的另一种不确定原理，表明两种表示不能使同时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oMath>
                </a14:m>
                <a:r>
                  <a:rPr lang="zh-CN" altLang="en-US" dirty="0"/>
                  <a:t>意义上小！实际上，利用几何和代数平均值（</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≥0,</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𝑎𝑏</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)/2</m:t>
                    </m:r>
                  </m:oMath>
                </a14:m>
                <a:r>
                  <a:rPr lang="zh-CN" altLang="en-US" dirty="0"/>
                  <a:t>）</a:t>
                </a:r>
                <a:r>
                  <a:rPr lang="en-US" altLang="zh-CN" dirty="0"/>
                  <a:t>,</a:t>
                </a:r>
                <a:r>
                  <a:rPr lang="zh-CN" altLang="en-US" dirty="0"/>
                  <a:t>则有：</a:t>
                </a:r>
                <a:endParaRPr lang="en-US" altLang="zh-CN" dirty="0"/>
              </a:p>
              <a:p>
                <a:pPr>
                  <a:lnSpc>
                    <a:spcPct val="120000"/>
                  </a:lnSpc>
                </a:pPr>
                <a14:m>
                  <m:oMath xmlns:m="http://schemas.openxmlformats.org/officeDocument/2006/math">
                    <m:r>
                      <m:rPr>
                        <m:lit/>
                      </m:rP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𝛼</m:t>
                    </m:r>
                    <m:r>
                      <m:rPr>
                        <m:lit/>
                      </m:rP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m:rPr>
                            <m:lit/>
                          </m:rPr>
                          <a:rPr lang="en-US" altLang="zh-CN" i="1">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1</m:t>
                        </m:r>
                      </m:sub>
                    </m:sSub>
                    <m:r>
                      <m:rPr>
                        <m:lit/>
                      </m:rP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𝛽</m:t>
                    </m:r>
                    <m:r>
                      <m:rPr>
                        <m:lit/>
                      </m:rP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m:rPr>
                            <m:lit/>
                          </m:rPr>
                          <a:rPr lang="en-US" altLang="zh-CN" i="1">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1</m:t>
                        </m:r>
                      </m:num>
                      <m:den>
                        <m:r>
                          <a:rPr lang="en-US" altLang="zh-CN" i="1">
                            <a:solidFill>
                              <a:srgbClr val="FF0000"/>
                            </a:solidFill>
                            <a:latin typeface="Cambria Math" panose="02040503050406030204" pitchFamily="18" charset="0"/>
                          </a:rPr>
                          <m:t>𝜇</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𝐴</m:t>
                            </m:r>
                          </m:e>
                        </m:d>
                      </m:den>
                    </m:f>
                    <m:r>
                      <a:rPr lang="en-US" altLang="zh-CN" b="0" i="1" smtClean="0">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𝛼</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𝛽</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rad>
                      </m:den>
                    </m:f>
                  </m:oMath>
                </a14:m>
                <a:r>
                  <a:rPr lang="en-US" altLang="zh-CN" dirty="0"/>
                  <a:t>   (1)</a:t>
                </a:r>
              </a:p>
              <a:p>
                <a:pPr>
                  <a:lnSpc>
                    <a:spcPct val="120000"/>
                  </a:lnSpc>
                </a:pPr>
                <a:endParaRPr lang="zh-CN" altLang="en-US" dirty="0"/>
              </a:p>
            </p:txBody>
          </p:sp>
        </mc:Choice>
        <mc:Fallback xmlns="">
          <p:sp>
            <p:nvSpPr>
              <p:cNvPr id="3" name="内容占位符 2">
                <a:extLst>
                  <a:ext uri="{FF2B5EF4-FFF2-40B4-BE49-F238E27FC236}">
                    <a16:creationId xmlns:a16="http://schemas.microsoft.com/office/drawing/2014/main" id="{5E536FA3-5802-4448-BC14-EA4F1EFD2007}"/>
                  </a:ext>
                </a:extLst>
              </p:cNvPr>
              <p:cNvSpPr>
                <a:spLocks noGrp="1" noRot="1" noChangeAspect="1" noMove="1" noResize="1" noEditPoints="1" noAdjustHandles="1" noChangeArrowheads="1" noChangeShapeType="1" noTextEdit="1"/>
              </p:cNvSpPr>
              <p:nvPr>
                <p:ph idx="1"/>
              </p:nvPr>
            </p:nvSpPr>
            <p:spPr>
              <a:blipFill>
                <a:blip r:embed="rId3"/>
                <a:stretch>
                  <a:fillRect l="-812" t="-560"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267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03450A7-BA02-453A-9937-79E9AACBA242}"/>
                  </a:ext>
                </a:extLst>
              </p:cNvPr>
              <p:cNvSpPr>
                <a:spLocks noGrp="1"/>
              </p:cNvSpPr>
              <p:nvPr>
                <p:ph type="title"/>
              </p:nvPr>
            </p:nvSpPr>
            <p:spPr/>
            <p:txBody>
              <a:bodyPr>
                <a:normAutofit fontScale="90000"/>
              </a:bodyPr>
              <a:lstStyle/>
              <a:p>
                <a:r>
                  <a:rPr lang="en-US" altLang="zh-CN" b="0" dirty="0"/>
                  <a:t>3.4</a:t>
                </a:r>
                <a14:m>
                  <m:oMath xmlns:m="http://schemas.openxmlformats.org/officeDocument/2006/math">
                    <m:r>
                      <m:rPr>
                        <m:nor/>
                      </m:rPr>
                      <a:rPr lang="zh-CN" altLang="en-US" dirty="0"/>
                      <m:t>稀疏表示</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𝑥</m:t>
                            </m:r>
                          </m:lim>
                        </m:limLow>
                      </m:fName>
                      <m:e>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 </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e>
                    </m:func>
                  </m:oMath>
                </a14:m>
                <a:r>
                  <a:rPr lang="zh-CN" altLang="en-US" dirty="0"/>
                  <a:t>不确定性原理的证明</a:t>
                </a:r>
              </a:p>
            </p:txBody>
          </p:sp>
        </mc:Choice>
        <mc:Fallback xmlns="">
          <p:sp>
            <p:nvSpPr>
              <p:cNvPr id="2" name="标题 1">
                <a:extLst>
                  <a:ext uri="{FF2B5EF4-FFF2-40B4-BE49-F238E27FC236}">
                    <a16:creationId xmlns:a16="http://schemas.microsoft.com/office/drawing/2014/main" id="{F03450A7-BA02-453A-9937-79E9AACBA242}"/>
                  </a:ext>
                </a:extLst>
              </p:cNvPr>
              <p:cNvSpPr>
                <a:spLocks noGrp="1" noRot="1" noChangeAspect="1" noMove="1" noResize="1" noEditPoints="1" noAdjustHandles="1" noChangeArrowheads="1" noChangeShapeType="1" noTextEdit="1"/>
              </p:cNvSpPr>
              <p:nvPr>
                <p:ph type="title"/>
              </p:nvPr>
            </p:nvSpPr>
            <p:spPr>
              <a:blipFill>
                <a:blip r:embed="rId2"/>
                <a:stretch>
                  <a:fillRect l="-2087" t="-13364" b="-211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E536FA3-5802-4448-BC14-EA4F1EFD2007}"/>
                  </a:ext>
                </a:extLst>
              </p:cNvPr>
              <p:cNvSpPr>
                <a:spLocks noGrp="1"/>
              </p:cNvSpPr>
              <p:nvPr>
                <p:ph idx="1"/>
              </p:nvPr>
            </p:nvSpPr>
            <p:spPr/>
            <p:txBody>
              <a:bodyPr>
                <a:normAutofit fontScale="92500"/>
              </a:bodyPr>
              <a:lstStyle/>
              <a:p>
                <a:pPr>
                  <a:lnSpc>
                    <a:spcPct val="120000"/>
                  </a:lnSpc>
                </a:pPr>
                <a:r>
                  <a:rPr lang="zh-CN" altLang="en-US" dirty="0"/>
                  <a:t>下面还是回到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oMath>
                </a14:m>
                <a:r>
                  <a:rPr lang="zh-CN" altLang="en-US" dirty="0"/>
                  <a:t>情形下的测不准原理。</a:t>
                </a:r>
                <a:endParaRPr lang="en-US" altLang="zh-CN" dirty="0"/>
              </a:p>
              <a:p>
                <a:pPr>
                  <a:lnSpc>
                    <a:spcPct val="120000"/>
                  </a:lnSpc>
                </a:pPr>
                <a:r>
                  <a:rPr lang="zh-CN" altLang="en-US" dirty="0"/>
                  <a:t>考虑下列问题：所有满足</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zh-CN" altLang="en-US" i="1">
                        <a:latin typeface="Cambria Math" panose="02040503050406030204" pitchFamily="18" charset="0"/>
                      </a:rPr>
                      <m:t>，</m:t>
                    </m:r>
                  </m:oMath>
                </a14:m>
                <a:r>
                  <a:rPr lang="zh-CN" altLang="en-US" dirty="0"/>
                  <a:t>且</a:t>
                </a:r>
                <a14:m>
                  <m:oMath xmlns:m="http://schemas.openxmlformats.org/officeDocument/2006/math">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𝛼</m:t>
                    </m:r>
                    <m:r>
                      <m:rPr>
                        <m:lit/>
                      </m:rP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lit/>
                          </m:rPr>
                          <a:rPr lang="en-US" altLang="zh-CN" b="0" i="1" dirty="0" smtClean="0">
                            <a:latin typeface="Cambria Math" panose="02040503050406030204" pitchFamily="18" charset="0"/>
                          </a:rPr>
                          <m:t>|</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=1</m:t>
                    </m:r>
                  </m:oMath>
                </a14:m>
                <a:r>
                  <a:rPr lang="zh-CN" altLang="en-US" dirty="0"/>
                  <a:t>的表示中，哪一个给出了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oMath>
                </a14:m>
                <a:r>
                  <a:rPr lang="zh-CN" altLang="en-US" dirty="0"/>
                  <a:t>意义下的最大值呢？即：</a:t>
                </a:r>
                <a:endParaRPr lang="en-US" altLang="zh-CN" dirty="0"/>
              </a:p>
              <a:p>
                <a:pPr>
                  <a:lnSpc>
                    <a:spcPct val="120000"/>
                  </a:lnSpc>
                </a:pP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𝛼</m:t>
                            </m:r>
                          </m:lim>
                        </m:limLow>
                      </m:fName>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=1,</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e>
                    </m:func>
                  </m:oMath>
                </a14:m>
                <a:endParaRPr lang="en-US" altLang="zh-CN" dirty="0"/>
              </a:p>
              <a:p>
                <a:pPr>
                  <a:lnSpc>
                    <a:spcPct val="120000"/>
                  </a:lnSpc>
                </a:pPr>
                <a:r>
                  <a:rPr lang="zh-CN" altLang="en-US" dirty="0"/>
                  <a:t>假设这个问题的解为</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dirty="0"/>
                  <a:t>,</a:t>
                </a:r>
                <a:r>
                  <a:rPr lang="zh-CN" altLang="en-US" dirty="0"/>
                  <a:t>同样类似对</a:t>
                </a:r>
                <a14:m>
                  <m:oMath xmlns:m="http://schemas.openxmlformats.org/officeDocument/2006/math">
                    <m:r>
                      <a:rPr lang="en-US" altLang="zh-CN" b="0" i="1" smtClean="0">
                        <a:latin typeface="Cambria Math" panose="02040503050406030204" pitchFamily="18" charset="0"/>
                      </a:rPr>
                      <m:t>𝛽</m:t>
                    </m:r>
                  </m:oMath>
                </a14:m>
                <a:r>
                  <a:rPr lang="zh-CN" altLang="en-US" dirty="0"/>
                  <a:t>有</a:t>
                </a:r>
                <a14:m>
                  <m:oMath xmlns:m="http://schemas.openxmlformats.org/officeDocument/2006/math">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𝑁</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𝛽</m:t>
                        </m:r>
                        <m:r>
                          <m:rPr>
                            <m:lit/>
                          </m:rP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lit/>
                              </m:rPr>
                              <a:rPr lang="en-US" altLang="zh-CN" b="0" i="1" dirty="0" smtClean="0">
                                <a:latin typeface="Cambria Math" panose="02040503050406030204" pitchFamily="18" charset="0"/>
                              </a:rPr>
                              <m:t>|</m:t>
                            </m:r>
                          </m:e>
                          <m:sub>
                            <m:r>
                              <a:rPr lang="en-US" altLang="zh-CN" b="0" i="1" dirty="0" smtClean="0">
                                <a:latin typeface="Cambria Math" panose="02040503050406030204" pitchFamily="18" charset="0"/>
                              </a:rPr>
                              <m:t>0</m:t>
                            </m:r>
                          </m:sub>
                        </m:sSub>
                      </m:e>
                    </m:d>
                    <m:r>
                      <a:rPr lang="en-US" altLang="zh-CN" b="0" i="0" dirty="0" smtClean="0">
                        <a:latin typeface="Cambria Math" panose="02040503050406030204" pitchFamily="18" charset="0"/>
                      </a:rPr>
                      <m:t>,</m:t>
                    </m:r>
                  </m:oMath>
                </a14:m>
                <a:r>
                  <a:rPr lang="zh-CN" altLang="en-US" dirty="0"/>
                  <a:t>由（</a:t>
                </a:r>
                <a:r>
                  <a:rPr lang="en-US" altLang="zh-CN" dirty="0"/>
                  <a:t>1</a:t>
                </a:r>
                <a:r>
                  <a:rPr lang="zh-CN" altLang="en-US" dirty="0"/>
                  <a:t>）式可得：</a:t>
                </a:r>
                <a:endParaRPr lang="en-US" altLang="zh-CN" dirty="0"/>
              </a:p>
              <a:p>
                <a:pPr>
                  <a:lnSpc>
                    <a:spcPct val="120000"/>
                  </a:lnSpc>
                </a:pPr>
                <a14:m>
                  <m:oMath xmlns:m="http://schemas.openxmlformats.org/officeDocument/2006/math">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1</m:t>
                        </m:r>
                      </m:num>
                      <m:den>
                        <m:r>
                          <a:rPr lang="en-US" altLang="zh-CN" i="1">
                            <a:solidFill>
                              <a:srgbClr val="FF0000"/>
                            </a:solidFill>
                            <a:latin typeface="Cambria Math" panose="02040503050406030204" pitchFamily="18" charset="0"/>
                          </a:rPr>
                          <m:t>𝜇</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𝐴</m:t>
                            </m:r>
                          </m:e>
                        </m:d>
                      </m:den>
                    </m:f>
                    <m:r>
                      <a:rPr lang="en-US" altLang="zh-CN" b="0" i="1" smtClean="0">
                        <a:solidFill>
                          <a:srgbClr val="FF0000"/>
                        </a:solidFill>
                        <a:latin typeface="Cambria Math" panose="02040503050406030204" pitchFamily="18" charset="0"/>
                      </a:rPr>
                      <m:t>≤</m:t>
                    </m:r>
                    <m:r>
                      <m:rPr>
                        <m:lit/>
                      </m:rP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𝛼</m:t>
                    </m:r>
                    <m:r>
                      <m:rPr>
                        <m:lit/>
                      </m:rP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m:rPr>
                            <m:lit/>
                          </m:rPr>
                          <a:rPr lang="en-US" altLang="zh-CN" i="1">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1</m:t>
                        </m:r>
                      </m:sub>
                    </m:sSub>
                    <m:r>
                      <m:rPr>
                        <m:lit/>
                      </m:rP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𝛽</m:t>
                    </m:r>
                    <m:r>
                      <m:rPr>
                        <m:lit/>
                      </m:rP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m:rPr>
                            <m:lit/>
                          </m:rPr>
                          <a:rPr lang="en-US" altLang="zh-CN" i="1">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oMath>
                </a14:m>
                <a:r>
                  <a:rPr lang="en-US" altLang="zh-CN" dirty="0"/>
                  <a:t> </a:t>
                </a:r>
                <a14:m>
                  <m:oMath xmlns:m="http://schemas.openxmlformats.org/officeDocument/2006/math">
                    <m:r>
                      <a:rPr lang="en-US" altLang="zh-CN" i="1" smtClean="0">
                        <a:solidFill>
                          <a:srgbClr val="7030A0"/>
                        </a:solidFill>
                        <a:latin typeface="Cambria Math" panose="02040503050406030204" pitchFamily="18" charset="0"/>
                      </a:rPr>
                      <m:t>𝑔</m:t>
                    </m:r>
                    <m:r>
                      <a:rPr lang="en-US" altLang="zh-CN" i="1" smtClean="0">
                        <a:solidFill>
                          <a:srgbClr val="7030A0"/>
                        </a:solidFill>
                        <a:latin typeface="Cambria Math" panose="02040503050406030204" pitchFamily="18" charset="0"/>
                      </a:rPr>
                      <m:t>(</m:t>
                    </m:r>
                    <m:r>
                      <m:rPr>
                        <m:lit/>
                      </m:rP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𝛼</m:t>
                    </m:r>
                    <m:r>
                      <m:rPr>
                        <m:lit/>
                      </m:rP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m:rPr>
                            <m:lit/>
                          </m:rPr>
                          <a:rPr lang="en-US" altLang="zh-CN" i="1">
                            <a:solidFill>
                              <a:srgbClr val="7030A0"/>
                            </a:solidFill>
                            <a:latin typeface="Cambria Math" panose="02040503050406030204" pitchFamily="18" charset="0"/>
                          </a:rPr>
                          <m:t>|</m:t>
                        </m:r>
                      </m:e>
                      <m:sub>
                        <m:r>
                          <a:rPr lang="en-US" altLang="zh-CN" i="1">
                            <a:solidFill>
                              <a:srgbClr val="7030A0"/>
                            </a:solidFill>
                            <a:latin typeface="Cambria Math" panose="02040503050406030204" pitchFamily="18" charset="0"/>
                          </a:rPr>
                          <m:t>0</m:t>
                        </m:r>
                      </m:sub>
                    </m:sSub>
                    <m:r>
                      <a:rPr lang="en-US" altLang="zh-CN" i="1">
                        <a:solidFill>
                          <a:srgbClr val="7030A0"/>
                        </a:solidFill>
                        <a:latin typeface="Cambria Math" panose="02040503050406030204" pitchFamily="18" charset="0"/>
                      </a:rPr>
                      <m:t>)</m:t>
                    </m:r>
                  </m:oMath>
                </a14:m>
                <a:r>
                  <a:rPr lang="en-US" altLang="zh-CN" dirty="0">
                    <a:solidFill>
                      <a:srgbClr val="7030A0"/>
                    </a:solidFill>
                  </a:rPr>
                  <a:t> </a:t>
                </a:r>
                <a14:m>
                  <m:oMath xmlns:m="http://schemas.openxmlformats.org/officeDocument/2006/math">
                    <m:r>
                      <a:rPr lang="en-US" altLang="zh-CN" i="1" dirty="0">
                        <a:solidFill>
                          <a:srgbClr val="7030A0"/>
                        </a:solidFill>
                        <a:latin typeface="Cambria Math" panose="02040503050406030204" pitchFamily="18" charset="0"/>
                      </a:rPr>
                      <m:t>𝑔</m:t>
                    </m:r>
                    <m:d>
                      <m:dPr>
                        <m:ctrlPr>
                          <a:rPr lang="en-US" altLang="zh-CN" i="1" dirty="0">
                            <a:solidFill>
                              <a:srgbClr val="7030A0"/>
                            </a:solidFill>
                            <a:latin typeface="Cambria Math" panose="02040503050406030204" pitchFamily="18" charset="0"/>
                          </a:rPr>
                        </m:ctrlPr>
                      </m:dPr>
                      <m:e>
                        <m:r>
                          <m:rPr>
                            <m:lit/>
                          </m:rPr>
                          <a:rPr lang="en-US" altLang="zh-CN" i="1" dirty="0">
                            <a:solidFill>
                              <a:srgbClr val="7030A0"/>
                            </a:solidFill>
                            <a:latin typeface="Cambria Math" panose="02040503050406030204" pitchFamily="18" charset="0"/>
                          </a:rPr>
                          <m:t>||</m:t>
                        </m:r>
                        <m:r>
                          <a:rPr lang="en-US" altLang="zh-CN" i="1" dirty="0">
                            <a:solidFill>
                              <a:srgbClr val="7030A0"/>
                            </a:solidFill>
                            <a:latin typeface="Cambria Math" panose="02040503050406030204" pitchFamily="18" charset="0"/>
                          </a:rPr>
                          <m:t>𝛽</m:t>
                        </m:r>
                        <m:r>
                          <m:rPr>
                            <m:lit/>
                          </m:rPr>
                          <a:rPr lang="en-US" altLang="zh-CN" i="1" dirty="0">
                            <a:solidFill>
                              <a:srgbClr val="7030A0"/>
                            </a:solidFill>
                            <a:latin typeface="Cambria Math" panose="02040503050406030204" pitchFamily="18" charset="0"/>
                          </a:rPr>
                          <m:t>|</m:t>
                        </m:r>
                        <m:sSub>
                          <m:sSubPr>
                            <m:ctrlPr>
                              <a:rPr lang="en-US" altLang="zh-CN" i="1" dirty="0">
                                <a:solidFill>
                                  <a:srgbClr val="7030A0"/>
                                </a:solidFill>
                                <a:latin typeface="Cambria Math" panose="02040503050406030204" pitchFamily="18" charset="0"/>
                              </a:rPr>
                            </m:ctrlPr>
                          </m:sSubPr>
                          <m:e>
                            <m:r>
                              <m:rPr>
                                <m:lit/>
                              </m:rPr>
                              <a:rPr lang="en-US" altLang="zh-CN" i="1" dirty="0">
                                <a:solidFill>
                                  <a:srgbClr val="7030A0"/>
                                </a:solidFill>
                                <a:latin typeface="Cambria Math" panose="02040503050406030204" pitchFamily="18" charset="0"/>
                              </a:rPr>
                              <m:t>|</m:t>
                            </m:r>
                          </m:e>
                          <m:sub>
                            <m:r>
                              <a:rPr lang="en-US" altLang="zh-CN" i="1" dirty="0">
                                <a:solidFill>
                                  <a:srgbClr val="7030A0"/>
                                </a:solidFill>
                                <a:latin typeface="Cambria Math" panose="02040503050406030204" pitchFamily="18" charset="0"/>
                              </a:rPr>
                              <m:t>0</m:t>
                            </m:r>
                          </m:sub>
                        </m:sSub>
                      </m:e>
                    </m:d>
                    <m:r>
                      <a:rPr lang="en-US" altLang="zh-CN" dirty="0">
                        <a:latin typeface="Cambria Math" panose="02040503050406030204" pitchFamily="18" charset="0"/>
                      </a:rPr>
                      <m:t>,</m:t>
                    </m:r>
                  </m:oMath>
                </a14:m>
                <a:endParaRPr lang="en-US" altLang="zh-CN" dirty="0"/>
              </a:p>
              <a:p>
                <a:pPr>
                  <a:lnSpc>
                    <a:spcPct val="120000"/>
                  </a:lnSpc>
                </a:pPr>
                <a:endParaRPr lang="zh-CN" altLang="en-US" dirty="0"/>
              </a:p>
            </p:txBody>
          </p:sp>
        </mc:Choice>
        <mc:Fallback xmlns="">
          <p:sp>
            <p:nvSpPr>
              <p:cNvPr id="3" name="内容占位符 2">
                <a:extLst>
                  <a:ext uri="{FF2B5EF4-FFF2-40B4-BE49-F238E27FC236}">
                    <a16:creationId xmlns:a16="http://schemas.microsoft.com/office/drawing/2014/main" id="{5E536FA3-5802-4448-BC14-EA4F1EFD2007}"/>
                  </a:ext>
                </a:extLst>
              </p:cNvPr>
              <p:cNvSpPr>
                <a:spLocks noGrp="1" noRot="1" noChangeAspect="1" noMove="1" noResize="1" noEditPoints="1" noAdjustHandles="1" noChangeArrowheads="1" noChangeShapeType="1" noTextEdit="1"/>
              </p:cNvSpPr>
              <p:nvPr>
                <p:ph idx="1"/>
              </p:nvPr>
            </p:nvSpPr>
            <p:spPr>
              <a:blipFill>
                <a:blip r:embed="rId3"/>
                <a:stretch>
                  <a:fillRect l="-9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77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03450A7-BA02-453A-9937-79E9AACBA242}"/>
                  </a:ext>
                </a:extLst>
              </p:cNvPr>
              <p:cNvSpPr>
                <a:spLocks noGrp="1"/>
              </p:cNvSpPr>
              <p:nvPr>
                <p:ph type="title"/>
              </p:nvPr>
            </p:nvSpPr>
            <p:spPr/>
            <p:txBody>
              <a:bodyPr>
                <a:normAutofit fontScale="90000"/>
              </a:bodyPr>
              <a:lstStyle/>
              <a:p>
                <a:r>
                  <a:rPr lang="en-US" altLang="zh-CN" b="0" dirty="0"/>
                  <a:t>3.4</a:t>
                </a:r>
                <a14:m>
                  <m:oMath xmlns:m="http://schemas.openxmlformats.org/officeDocument/2006/math">
                    <m:r>
                      <m:rPr>
                        <m:nor/>
                      </m:rPr>
                      <a:rPr lang="zh-CN" altLang="en-US" dirty="0"/>
                      <m:t>稀疏表示</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𝑥</m:t>
                            </m:r>
                          </m:lim>
                        </m:limLow>
                      </m:fName>
                      <m:e>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 </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e>
                    </m:func>
                  </m:oMath>
                </a14:m>
                <a:r>
                  <a:rPr lang="zh-CN" altLang="en-US" dirty="0"/>
                  <a:t>不确定性原理的证明</a:t>
                </a:r>
              </a:p>
            </p:txBody>
          </p:sp>
        </mc:Choice>
        <mc:Fallback xmlns="">
          <p:sp>
            <p:nvSpPr>
              <p:cNvPr id="2" name="标题 1">
                <a:extLst>
                  <a:ext uri="{FF2B5EF4-FFF2-40B4-BE49-F238E27FC236}">
                    <a16:creationId xmlns:a16="http://schemas.microsoft.com/office/drawing/2014/main" id="{F03450A7-BA02-453A-9937-79E9AACBA242}"/>
                  </a:ext>
                </a:extLst>
              </p:cNvPr>
              <p:cNvSpPr>
                <a:spLocks noGrp="1" noRot="1" noChangeAspect="1" noMove="1" noResize="1" noEditPoints="1" noAdjustHandles="1" noChangeArrowheads="1" noChangeShapeType="1" noTextEdit="1"/>
              </p:cNvSpPr>
              <p:nvPr>
                <p:ph type="title"/>
              </p:nvPr>
            </p:nvSpPr>
            <p:spPr>
              <a:blipFill>
                <a:blip r:embed="rId2"/>
                <a:stretch>
                  <a:fillRect l="-2087" t="-13364" b="-211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E536FA3-5802-4448-BC14-EA4F1EFD2007}"/>
                  </a:ext>
                </a:extLst>
              </p:cNvPr>
              <p:cNvSpPr>
                <a:spLocks noGrp="1"/>
              </p:cNvSpPr>
              <p:nvPr>
                <p:ph idx="1"/>
              </p:nvPr>
            </p:nvSpPr>
            <p:spPr/>
            <p:txBody>
              <a:bodyPr>
                <a:normAutofit/>
              </a:bodyPr>
              <a:lstStyle/>
              <a:p>
                <a:pPr>
                  <a:lnSpc>
                    <a:spcPct val="100000"/>
                  </a:lnSpc>
                </a:pPr>
                <a:r>
                  <a:rPr lang="zh-CN" altLang="en-US" sz="2400" b="1" dirty="0">
                    <a:solidFill>
                      <a:srgbClr val="FF0000"/>
                    </a:solidFill>
                  </a:rPr>
                  <a:t>证明</a:t>
                </a:r>
                <a:r>
                  <a:rPr lang="zh-CN" altLang="en-US" sz="2400" dirty="0"/>
                  <a:t>：因此需要计算</a:t>
                </a:r>
                <a:r>
                  <a:rPr lang="en-US" altLang="zh-CN" sz="2400" dirty="0"/>
                  <a:t> </a:t>
                </a:r>
                <a14:m>
                  <m:oMath xmlns:m="http://schemas.openxmlformats.org/officeDocument/2006/math">
                    <m:r>
                      <a:rPr lang="en-US" altLang="zh-CN" sz="2400" i="1">
                        <a:solidFill>
                          <a:srgbClr val="7030A0"/>
                        </a:solidFill>
                        <a:latin typeface="Cambria Math" panose="02040503050406030204" pitchFamily="18" charset="0"/>
                      </a:rPr>
                      <m:t>𝑔</m:t>
                    </m:r>
                    <m:r>
                      <a:rPr lang="en-US" altLang="zh-CN" sz="2400" i="1">
                        <a:solidFill>
                          <a:srgbClr val="7030A0"/>
                        </a:solidFill>
                        <a:latin typeface="Cambria Math" panose="02040503050406030204" pitchFamily="18" charset="0"/>
                      </a:rPr>
                      <m:t>(</m:t>
                    </m:r>
                    <m:r>
                      <m:rPr>
                        <m:lit/>
                      </m:rP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𝛼</m:t>
                    </m:r>
                    <m:r>
                      <m:rPr>
                        <m:lit/>
                      </m:rPr>
                      <a:rPr lang="en-US" altLang="zh-CN" sz="2400" i="1">
                        <a:solidFill>
                          <a:srgbClr val="7030A0"/>
                        </a:solidFill>
                        <a:latin typeface="Cambria Math" panose="02040503050406030204" pitchFamily="18" charset="0"/>
                      </a:rPr>
                      <m:t>|</m:t>
                    </m:r>
                    <m:sSub>
                      <m:sSubPr>
                        <m:ctrlPr>
                          <a:rPr lang="en-US" altLang="zh-CN" sz="2400" i="1">
                            <a:solidFill>
                              <a:srgbClr val="7030A0"/>
                            </a:solidFill>
                            <a:latin typeface="Cambria Math" panose="02040503050406030204" pitchFamily="18" charset="0"/>
                          </a:rPr>
                        </m:ctrlPr>
                      </m:sSubPr>
                      <m:e>
                        <m:r>
                          <m:rPr>
                            <m:lit/>
                          </m:rPr>
                          <a:rPr lang="en-US" altLang="zh-CN" sz="2400" i="1">
                            <a:solidFill>
                              <a:srgbClr val="7030A0"/>
                            </a:solidFill>
                            <a:latin typeface="Cambria Math" panose="02040503050406030204" pitchFamily="18" charset="0"/>
                          </a:rPr>
                          <m:t>|</m:t>
                        </m:r>
                      </m:e>
                      <m:sub>
                        <m:r>
                          <a:rPr lang="en-US" altLang="zh-CN" sz="2400" i="1">
                            <a:solidFill>
                              <a:srgbClr val="7030A0"/>
                            </a:solidFill>
                            <a:latin typeface="Cambria Math" panose="02040503050406030204" pitchFamily="18" charset="0"/>
                          </a:rPr>
                          <m:t>0</m:t>
                        </m:r>
                      </m:sub>
                    </m:sSub>
                    <m:r>
                      <a:rPr lang="en-US" altLang="zh-CN" sz="2400" i="1">
                        <a:solidFill>
                          <a:srgbClr val="7030A0"/>
                        </a:solidFill>
                        <a:latin typeface="Cambria Math" panose="02040503050406030204" pitchFamily="18" charset="0"/>
                      </a:rPr>
                      <m:t>)</m:t>
                    </m:r>
                  </m:oMath>
                </a14:m>
                <a:r>
                  <a:rPr lang="en-US" altLang="zh-CN" sz="2400" dirty="0">
                    <a:solidFill>
                      <a:srgbClr val="7030A0"/>
                    </a:solidFill>
                  </a:rPr>
                  <a:t> </a:t>
                </a:r>
                <a14:m>
                  <m:oMath xmlns:m="http://schemas.openxmlformats.org/officeDocument/2006/math">
                    <m:r>
                      <a:rPr lang="en-US" altLang="zh-CN" sz="2400" i="1" dirty="0">
                        <a:solidFill>
                          <a:srgbClr val="7030A0"/>
                        </a:solidFill>
                        <a:latin typeface="Cambria Math" panose="02040503050406030204" pitchFamily="18" charset="0"/>
                      </a:rPr>
                      <m:t>𝑔</m:t>
                    </m:r>
                    <m:d>
                      <m:dPr>
                        <m:ctrlPr>
                          <a:rPr lang="en-US" altLang="zh-CN" sz="2400" i="1" dirty="0">
                            <a:solidFill>
                              <a:srgbClr val="7030A0"/>
                            </a:solidFill>
                            <a:latin typeface="Cambria Math" panose="02040503050406030204" pitchFamily="18" charset="0"/>
                          </a:rPr>
                        </m:ctrlPr>
                      </m:dPr>
                      <m:e>
                        <m:r>
                          <m:rPr>
                            <m:lit/>
                          </m:rPr>
                          <a:rPr lang="en-US" altLang="zh-CN" sz="2400" i="1" dirty="0">
                            <a:solidFill>
                              <a:srgbClr val="7030A0"/>
                            </a:solidFill>
                            <a:latin typeface="Cambria Math" panose="02040503050406030204" pitchFamily="18" charset="0"/>
                          </a:rPr>
                          <m:t>||</m:t>
                        </m:r>
                        <m:r>
                          <a:rPr lang="en-US" altLang="zh-CN" sz="2400" i="1" dirty="0">
                            <a:solidFill>
                              <a:srgbClr val="7030A0"/>
                            </a:solidFill>
                            <a:latin typeface="Cambria Math" panose="02040503050406030204" pitchFamily="18" charset="0"/>
                          </a:rPr>
                          <m:t>𝛽</m:t>
                        </m:r>
                        <m:r>
                          <m:rPr>
                            <m:lit/>
                          </m:rPr>
                          <a:rPr lang="en-US" altLang="zh-CN" sz="2400" i="1" dirty="0">
                            <a:solidFill>
                              <a:srgbClr val="7030A0"/>
                            </a:solidFill>
                            <a:latin typeface="Cambria Math" panose="02040503050406030204" pitchFamily="18" charset="0"/>
                          </a:rPr>
                          <m:t>|</m:t>
                        </m:r>
                        <m:sSub>
                          <m:sSubPr>
                            <m:ctrlPr>
                              <a:rPr lang="en-US" altLang="zh-CN" sz="2400" i="1" dirty="0">
                                <a:solidFill>
                                  <a:srgbClr val="7030A0"/>
                                </a:solidFill>
                                <a:latin typeface="Cambria Math" panose="02040503050406030204" pitchFamily="18" charset="0"/>
                              </a:rPr>
                            </m:ctrlPr>
                          </m:sSubPr>
                          <m:e>
                            <m:r>
                              <m:rPr>
                                <m:lit/>
                              </m:rPr>
                              <a:rPr lang="en-US" altLang="zh-CN" sz="2400" i="1" dirty="0">
                                <a:solidFill>
                                  <a:srgbClr val="7030A0"/>
                                </a:solidFill>
                                <a:latin typeface="Cambria Math" panose="02040503050406030204" pitchFamily="18" charset="0"/>
                              </a:rPr>
                              <m:t>|</m:t>
                            </m:r>
                          </m:e>
                          <m:sub>
                            <m:r>
                              <a:rPr lang="en-US" altLang="zh-CN" sz="2400" i="1" dirty="0">
                                <a:solidFill>
                                  <a:srgbClr val="7030A0"/>
                                </a:solidFill>
                                <a:latin typeface="Cambria Math" panose="02040503050406030204" pitchFamily="18" charset="0"/>
                              </a:rPr>
                              <m:t>0</m:t>
                            </m:r>
                          </m:sub>
                        </m:sSub>
                      </m:e>
                    </m:d>
                    <m:r>
                      <a:rPr lang="zh-CN" altLang="en-US" sz="2400" i="1" dirty="0">
                        <a:solidFill>
                          <a:srgbClr val="7030A0"/>
                        </a:solidFill>
                        <a:latin typeface="Cambria Math" panose="02040503050406030204" pitchFamily="18" charset="0"/>
                      </a:rPr>
                      <m:t>，</m:t>
                    </m:r>
                  </m:oMath>
                </a14:m>
                <a:r>
                  <a:rPr lang="zh-CN" altLang="en-US" sz="2400" dirty="0"/>
                  <a:t>来获得互相关性的上界</a:t>
                </a:r>
                <a:endParaRPr lang="en-US" altLang="zh-CN" sz="2400" dirty="0"/>
              </a:p>
              <a:p>
                <a:pPr>
                  <a:lnSpc>
                    <a:spcPct val="100000"/>
                  </a:lnSpc>
                </a:pPr>
                <a:r>
                  <a:rPr lang="zh-CN" altLang="en-US" sz="2400" dirty="0"/>
                  <a:t>不失一般性，假设在</a:t>
                </a:r>
                <a14:m>
                  <m:oMath xmlns:m="http://schemas.openxmlformats.org/officeDocument/2006/math">
                    <m:r>
                      <a:rPr lang="en-US" altLang="zh-CN" sz="2400" b="0" i="1" smtClean="0">
                        <a:latin typeface="Cambria Math" panose="02040503050406030204" pitchFamily="18" charset="0"/>
                      </a:rPr>
                      <m:t>𝛼</m:t>
                    </m:r>
                  </m:oMath>
                </a14:m>
                <a:r>
                  <a:rPr lang="zh-CN" altLang="en-US" sz="2400" dirty="0"/>
                  <a:t>中前</a:t>
                </a:r>
                <a14:m>
                  <m:oMath xmlns:m="http://schemas.openxmlformats.org/officeDocument/2006/math">
                    <m:r>
                      <a:rPr lang="en-US" altLang="zh-CN" sz="2400" b="0" i="1" smtClean="0">
                        <a:latin typeface="Cambria Math" panose="02040503050406030204" pitchFamily="18" charset="0"/>
                      </a:rPr>
                      <m:t>𝑀</m:t>
                    </m:r>
                  </m:oMath>
                </a14:m>
                <a:r>
                  <a:rPr lang="zh-CN" altLang="en-US" sz="2400" dirty="0"/>
                  <a:t>个值非</a:t>
                </a:r>
                <a:r>
                  <a:rPr lang="en-US" altLang="zh-CN" sz="2400" dirty="0"/>
                  <a:t>0</a:t>
                </a:r>
                <a:r>
                  <a:rPr lang="zh-CN" altLang="en-US" sz="2400" dirty="0"/>
                  <a:t>，其余为</a:t>
                </a:r>
                <a:r>
                  <a:rPr lang="en-US" altLang="zh-CN" sz="2400" dirty="0"/>
                  <a:t>0.</a:t>
                </a:r>
                <a:r>
                  <a:rPr lang="zh-CN" altLang="en-US" sz="2400" dirty="0"/>
                  <a:t>并假设所有值都严格大于</a:t>
                </a:r>
                <a:r>
                  <a:rPr lang="en-US" altLang="zh-CN" sz="2400" dirty="0"/>
                  <a:t>0</a:t>
                </a:r>
                <a:r>
                  <a:rPr lang="zh-CN" altLang="en-US" sz="2400" dirty="0"/>
                  <a:t>。使用拉格朗日乘子法，得：</a:t>
                </a:r>
                <a:endParaRPr lang="en-US" altLang="zh-CN" sz="2400" dirty="0"/>
              </a:p>
              <a:p>
                <a:pPr>
                  <a:lnSpc>
                    <a:spcPct val="100000"/>
                  </a:lnSpc>
                </a:pPr>
                <a14:m>
                  <m:oMath xmlns:m="http://schemas.openxmlformats.org/officeDocument/2006/math">
                    <m:r>
                      <a:rPr lang="en-US" altLang="zh-CN" sz="2400" b="0" i="1" smtClean="0">
                        <a:latin typeface="Cambria Math" panose="02040503050406030204" pitchFamily="18" charset="0"/>
                      </a:rPr>
                      <m:t>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𝛼</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𝑀</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r>
                      <a:rPr lang="en-US" altLang="zh-CN" sz="2400" b="0" i="1" smtClean="0">
                        <a:latin typeface="Cambria Math" panose="02040503050406030204" pitchFamily="18" charset="0"/>
                      </a:rPr>
                      <m:t>(1−</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𝑀</m:t>
                        </m:r>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e>
                    </m:nary>
                  </m:oMath>
                </a14:m>
                <a:endParaRPr lang="en-US" altLang="zh-CN" sz="2400" b="0" dirty="0"/>
              </a:p>
              <a:p>
                <a:pPr>
                  <a:lnSpc>
                    <a:spcPct val="100000"/>
                  </a:lnSpc>
                </a:pPr>
                <a:r>
                  <a:rPr lang="zh-CN" altLang="en-US" sz="2400" dirty="0"/>
                  <a:t>对其求偏导数为</a:t>
                </a:r>
                <a:r>
                  <a:rPr lang="en-US" altLang="zh-CN" sz="2400" dirty="0"/>
                  <a:t>0</a:t>
                </a:r>
                <a:r>
                  <a:rPr lang="zh-CN" altLang="en-US" sz="2400" dirty="0"/>
                  <a:t>：</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𝛼</m:t>
                            </m:r>
                          </m:e>
                        </m:d>
                      </m:num>
                      <m:den>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den>
                    </m:f>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𝜆</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=0⇒</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e>
                        </m:d>
                      </m:den>
                    </m:f>
                  </m:oMath>
                </a14:m>
                <a:r>
                  <a:rPr lang="en-US" altLang="zh-CN" sz="2400" dirty="0"/>
                  <a:t>.</a:t>
                </a:r>
                <a:r>
                  <a:rPr lang="zh-CN" altLang="en-US" sz="2400" dirty="0"/>
                  <a:t>这表明最优值为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𝑀</m:t>
                            </m:r>
                          </m:e>
                        </m:rad>
                      </m:den>
                    </m:f>
                    <m:r>
                      <a:rPr lang="en-US" altLang="zh-CN" sz="2400" b="0" i="1" smtClean="0">
                        <a:latin typeface="Cambria Math" panose="02040503050406030204" pitchFamily="18" charset="0"/>
                      </a:rPr>
                      <m:t>,</m:t>
                    </m:r>
                  </m:oMath>
                </a14:m>
                <a:r>
                  <a:rPr lang="zh-CN" altLang="en-US" sz="2400" dirty="0"/>
                  <a:t>因此</a:t>
                </a:r>
                <a14:m>
                  <m:oMath xmlns:m="http://schemas.openxmlformats.org/officeDocument/2006/math">
                    <m:r>
                      <a:rPr lang="en-US" altLang="zh-CN" sz="2400" b="0" i="1" dirty="0" smtClean="0">
                        <a:latin typeface="Cambria Math" panose="02040503050406030204" pitchFamily="18" charset="0"/>
                      </a:rPr>
                      <m:t>𝑔</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𝑀</m:t>
                        </m:r>
                      </m:e>
                    </m:d>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𝑀</m:t>
                        </m:r>
                      </m:num>
                      <m:den>
                        <m:rad>
                          <m:radPr>
                            <m:degHide m:val="on"/>
                            <m:ctrlPr>
                              <a:rPr lang="en-US" altLang="zh-CN" sz="2400" b="0" i="1" dirty="0" smtClean="0">
                                <a:latin typeface="Cambria Math" panose="02040503050406030204" pitchFamily="18" charset="0"/>
                              </a:rPr>
                            </m:ctrlPr>
                          </m:radPr>
                          <m:deg/>
                          <m:e>
                            <m:r>
                              <a:rPr lang="en-US" altLang="zh-CN" sz="2400" b="0" i="1" dirty="0" smtClean="0">
                                <a:latin typeface="Cambria Math" panose="02040503050406030204" pitchFamily="18" charset="0"/>
                              </a:rPr>
                              <m:t>𝑀</m:t>
                            </m:r>
                          </m:e>
                        </m:rad>
                      </m:den>
                    </m:f>
                    <m:r>
                      <a:rPr lang="en-US" altLang="zh-CN" sz="2400" b="0" i="1" dirty="0" smtClean="0">
                        <a:latin typeface="Cambria Math" panose="02040503050406030204" pitchFamily="18" charset="0"/>
                      </a:rPr>
                      <m:t>=</m:t>
                    </m:r>
                    <m:rad>
                      <m:radPr>
                        <m:degHide m:val="on"/>
                        <m:ctrlPr>
                          <a:rPr lang="en-US" altLang="zh-CN" sz="2400" b="0" i="1" dirty="0" smtClean="0">
                            <a:latin typeface="Cambria Math" panose="02040503050406030204" pitchFamily="18" charset="0"/>
                          </a:rPr>
                        </m:ctrlPr>
                      </m:radPr>
                      <m:deg/>
                      <m:e>
                        <m:r>
                          <a:rPr lang="en-US" altLang="zh-CN" sz="2400" b="0" i="1" dirty="0" smtClean="0">
                            <a:latin typeface="Cambria Math" panose="02040503050406030204" pitchFamily="18" charset="0"/>
                          </a:rPr>
                          <m:t>𝑀</m:t>
                        </m:r>
                      </m:e>
                    </m:rad>
                  </m:oMath>
                </a14:m>
                <a:r>
                  <a:rPr lang="zh-CN" altLang="en-US" sz="2400" dirty="0"/>
                  <a:t>为向量</a:t>
                </a:r>
                <a14:m>
                  <m:oMath xmlns:m="http://schemas.openxmlformats.org/officeDocument/2006/math">
                    <m:r>
                      <a:rPr lang="en-US" altLang="zh-CN" sz="2400" b="0" i="1" smtClean="0">
                        <a:latin typeface="Cambria Math" panose="02040503050406030204" pitchFamily="18" charset="0"/>
                      </a:rPr>
                      <m:t>𝛼</m:t>
                    </m:r>
                  </m:oMath>
                </a14:m>
                <a:r>
                  <a:rPr lang="zh-CN" altLang="en-US" sz="2400" dirty="0"/>
                  <a:t>的</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𝑙</m:t>
                        </m:r>
                      </m:e>
                      <m:sub>
                        <m:r>
                          <a:rPr lang="en-US" altLang="zh-CN" sz="2400" b="0" i="1" dirty="0" smtClean="0">
                            <a:latin typeface="Cambria Math" panose="02040503050406030204" pitchFamily="18" charset="0"/>
                          </a:rPr>
                          <m:t>1</m:t>
                        </m:r>
                      </m:sub>
                    </m:sSub>
                  </m:oMath>
                </a14:m>
                <a:r>
                  <a:rPr lang="zh-CN" altLang="en-US" sz="2400" dirty="0"/>
                  <a:t>范数下的最大值，同样对</a:t>
                </a:r>
                <a14:m>
                  <m:oMath xmlns:m="http://schemas.openxmlformats.org/officeDocument/2006/math">
                    <m:r>
                      <a:rPr lang="en-US" altLang="zh-CN" sz="2400" b="0" i="1" smtClean="0">
                        <a:latin typeface="Cambria Math" panose="02040503050406030204" pitchFamily="18" charset="0"/>
                      </a:rPr>
                      <m:t>𝛽</m:t>
                    </m:r>
                  </m:oMath>
                </a14:m>
                <a:r>
                  <a:rPr lang="zh-CN" altLang="en-US" sz="2400" dirty="0"/>
                  <a:t>有类似结果，因此：</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1</m:t>
                        </m:r>
                      </m:num>
                      <m:den>
                        <m:r>
                          <a:rPr lang="en-US" altLang="zh-CN" sz="2400" i="1">
                            <a:solidFill>
                              <a:srgbClr val="FF0000"/>
                            </a:solidFill>
                            <a:latin typeface="Cambria Math" panose="02040503050406030204" pitchFamily="18" charset="0"/>
                          </a:rPr>
                          <m:t>𝜇</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𝐴</m:t>
                            </m:r>
                          </m:e>
                        </m:d>
                      </m:den>
                    </m:f>
                    <m:r>
                      <a:rPr lang="en-US" altLang="zh-CN" sz="2400" i="1">
                        <a:solidFill>
                          <a:srgbClr val="FF0000"/>
                        </a:solidFill>
                        <a:latin typeface="Cambria Math" panose="02040503050406030204" pitchFamily="18" charset="0"/>
                      </a:rPr>
                      <m:t>≤</m:t>
                    </m:r>
                    <m:r>
                      <m:rPr>
                        <m:lit/>
                      </m:rP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𝛼</m:t>
                    </m:r>
                    <m:r>
                      <m:rPr>
                        <m:lit/>
                      </m:rP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m:rPr>
                            <m:lit/>
                          </m:rP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1</m:t>
                        </m:r>
                      </m:sub>
                    </m:sSub>
                    <m:r>
                      <m:rPr>
                        <m:lit/>
                      </m:rP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𝛽</m:t>
                    </m:r>
                    <m:r>
                      <m:rPr>
                        <m:lit/>
                      </m:rP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m:rPr>
                            <m:lit/>
                          </m:rP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1</m:t>
                        </m:r>
                      </m:sub>
                    </m:sSub>
                    <m:r>
                      <a:rPr lang="en-US" altLang="zh-CN" sz="2400" i="1">
                        <a:solidFill>
                          <a:srgbClr val="FF0000"/>
                        </a:solidFill>
                        <a:latin typeface="Cambria Math" panose="02040503050406030204" pitchFamily="18" charset="0"/>
                      </a:rPr>
                      <m:t>≤</m:t>
                    </m:r>
                  </m:oMath>
                </a14:m>
                <a:r>
                  <a:rPr lang="en-US" altLang="zh-CN" sz="2400" dirty="0"/>
                  <a:t> </a:t>
                </a:r>
                <a14:m>
                  <m:oMath xmlns:m="http://schemas.openxmlformats.org/officeDocument/2006/math">
                    <m:r>
                      <a:rPr lang="en-US" altLang="zh-CN" sz="2400" i="1">
                        <a:solidFill>
                          <a:srgbClr val="7030A0"/>
                        </a:solidFill>
                        <a:latin typeface="Cambria Math" panose="02040503050406030204" pitchFamily="18" charset="0"/>
                      </a:rPr>
                      <m:t>𝑔</m:t>
                    </m:r>
                    <m:r>
                      <a:rPr lang="en-US" altLang="zh-CN" sz="2400" i="1">
                        <a:solidFill>
                          <a:srgbClr val="7030A0"/>
                        </a:solidFill>
                        <a:latin typeface="Cambria Math" panose="02040503050406030204" pitchFamily="18" charset="0"/>
                      </a:rPr>
                      <m:t>(</m:t>
                    </m:r>
                    <m:r>
                      <m:rPr>
                        <m:lit/>
                      </m:rP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𝛼</m:t>
                    </m:r>
                    <m:r>
                      <m:rPr>
                        <m:lit/>
                      </m:rPr>
                      <a:rPr lang="en-US" altLang="zh-CN" sz="2400" i="1">
                        <a:solidFill>
                          <a:srgbClr val="7030A0"/>
                        </a:solidFill>
                        <a:latin typeface="Cambria Math" panose="02040503050406030204" pitchFamily="18" charset="0"/>
                      </a:rPr>
                      <m:t>|</m:t>
                    </m:r>
                    <m:sSub>
                      <m:sSubPr>
                        <m:ctrlPr>
                          <a:rPr lang="en-US" altLang="zh-CN" sz="2400" i="1">
                            <a:solidFill>
                              <a:srgbClr val="7030A0"/>
                            </a:solidFill>
                            <a:latin typeface="Cambria Math" panose="02040503050406030204" pitchFamily="18" charset="0"/>
                          </a:rPr>
                        </m:ctrlPr>
                      </m:sSubPr>
                      <m:e>
                        <m:r>
                          <m:rPr>
                            <m:lit/>
                          </m:rPr>
                          <a:rPr lang="en-US" altLang="zh-CN" sz="2400" i="1">
                            <a:solidFill>
                              <a:srgbClr val="7030A0"/>
                            </a:solidFill>
                            <a:latin typeface="Cambria Math" panose="02040503050406030204" pitchFamily="18" charset="0"/>
                          </a:rPr>
                          <m:t>|</m:t>
                        </m:r>
                      </m:e>
                      <m:sub>
                        <m:r>
                          <a:rPr lang="en-US" altLang="zh-CN" sz="2400" i="1">
                            <a:solidFill>
                              <a:srgbClr val="7030A0"/>
                            </a:solidFill>
                            <a:latin typeface="Cambria Math" panose="02040503050406030204" pitchFamily="18" charset="0"/>
                          </a:rPr>
                          <m:t>0</m:t>
                        </m:r>
                      </m:sub>
                    </m:sSub>
                    <m:r>
                      <a:rPr lang="en-US" altLang="zh-CN" sz="2400" i="1">
                        <a:solidFill>
                          <a:srgbClr val="7030A0"/>
                        </a:solidFill>
                        <a:latin typeface="Cambria Math" panose="02040503050406030204" pitchFamily="18" charset="0"/>
                      </a:rPr>
                      <m:t>)</m:t>
                    </m:r>
                  </m:oMath>
                </a14:m>
                <a:r>
                  <a:rPr lang="en-US" altLang="zh-CN" sz="2400" dirty="0">
                    <a:solidFill>
                      <a:srgbClr val="7030A0"/>
                    </a:solidFill>
                  </a:rPr>
                  <a:t> </a:t>
                </a:r>
                <a14:m>
                  <m:oMath xmlns:m="http://schemas.openxmlformats.org/officeDocument/2006/math">
                    <m:r>
                      <a:rPr lang="en-US" altLang="zh-CN" sz="2400" i="1" dirty="0">
                        <a:solidFill>
                          <a:srgbClr val="7030A0"/>
                        </a:solidFill>
                        <a:latin typeface="Cambria Math" panose="02040503050406030204" pitchFamily="18" charset="0"/>
                      </a:rPr>
                      <m:t>𝑔</m:t>
                    </m:r>
                    <m:d>
                      <m:dPr>
                        <m:ctrlPr>
                          <a:rPr lang="en-US" altLang="zh-CN" sz="2400" i="1" dirty="0">
                            <a:solidFill>
                              <a:srgbClr val="7030A0"/>
                            </a:solidFill>
                            <a:latin typeface="Cambria Math" panose="02040503050406030204" pitchFamily="18" charset="0"/>
                          </a:rPr>
                        </m:ctrlPr>
                      </m:dPr>
                      <m:e>
                        <m:r>
                          <m:rPr>
                            <m:lit/>
                          </m:rPr>
                          <a:rPr lang="en-US" altLang="zh-CN" sz="2400" i="1" dirty="0">
                            <a:solidFill>
                              <a:srgbClr val="7030A0"/>
                            </a:solidFill>
                            <a:latin typeface="Cambria Math" panose="02040503050406030204" pitchFamily="18" charset="0"/>
                          </a:rPr>
                          <m:t>||</m:t>
                        </m:r>
                        <m:r>
                          <a:rPr lang="en-US" altLang="zh-CN" sz="2400" i="1" dirty="0">
                            <a:solidFill>
                              <a:srgbClr val="7030A0"/>
                            </a:solidFill>
                            <a:latin typeface="Cambria Math" panose="02040503050406030204" pitchFamily="18" charset="0"/>
                          </a:rPr>
                          <m:t>𝛽</m:t>
                        </m:r>
                        <m:r>
                          <m:rPr>
                            <m:lit/>
                          </m:rPr>
                          <a:rPr lang="en-US" altLang="zh-CN" sz="2400" i="1" dirty="0">
                            <a:solidFill>
                              <a:srgbClr val="7030A0"/>
                            </a:solidFill>
                            <a:latin typeface="Cambria Math" panose="02040503050406030204" pitchFamily="18" charset="0"/>
                          </a:rPr>
                          <m:t>|</m:t>
                        </m:r>
                        <m:sSub>
                          <m:sSubPr>
                            <m:ctrlPr>
                              <a:rPr lang="en-US" altLang="zh-CN" sz="2400" i="1" dirty="0">
                                <a:solidFill>
                                  <a:srgbClr val="7030A0"/>
                                </a:solidFill>
                                <a:latin typeface="Cambria Math" panose="02040503050406030204" pitchFamily="18" charset="0"/>
                              </a:rPr>
                            </m:ctrlPr>
                          </m:sSubPr>
                          <m:e>
                            <m:r>
                              <m:rPr>
                                <m:lit/>
                              </m:rPr>
                              <a:rPr lang="en-US" altLang="zh-CN" sz="2400" i="1" dirty="0">
                                <a:solidFill>
                                  <a:srgbClr val="7030A0"/>
                                </a:solidFill>
                                <a:latin typeface="Cambria Math" panose="02040503050406030204" pitchFamily="18" charset="0"/>
                              </a:rPr>
                              <m:t>|</m:t>
                            </m:r>
                          </m:e>
                          <m:sub>
                            <m:r>
                              <a:rPr lang="en-US" altLang="zh-CN" sz="2400" i="1" dirty="0">
                                <a:solidFill>
                                  <a:srgbClr val="7030A0"/>
                                </a:solidFill>
                                <a:latin typeface="Cambria Math" panose="02040503050406030204" pitchFamily="18" charset="0"/>
                              </a:rPr>
                              <m:t>0</m:t>
                            </m:r>
                          </m:sub>
                        </m:sSub>
                      </m:e>
                    </m:d>
                    <m:r>
                      <a:rPr lang="en-US" altLang="zh-CN" sz="2400" b="0" i="0" dirty="0" smtClean="0">
                        <a:solidFill>
                          <a:srgbClr val="7030A0"/>
                        </a:solidFill>
                        <a:latin typeface="Cambria Math" panose="02040503050406030204" pitchFamily="18" charset="0"/>
                      </a:rPr>
                      <m:t>≤</m:t>
                    </m:r>
                    <m:rad>
                      <m:radPr>
                        <m:degHide m:val="on"/>
                        <m:ctrlPr>
                          <a:rPr lang="en-US" altLang="zh-CN" sz="2400" b="0" i="1" dirty="0" smtClean="0">
                            <a:solidFill>
                              <a:srgbClr val="7030A0"/>
                            </a:solidFill>
                            <a:latin typeface="Cambria Math" panose="02040503050406030204" pitchFamily="18" charset="0"/>
                          </a:rPr>
                        </m:ctrlPr>
                      </m:radPr>
                      <m:deg/>
                      <m:e>
                        <m:d>
                          <m:dPr>
                            <m:ctrlPr>
                              <a:rPr lang="en-US" altLang="zh-CN" sz="2400" b="0" i="1" dirty="0" smtClean="0">
                                <a:solidFill>
                                  <a:srgbClr val="7030A0"/>
                                </a:solidFill>
                                <a:latin typeface="Cambria Math" panose="02040503050406030204" pitchFamily="18" charset="0"/>
                              </a:rPr>
                            </m:ctrlPr>
                          </m:dPr>
                          <m:e>
                            <m:r>
                              <m:rPr>
                                <m:lit/>
                              </m:rPr>
                              <a:rPr lang="en-US" altLang="zh-CN" sz="2400" b="0" i="1" dirty="0" smtClean="0">
                                <a:solidFill>
                                  <a:srgbClr val="7030A0"/>
                                </a:solidFill>
                                <a:latin typeface="Cambria Math" panose="02040503050406030204" pitchFamily="18" charset="0"/>
                              </a:rPr>
                              <m:t>||</m:t>
                            </m:r>
                            <m:r>
                              <a:rPr lang="en-US" altLang="zh-CN" sz="2400" b="0" i="1" dirty="0" smtClean="0">
                                <a:solidFill>
                                  <a:srgbClr val="7030A0"/>
                                </a:solidFill>
                                <a:latin typeface="Cambria Math" panose="02040503050406030204" pitchFamily="18" charset="0"/>
                              </a:rPr>
                              <m:t>𝛼</m:t>
                            </m:r>
                            <m:r>
                              <m:rPr>
                                <m:lit/>
                              </m:rPr>
                              <a:rPr lang="en-US" altLang="zh-CN" sz="2400" b="0" i="1" dirty="0" smtClean="0">
                                <a:solidFill>
                                  <a:srgbClr val="7030A0"/>
                                </a:solidFill>
                                <a:latin typeface="Cambria Math" panose="02040503050406030204" pitchFamily="18" charset="0"/>
                              </a:rPr>
                              <m:t>|</m:t>
                            </m:r>
                            <m:sSub>
                              <m:sSubPr>
                                <m:ctrlPr>
                                  <a:rPr lang="en-US" altLang="zh-CN" sz="2400" b="0" i="1" dirty="0" smtClean="0">
                                    <a:solidFill>
                                      <a:srgbClr val="7030A0"/>
                                    </a:solidFill>
                                    <a:latin typeface="Cambria Math" panose="02040503050406030204" pitchFamily="18" charset="0"/>
                                  </a:rPr>
                                </m:ctrlPr>
                              </m:sSubPr>
                              <m:e>
                                <m:r>
                                  <m:rPr>
                                    <m:lit/>
                                  </m:rPr>
                                  <a:rPr lang="en-US" altLang="zh-CN" sz="2400" b="0" i="1" dirty="0" smtClean="0">
                                    <a:solidFill>
                                      <a:srgbClr val="7030A0"/>
                                    </a:solidFill>
                                    <a:latin typeface="Cambria Math" panose="02040503050406030204" pitchFamily="18" charset="0"/>
                                  </a:rPr>
                                  <m:t>|</m:t>
                                </m:r>
                              </m:e>
                              <m:sub>
                                <m:r>
                                  <a:rPr lang="en-US" altLang="zh-CN" sz="2400" b="0" i="1" dirty="0" smtClean="0">
                                    <a:solidFill>
                                      <a:srgbClr val="7030A0"/>
                                    </a:solidFill>
                                    <a:latin typeface="Cambria Math" panose="02040503050406030204" pitchFamily="18" charset="0"/>
                                  </a:rPr>
                                  <m:t>0</m:t>
                                </m:r>
                              </m:sub>
                            </m:sSub>
                            <m:r>
                              <a:rPr lang="en-US" altLang="zh-CN" sz="2400" b="0" i="1" dirty="0" smtClean="0">
                                <a:solidFill>
                                  <a:srgbClr val="7030A0"/>
                                </a:solidFill>
                                <a:latin typeface="Cambria Math" panose="02040503050406030204" pitchFamily="18" charset="0"/>
                              </a:rPr>
                              <m:t>⋅</m:t>
                            </m:r>
                            <m:r>
                              <m:rPr>
                                <m:lit/>
                              </m:rPr>
                              <a:rPr lang="en-US" altLang="zh-CN" sz="2400" b="0" i="1" dirty="0" smtClean="0">
                                <a:solidFill>
                                  <a:srgbClr val="7030A0"/>
                                </a:solidFill>
                                <a:latin typeface="Cambria Math" panose="02040503050406030204" pitchFamily="18" charset="0"/>
                              </a:rPr>
                              <m:t>||</m:t>
                            </m:r>
                            <m:r>
                              <a:rPr lang="en-US" altLang="zh-CN" sz="2400" b="0" i="1" dirty="0" smtClean="0">
                                <a:solidFill>
                                  <a:srgbClr val="7030A0"/>
                                </a:solidFill>
                                <a:latin typeface="Cambria Math" panose="02040503050406030204" pitchFamily="18" charset="0"/>
                              </a:rPr>
                              <m:t>𝛽</m:t>
                            </m:r>
                            <m:r>
                              <m:rPr>
                                <m:lit/>
                              </m:rPr>
                              <a:rPr lang="en-US" altLang="zh-CN" sz="2400" b="0" i="1" dirty="0" smtClean="0">
                                <a:solidFill>
                                  <a:srgbClr val="7030A0"/>
                                </a:solidFill>
                                <a:latin typeface="Cambria Math" panose="02040503050406030204" pitchFamily="18" charset="0"/>
                              </a:rPr>
                              <m:t>|</m:t>
                            </m:r>
                            <m:sSub>
                              <m:sSubPr>
                                <m:ctrlPr>
                                  <a:rPr lang="en-US" altLang="zh-CN" sz="2400" b="0" i="1" dirty="0" smtClean="0">
                                    <a:solidFill>
                                      <a:srgbClr val="7030A0"/>
                                    </a:solidFill>
                                    <a:latin typeface="Cambria Math" panose="02040503050406030204" pitchFamily="18" charset="0"/>
                                  </a:rPr>
                                </m:ctrlPr>
                              </m:sSubPr>
                              <m:e>
                                <m:r>
                                  <m:rPr>
                                    <m:lit/>
                                  </m:rPr>
                                  <a:rPr lang="en-US" altLang="zh-CN" sz="2400" b="0" i="1" dirty="0" smtClean="0">
                                    <a:solidFill>
                                      <a:srgbClr val="7030A0"/>
                                    </a:solidFill>
                                    <a:latin typeface="Cambria Math" panose="02040503050406030204" pitchFamily="18" charset="0"/>
                                  </a:rPr>
                                  <m:t>|</m:t>
                                </m:r>
                              </m:e>
                              <m:sub>
                                <m:r>
                                  <a:rPr lang="en-US" altLang="zh-CN" sz="2400" b="0" i="1" dirty="0" smtClean="0">
                                    <a:solidFill>
                                      <a:srgbClr val="7030A0"/>
                                    </a:solidFill>
                                    <a:latin typeface="Cambria Math" panose="02040503050406030204" pitchFamily="18" charset="0"/>
                                  </a:rPr>
                                  <m:t>0</m:t>
                                </m:r>
                              </m:sub>
                            </m:sSub>
                          </m:e>
                        </m:d>
                      </m:e>
                    </m:rad>
                    <m:r>
                      <a:rPr lang="en-US" altLang="zh-CN" sz="2400" b="0" i="0" dirty="0" smtClean="0">
                        <a:solidFill>
                          <a:srgbClr val="7030A0"/>
                        </a:solidFill>
                        <a:latin typeface="Cambria Math" panose="02040503050406030204" pitchFamily="18" charset="0"/>
                      </a:rPr>
                      <m:t>≤</m:t>
                    </m:r>
                    <m:f>
                      <m:fPr>
                        <m:ctrlPr>
                          <a:rPr lang="en-US" altLang="zh-CN" sz="2400" b="0" i="1" dirty="0" smtClean="0">
                            <a:solidFill>
                              <a:srgbClr val="7030A0"/>
                            </a:solidFill>
                            <a:latin typeface="Cambria Math" panose="02040503050406030204" pitchFamily="18" charset="0"/>
                          </a:rPr>
                        </m:ctrlPr>
                      </m:fPr>
                      <m:num>
                        <m:r>
                          <a:rPr lang="en-US" altLang="zh-CN" sz="2400" b="0" i="0" dirty="0" smtClean="0">
                            <a:solidFill>
                              <a:srgbClr val="7030A0"/>
                            </a:solidFill>
                            <a:latin typeface="Cambria Math" panose="02040503050406030204" pitchFamily="18" charset="0"/>
                          </a:rPr>
                          <m:t>1</m:t>
                        </m:r>
                      </m:num>
                      <m:den>
                        <m:r>
                          <a:rPr lang="en-US" altLang="zh-CN" sz="2400" b="0" i="0" dirty="0" smtClean="0">
                            <a:solidFill>
                              <a:srgbClr val="7030A0"/>
                            </a:solidFill>
                            <a:latin typeface="Cambria Math" panose="02040503050406030204" pitchFamily="18" charset="0"/>
                          </a:rPr>
                          <m:t>2</m:t>
                        </m:r>
                      </m:den>
                    </m:f>
                    <m:r>
                      <a:rPr lang="en-US" altLang="zh-CN" sz="2400" b="0" i="0" dirty="0" smtClean="0">
                        <a:solidFill>
                          <a:srgbClr val="7030A0"/>
                        </a:solidFill>
                        <a:latin typeface="Cambria Math" panose="02040503050406030204" pitchFamily="18" charset="0"/>
                      </a:rPr>
                      <m:t>(</m:t>
                    </m:r>
                    <m:r>
                      <m:rPr>
                        <m:lit/>
                      </m:rPr>
                      <a:rPr lang="en-US" altLang="zh-CN" sz="2400" i="1" dirty="0">
                        <a:solidFill>
                          <a:srgbClr val="7030A0"/>
                        </a:solidFill>
                        <a:latin typeface="Cambria Math" panose="02040503050406030204" pitchFamily="18" charset="0"/>
                      </a:rPr>
                      <m:t>||</m:t>
                    </m:r>
                    <m:r>
                      <a:rPr lang="en-US" altLang="zh-CN" sz="2400" i="1" dirty="0">
                        <a:solidFill>
                          <a:srgbClr val="7030A0"/>
                        </a:solidFill>
                        <a:latin typeface="Cambria Math" panose="02040503050406030204" pitchFamily="18" charset="0"/>
                      </a:rPr>
                      <m:t>𝛼</m:t>
                    </m:r>
                    <m:r>
                      <m:rPr>
                        <m:lit/>
                      </m:rPr>
                      <a:rPr lang="en-US" altLang="zh-CN" sz="2400" i="1" dirty="0">
                        <a:solidFill>
                          <a:srgbClr val="7030A0"/>
                        </a:solidFill>
                        <a:latin typeface="Cambria Math" panose="02040503050406030204" pitchFamily="18" charset="0"/>
                      </a:rPr>
                      <m:t>|</m:t>
                    </m:r>
                    <m:sSub>
                      <m:sSubPr>
                        <m:ctrlPr>
                          <a:rPr lang="en-US" altLang="zh-CN" sz="2400" i="1" dirty="0">
                            <a:solidFill>
                              <a:srgbClr val="7030A0"/>
                            </a:solidFill>
                            <a:latin typeface="Cambria Math" panose="02040503050406030204" pitchFamily="18" charset="0"/>
                          </a:rPr>
                        </m:ctrlPr>
                      </m:sSubPr>
                      <m:e>
                        <m:r>
                          <m:rPr>
                            <m:lit/>
                          </m:rPr>
                          <a:rPr lang="en-US" altLang="zh-CN" sz="2400" i="1" dirty="0">
                            <a:solidFill>
                              <a:srgbClr val="7030A0"/>
                            </a:solidFill>
                            <a:latin typeface="Cambria Math" panose="02040503050406030204" pitchFamily="18" charset="0"/>
                          </a:rPr>
                          <m:t>|</m:t>
                        </m:r>
                      </m:e>
                      <m:sub>
                        <m:r>
                          <a:rPr lang="en-US" altLang="zh-CN" sz="2400" i="1" dirty="0">
                            <a:solidFill>
                              <a:srgbClr val="7030A0"/>
                            </a:solidFill>
                            <a:latin typeface="Cambria Math" panose="02040503050406030204" pitchFamily="18" charset="0"/>
                          </a:rPr>
                          <m:t>0</m:t>
                        </m:r>
                      </m:sub>
                    </m:sSub>
                    <m:r>
                      <a:rPr lang="en-US" altLang="zh-CN" sz="2400" b="0" i="1" dirty="0" smtClean="0">
                        <a:solidFill>
                          <a:srgbClr val="7030A0"/>
                        </a:solidFill>
                        <a:latin typeface="Cambria Math" panose="02040503050406030204" pitchFamily="18" charset="0"/>
                      </a:rPr>
                      <m:t>+</m:t>
                    </m:r>
                    <m:r>
                      <m:rPr>
                        <m:lit/>
                      </m:rPr>
                      <a:rPr lang="en-US" altLang="zh-CN" sz="2400" i="1" dirty="0">
                        <a:solidFill>
                          <a:srgbClr val="7030A0"/>
                        </a:solidFill>
                        <a:latin typeface="Cambria Math" panose="02040503050406030204" pitchFamily="18" charset="0"/>
                      </a:rPr>
                      <m:t>||</m:t>
                    </m:r>
                    <m:r>
                      <a:rPr lang="en-US" altLang="zh-CN" sz="2400" i="1" dirty="0">
                        <a:solidFill>
                          <a:srgbClr val="7030A0"/>
                        </a:solidFill>
                        <a:latin typeface="Cambria Math" panose="02040503050406030204" pitchFamily="18" charset="0"/>
                      </a:rPr>
                      <m:t>𝛽</m:t>
                    </m:r>
                    <m:r>
                      <m:rPr>
                        <m:lit/>
                      </m:rPr>
                      <a:rPr lang="en-US" altLang="zh-CN" sz="2400" i="1" dirty="0">
                        <a:solidFill>
                          <a:srgbClr val="7030A0"/>
                        </a:solidFill>
                        <a:latin typeface="Cambria Math" panose="02040503050406030204" pitchFamily="18" charset="0"/>
                      </a:rPr>
                      <m:t>|</m:t>
                    </m:r>
                    <m:sSub>
                      <m:sSubPr>
                        <m:ctrlPr>
                          <a:rPr lang="en-US" altLang="zh-CN" sz="2400" i="1" dirty="0">
                            <a:solidFill>
                              <a:srgbClr val="7030A0"/>
                            </a:solidFill>
                            <a:latin typeface="Cambria Math" panose="02040503050406030204" pitchFamily="18" charset="0"/>
                          </a:rPr>
                        </m:ctrlPr>
                      </m:sSubPr>
                      <m:e>
                        <m:r>
                          <m:rPr>
                            <m:lit/>
                          </m:rPr>
                          <a:rPr lang="en-US" altLang="zh-CN" sz="2400" i="1" dirty="0">
                            <a:solidFill>
                              <a:srgbClr val="7030A0"/>
                            </a:solidFill>
                            <a:latin typeface="Cambria Math" panose="02040503050406030204" pitchFamily="18" charset="0"/>
                          </a:rPr>
                          <m:t>|</m:t>
                        </m:r>
                      </m:e>
                      <m:sub>
                        <m:r>
                          <a:rPr lang="en-US" altLang="zh-CN" sz="2400" i="1" dirty="0">
                            <a:solidFill>
                              <a:srgbClr val="7030A0"/>
                            </a:solidFill>
                            <a:latin typeface="Cambria Math" panose="02040503050406030204" pitchFamily="18" charset="0"/>
                          </a:rPr>
                          <m:t>0</m:t>
                        </m:r>
                      </m:sub>
                    </m:sSub>
                    <m:r>
                      <a:rPr lang="en-US" altLang="zh-CN" sz="2400" b="0" i="0" dirty="0" smtClean="0">
                        <a:solidFill>
                          <a:srgbClr val="7030A0"/>
                        </a:solidFill>
                        <a:latin typeface="Cambria Math" panose="02040503050406030204" pitchFamily="18" charset="0"/>
                      </a:rPr>
                      <m:t>)</m:t>
                    </m:r>
                    <m:r>
                      <a:rPr lang="zh-CN" altLang="en-US" sz="2400" i="1" dirty="0">
                        <a:solidFill>
                          <a:srgbClr val="7030A0"/>
                        </a:solidFill>
                        <a:latin typeface="Cambria Math" panose="02040503050406030204" pitchFamily="18" charset="0"/>
                      </a:rPr>
                      <m:t>，</m:t>
                    </m:r>
                  </m:oMath>
                </a14:m>
                <a:r>
                  <a:rPr lang="zh-CN" altLang="en-US" sz="2400" dirty="0"/>
                  <a:t>从而得证</a:t>
                </a:r>
                <a14:m>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0</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m:rPr>
                        <m:lit/>
                      </m:rPr>
                      <a:rPr lang="en-US" altLang="zh-CN" sz="2400" i="1">
                        <a:latin typeface="Cambria Math" panose="02040503050406030204" pitchFamily="18" charset="0"/>
                      </a:rPr>
                      <m:t>||</m:t>
                    </m:r>
                    <m:r>
                      <a:rPr lang="en-US" altLang="zh-CN" sz="2400" i="1">
                        <a:latin typeface="Cambria Math" panose="02040503050406030204" pitchFamily="18" charset="0"/>
                      </a:rPr>
                      <m:t>𝛽</m:t>
                    </m:r>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m:rPr>
                            <m:lit/>
                          </m:rPr>
                          <a:rPr lang="en-US" altLang="zh-CN" sz="2400" i="1">
                            <a:latin typeface="Cambria Math" panose="02040503050406030204" pitchFamily="18" charset="0"/>
                          </a:rPr>
                          <m:t>|</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e>
                        </m:d>
                      </m:den>
                    </m:f>
                  </m:oMath>
                </a14:m>
                <a:endParaRPr lang="en-US" altLang="zh-CN" sz="2400" dirty="0"/>
              </a:p>
              <a:p>
                <a:pPr>
                  <a:lnSpc>
                    <a:spcPct val="100000"/>
                  </a:lnSpc>
                </a:pPr>
                <a:endParaRPr lang="zh-CN" altLang="en-US" sz="2400" dirty="0"/>
              </a:p>
            </p:txBody>
          </p:sp>
        </mc:Choice>
        <mc:Fallback xmlns="">
          <p:sp>
            <p:nvSpPr>
              <p:cNvPr id="3" name="内容占位符 2">
                <a:extLst>
                  <a:ext uri="{FF2B5EF4-FFF2-40B4-BE49-F238E27FC236}">
                    <a16:creationId xmlns:a16="http://schemas.microsoft.com/office/drawing/2014/main" id="{5E536FA3-5802-4448-BC14-EA4F1EFD2007}"/>
                  </a:ext>
                </a:extLst>
              </p:cNvPr>
              <p:cNvSpPr>
                <a:spLocks noGrp="1" noRot="1" noChangeAspect="1" noMove="1" noResize="1" noEditPoints="1" noAdjustHandles="1" noChangeArrowheads="1" noChangeShapeType="1" noTextEdit="1"/>
              </p:cNvSpPr>
              <p:nvPr>
                <p:ph idx="1"/>
              </p:nvPr>
            </p:nvSpPr>
            <p:spPr>
              <a:blipFill>
                <a:blip r:embed="rId3"/>
                <a:stretch>
                  <a:fillRect l="-812" t="-980" r="-3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03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EC4AC26-8DDE-4AF4-B71A-4336AA157091}"/>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另一种证明方法</a:t>
                </a:r>
              </a:p>
            </p:txBody>
          </p:sp>
        </mc:Choice>
        <mc:Fallback xmlns="">
          <p:sp>
            <p:nvSpPr>
              <p:cNvPr id="2" name="标题 1">
                <a:extLst>
                  <a:ext uri="{FF2B5EF4-FFF2-40B4-BE49-F238E27FC236}">
                    <a16:creationId xmlns:a16="http://schemas.microsoft.com/office/drawing/2014/main" id="{2EC4AC26-8DDE-4AF4-B71A-4336AA157091}"/>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4613FDE-9C09-477A-9823-5AB3F7B8C158}"/>
                  </a:ext>
                </a:extLst>
              </p:cNvPr>
              <p:cNvSpPr>
                <a:spLocks noGrp="1"/>
              </p:cNvSpPr>
              <p:nvPr>
                <p:ph idx="1"/>
              </p:nvPr>
            </p:nvSpPr>
            <p:spPr/>
            <p:txBody>
              <a:bodyPr>
                <a:normAutofit lnSpcReduction="10000"/>
              </a:bodyPr>
              <a:lstStyle/>
              <a:p>
                <a:r>
                  <a:rPr lang="zh-CN" altLang="en-US" dirty="0"/>
                  <a:t>由于</a:t>
                </a:r>
                <a14:m>
                  <m:oMath xmlns:m="http://schemas.openxmlformats.org/officeDocument/2006/math">
                    <m:r>
                      <m:rPr>
                        <m:sty m:val="p"/>
                      </m:rPr>
                      <a:rPr lang="en-US" altLang="zh-CN" b="0" i="0" smtClean="0">
                        <a:latin typeface="Cambria Math" panose="02040503050406030204" pitchFamily="18" charset="0"/>
                      </a:rPr>
                      <m:t>Φ</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Ψ</m:t>
                    </m:r>
                  </m:oMath>
                </a14:m>
                <a:r>
                  <a:rPr lang="zh-CN" altLang="en-US" dirty="0"/>
                  <a:t>都是正交矩阵，因此</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𝛽</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令</a:t>
                </a:r>
                <a14:m>
                  <m:oMath xmlns:m="http://schemas.openxmlformats.org/officeDocument/2006/math">
                    <m:r>
                      <a:rPr lang="en-US" altLang="zh-CN" b="0" i="1" dirty="0" smtClean="0">
                        <a:latin typeface="Cambria Math" panose="02040503050406030204" pitchFamily="18" charset="0"/>
                      </a:rPr>
                      <m:t>𝐼</m:t>
                    </m:r>
                  </m:oMath>
                </a14:m>
                <a:r>
                  <a:rPr lang="zh-CN" altLang="en-US" dirty="0"/>
                  <a:t>表示向量</a:t>
                </a:r>
                <a14:m>
                  <m:oMath xmlns:m="http://schemas.openxmlformats.org/officeDocument/2006/math">
                    <m:r>
                      <a:rPr lang="en-US" altLang="zh-CN" b="0" i="1" smtClean="0">
                        <a:latin typeface="Cambria Math" panose="02040503050406030204" pitchFamily="18" charset="0"/>
                      </a:rPr>
                      <m:t>𝛼</m:t>
                    </m:r>
                  </m:oMath>
                </a14:m>
                <a:r>
                  <a:rPr lang="zh-CN" altLang="en-US" dirty="0"/>
                  <a:t>的支撑，由</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Ψ</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a14:m>
                <a:endParaRPr lang="en-US" altLang="zh-CN" b="0" dirty="0"/>
              </a:p>
              <a:p>
                <a14:m>
                  <m:oMath xmlns:m="http://schemas.openxmlformats.org/officeDocument/2006/math">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𝑗</m:t>
                        </m:r>
                      </m:sub>
                    </m:sSub>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𝑗</m:t>
                        </m:r>
                      </m:sub>
                    </m:sSub>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𝑗</m:t>
                            </m:r>
                          </m:sub>
                        </m:sSub>
                      </m:e>
                    </m:nary>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𝑗</m:t>
                                    </m:r>
                                  </m:sub>
                                </m:sSub>
                              </m:e>
                            </m:d>
                          </m:e>
                          <m:sup>
                            <m:r>
                              <a:rPr lang="en-US" altLang="zh-CN" b="0" i="1" smtClean="0">
                                <a:latin typeface="Cambria Math" panose="02040503050406030204" pitchFamily="18" charset="0"/>
                              </a:rPr>
                              <m:t>2</m:t>
                            </m:r>
                          </m:sup>
                        </m:sSup>
                      </m:e>
                    </m:nary>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𝐼</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sup>
                        <m:r>
                          <a:rPr lang="en-US" altLang="zh-CN" b="0" i="1" smtClean="0">
                            <a:latin typeface="Cambria Math" panose="02040503050406030204" pitchFamily="18" charset="0"/>
                          </a:rPr>
                          <m:t>2</m:t>
                        </m:r>
                      </m:sup>
                    </m:sSup>
                  </m:oMath>
                </a14:m>
                <a:endParaRPr lang="en-US" altLang="zh-CN" b="0" dirty="0"/>
              </a:p>
              <a:p>
                <a:r>
                  <a:rPr lang="zh-CN" altLang="en-US" dirty="0"/>
                  <a:t>其中由等号变为不等号使用柯西斯瓦茨不等式和互相关性定义。上述对变量</a:t>
                </a:r>
                <a14:m>
                  <m:oMath xmlns:m="http://schemas.openxmlformats.org/officeDocument/2006/math">
                    <m:r>
                      <a:rPr lang="en-US" altLang="zh-CN" b="0" i="1" smtClean="0">
                        <a:latin typeface="Cambria Math" panose="02040503050406030204" pitchFamily="18" charset="0"/>
                      </a:rPr>
                      <m:t>𝑗</m:t>
                    </m:r>
                  </m:oMath>
                </a14:m>
                <a:r>
                  <a:rPr lang="zh-CN" altLang="en-US" dirty="0"/>
                  <a:t>求和，其中</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𝐽</m:t>
                    </m:r>
                  </m:oMath>
                </a14:m>
                <a:r>
                  <a:rPr lang="zh-CN" altLang="en-US" dirty="0"/>
                  <a:t>为</a:t>
                </a:r>
                <a14:m>
                  <m:oMath xmlns:m="http://schemas.openxmlformats.org/officeDocument/2006/math">
                    <m:r>
                      <a:rPr lang="en-US" altLang="zh-CN" b="0" i="1" dirty="0" smtClean="0">
                        <a:latin typeface="Cambria Math" panose="02040503050406030204" pitchFamily="18" charset="0"/>
                      </a:rPr>
                      <m:t>𝛽</m:t>
                    </m:r>
                  </m:oMath>
                </a14:m>
                <a:r>
                  <a:rPr lang="zh-CN" altLang="en-US" dirty="0"/>
                  <a:t>的支撑：</a:t>
                </a:r>
                <a:endParaRPr lang="en-US" altLang="zh-CN" dirty="0"/>
              </a:p>
              <a:p>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𝐽</m:t>
                        </m:r>
                      </m:sub>
                      <m:sup/>
                      <m:e>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𝑗</m:t>
                            </m:r>
                          </m:sub>
                        </m:sSub>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e>
                    </m:nary>
                    <m:r>
                      <a:rPr lang="en-US" altLang="zh-CN" b="0" i="1" smtClean="0">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𝛽</m:t>
                    </m:r>
                    <m:r>
                      <m:rPr>
                        <m:lit/>
                      </m:rPr>
                      <a:rPr lang="en-US" altLang="zh-CN" i="1">
                        <a:latin typeface="Cambria Math" panose="02040503050406030204" pitchFamily="18" charset="0"/>
                      </a:rPr>
                      <m:t>|</m:t>
                    </m:r>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𝐼</m:t>
                    </m:r>
                    <m:r>
                      <m:rPr>
                        <m:lit/>
                      </m:rP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𝐴</m:t>
                            </m:r>
                          </m:e>
                        </m:d>
                      </m:e>
                      <m:sup>
                        <m:r>
                          <a:rPr lang="en-US" altLang="zh-CN" i="1">
                            <a:latin typeface="Cambria Math" panose="02040503050406030204" pitchFamily="18" charset="0"/>
                          </a:rPr>
                          <m:t>2</m:t>
                        </m:r>
                      </m:sup>
                    </m:sSup>
                  </m:oMath>
                </a14:m>
                <a:endParaRPr lang="en-US" altLang="zh-CN" dirty="0"/>
              </a:p>
              <a:p>
                <a:r>
                  <a:rPr lang="zh-CN" altLang="en-US" dirty="0"/>
                  <a:t>从而得证：</a:t>
                </a:r>
                <a14:m>
                  <m:oMath xmlns:m="http://schemas.openxmlformats.org/officeDocument/2006/math">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0</m:t>
                        </m:r>
                      </m:sub>
                    </m:sSub>
                    <m:r>
                      <m:rPr>
                        <m:lit/>
                      </m:rPr>
                      <a:rPr lang="en-US" altLang="zh-CN" i="1">
                        <a:latin typeface="Cambria Math" panose="02040503050406030204" pitchFamily="18" charset="0"/>
                      </a:rPr>
                      <m:t>||</m:t>
                    </m:r>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𝛽</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den>
                    </m:f>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24613FDE-9C09-477A-9823-5AB3F7B8C158}"/>
                  </a:ext>
                </a:extLst>
              </p:cNvPr>
              <p:cNvSpPr>
                <a:spLocks noGrp="1" noRot="1" noChangeAspect="1" noMove="1" noResize="1" noEditPoints="1" noAdjustHandles="1" noChangeArrowheads="1" noChangeShapeType="1" noTextEdit="1"/>
              </p:cNvSpPr>
              <p:nvPr>
                <p:ph idx="1"/>
              </p:nvPr>
            </p:nvSpPr>
            <p:spPr>
              <a:blipFill>
                <a:blip r:embed="rId3"/>
                <a:stretch>
                  <a:fillRect l="-1043" t="-2381"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576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BA049D0-8992-4324-BFFA-4FBE55A79A10}"/>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0</m:t>
                        </m:r>
                      </m:sub>
                    </m:sSub>
                    <m:r>
                      <m:rPr>
                        <m:lit/>
                      </m:rPr>
                      <a:rPr lang="en-US" altLang="zh-CN" i="1">
                        <a:latin typeface="Cambria Math" panose="02040503050406030204" pitchFamily="18" charset="0"/>
                      </a:rPr>
                      <m:t>||</m:t>
                    </m:r>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𝛽</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den>
                    </m:f>
                  </m:oMath>
                </a14:m>
                <a:endParaRPr lang="zh-CN" altLang="en-US" dirty="0"/>
              </a:p>
            </p:txBody>
          </p:sp>
        </mc:Choice>
        <mc:Fallback xmlns="">
          <p:sp>
            <p:nvSpPr>
              <p:cNvPr id="2" name="标题 1">
                <a:extLst>
                  <a:ext uri="{FF2B5EF4-FFF2-40B4-BE49-F238E27FC236}">
                    <a16:creationId xmlns:a16="http://schemas.microsoft.com/office/drawing/2014/main" id="{2BA049D0-8992-4324-BFFA-4FBE55A79A10}"/>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E4D5EB-6583-426C-9661-83AC2B8D78CA}"/>
                  </a:ext>
                </a:extLst>
              </p:cNvPr>
              <p:cNvSpPr>
                <a:spLocks noGrp="1"/>
              </p:cNvSpPr>
              <p:nvPr>
                <p:ph idx="1"/>
              </p:nvPr>
            </p:nvSpPr>
            <p:spPr/>
            <p:txBody>
              <a:bodyPr/>
              <a:lstStyle/>
              <a:p>
                <a:r>
                  <a:rPr lang="zh-CN" altLang="en-US" dirty="0"/>
                  <a:t>由此可得，如果两组基的互相关性小，则</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r>
                      <a:rPr lang="zh-CN" altLang="en-US" i="1">
                        <a:latin typeface="Cambria Math" panose="02040503050406030204" pitchFamily="18" charset="0"/>
                      </a:rPr>
                      <m:t>不能</m:t>
                    </m:r>
                  </m:oMath>
                </a14:m>
                <a:r>
                  <a:rPr lang="zh-CN" altLang="en-US" dirty="0"/>
                  <a:t>都很稀疏</a:t>
                </a:r>
                <a:endParaRPr lang="en-US" altLang="zh-CN" dirty="0"/>
              </a:p>
              <a:p>
                <a:pPr lvl="1"/>
                <a:r>
                  <a:rPr lang="zh-CN" altLang="en-US" dirty="0"/>
                  <a:t>例如，如果</a:t>
                </a:r>
                <a14:m>
                  <m:oMath xmlns:m="http://schemas.openxmlformats.org/officeDocument/2006/math">
                    <m:r>
                      <m:rPr>
                        <m:sty m:val="p"/>
                      </m:rPr>
                      <a:rPr lang="en-US" altLang="zh-CN" b="0" i="0" smtClean="0">
                        <a:latin typeface="Cambria Math" panose="02040503050406030204" pitchFamily="18" charset="0"/>
                      </a:rPr>
                      <m:t>Ψ</m:t>
                    </m:r>
                    <m:r>
                      <a:rPr lang="zh-CN" altLang="en-US" i="1">
                        <a:latin typeface="Cambria Math" panose="02040503050406030204" pitchFamily="18" charset="0"/>
                      </a:rPr>
                      <m:t>为</m:t>
                    </m:r>
                  </m:oMath>
                </a14:m>
                <a:r>
                  <a:rPr lang="zh-CN" altLang="en-US" dirty="0"/>
                  <a:t>恒等单位阵，</a:t>
                </a:r>
                <a14:m>
                  <m:oMath xmlns:m="http://schemas.openxmlformats.org/officeDocument/2006/math">
                    <m:r>
                      <m:rPr>
                        <m:sty m:val="p"/>
                      </m:rPr>
                      <a:rPr lang="en-US" altLang="zh-CN" b="0" i="0" smtClean="0">
                        <a:latin typeface="Cambria Math" panose="02040503050406030204" pitchFamily="18" charset="0"/>
                      </a:rPr>
                      <m:t>Φ</m:t>
                    </m:r>
                    <m:r>
                      <a:rPr lang="zh-CN" altLang="en-US" i="1">
                        <a:latin typeface="Cambria Math" panose="02040503050406030204" pitchFamily="18" charset="0"/>
                      </a:rPr>
                      <m:t>为</m:t>
                    </m:r>
                  </m:oMath>
                </a14:m>
                <a:r>
                  <a:rPr lang="zh-CN" altLang="en-US" dirty="0"/>
                  <a:t>傅里叶变换矩阵，则</a:t>
                </a:r>
                <a14:m>
                  <m:oMath xmlns:m="http://schemas.openxmlformats.org/officeDocument/2006/math">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Ψ</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Φ</m:t>
                            </m:r>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den>
                    </m:f>
                  </m:oMath>
                </a14:m>
                <a:endParaRPr lang="en-US" altLang="zh-CN" b="0" dirty="0"/>
              </a:p>
              <a:p>
                <a:pPr lvl="1"/>
                <a:r>
                  <a:rPr lang="zh-CN" altLang="en-US" dirty="0"/>
                  <a:t>表明信号不能有在时域和频语都有小于</a:t>
                </a:r>
                <a14:m>
                  <m:oMath xmlns:m="http://schemas.openxmlformats.org/officeDocument/2006/math">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zh-CN" altLang="en-US" i="1">
                        <a:latin typeface="Cambria Math" panose="02040503050406030204" pitchFamily="18" charset="0"/>
                      </a:rPr>
                      <m:t>的</m:t>
                    </m:r>
                  </m:oMath>
                </a14:m>
                <a:r>
                  <a:rPr lang="zh-CN" altLang="en-US" dirty="0"/>
                  <a:t>非零系数。</a:t>
                </a:r>
                <a:endParaRPr lang="en-US" altLang="zh-CN" dirty="0"/>
              </a:p>
              <a:p>
                <a:pPr lvl="1"/>
                <a:r>
                  <a:rPr lang="zh-CN" altLang="en-US" dirty="0"/>
                  <a:t>极限情况就是都有</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zh-CN" altLang="en-US" i="1">
                        <a:latin typeface="Cambria Math" panose="02040503050406030204" pitchFamily="18" charset="0"/>
                      </a:rPr>
                      <m:t>个</m:t>
                    </m:r>
                    <m:r>
                      <a:rPr lang="zh-CN" altLang="en-US" i="1" smtClean="0">
                        <a:latin typeface="Cambria Math" panose="02040503050406030204" pitchFamily="18" charset="0"/>
                      </a:rPr>
                      <m:t>值</m:t>
                    </m:r>
                  </m:oMath>
                </a14:m>
                <a:r>
                  <a:rPr lang="zh-CN" altLang="en-US" dirty="0"/>
                  <a:t>，如均匀间隔</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zh-CN" altLang="en-US" i="1">
                        <a:latin typeface="Cambria Math" panose="02040503050406030204" pitchFamily="18" charset="0"/>
                      </a:rPr>
                      <m:t>的</m:t>
                    </m:r>
                  </m:oMath>
                </a14:m>
                <a:r>
                  <a:rPr lang="zh-CN" altLang="en-US" dirty="0"/>
                  <a:t>尖峰信号，由傅里叶变换转换为同一个信号，累积</a:t>
                </a:r>
                <a14:m>
                  <m:oMath xmlns:m="http://schemas.openxmlformats.org/officeDocument/2006/math">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zh-CN" altLang="en-US" i="1">
                        <a:latin typeface="Cambria Math" panose="02040503050406030204" pitchFamily="18" charset="0"/>
                      </a:rPr>
                      <m:t>个</m:t>
                    </m:r>
                  </m:oMath>
                </a14:m>
                <a:r>
                  <a:rPr lang="zh-CN" altLang="en-US" dirty="0"/>
                  <a:t>非零值。</a:t>
                </a:r>
                <a:endParaRPr lang="en-US" altLang="zh-CN" dirty="0"/>
              </a:p>
              <a:p>
                <a:r>
                  <a:rPr lang="en-US" altLang="zh-CN" dirty="0"/>
                  <a:t>Heisenberg</a:t>
                </a:r>
                <a:r>
                  <a:rPr lang="zh-CN" altLang="en-US" dirty="0"/>
                  <a:t>测不准原理</a:t>
                </a:r>
                <a:endParaRPr lang="en-US" altLang="zh-CN" dirty="0"/>
              </a:p>
              <a:p>
                <a:pPr lvl="1"/>
                <a:r>
                  <a:rPr lang="zh-CN" altLang="en-US" dirty="0"/>
                  <a:t>在离散意义下，</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r>
                      <a:rPr lang="zh-CN" altLang="en-US" i="1">
                        <a:latin typeface="Cambria Math" panose="02040503050406030204" pitchFamily="18" charset="0"/>
                      </a:rPr>
                      <m:t>看作是</m:t>
                    </m:r>
                  </m:oMath>
                </a14:m>
                <a:r>
                  <a:rPr lang="zh-CN" altLang="en-US" dirty="0"/>
                  <a:t>概率分布，则</a:t>
                </a:r>
                <a:endParaRPr lang="en-US" altLang="zh-CN" dirty="0"/>
              </a:p>
              <a:p>
                <a:pPr lvl="1"/>
                <a:r>
                  <a:rPr lang="zh-CN" altLang="en-US" dirty="0"/>
                  <a:t>其方差满足：</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𝛼</m:t>
                        </m:r>
                      </m:sub>
                      <m:sup>
                        <m:r>
                          <a:rPr lang="en-US" altLang="zh-CN" b="0" i="1" smtClean="0">
                            <a:latin typeface="Cambria Math" panose="02040503050406030204" pitchFamily="18" charset="0"/>
                          </a:rPr>
                          <m:t>2</m:t>
                        </m:r>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𝛽</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𝑐𝑜𝑛𝑠𝑡</m:t>
                    </m:r>
                  </m:oMath>
                </a14:m>
                <a:endParaRPr lang="en-US" altLang="zh-CN" dirty="0"/>
              </a:p>
            </p:txBody>
          </p:sp>
        </mc:Choice>
        <mc:Fallback xmlns="">
          <p:sp>
            <p:nvSpPr>
              <p:cNvPr id="3" name="内容占位符 2">
                <a:extLst>
                  <a:ext uri="{FF2B5EF4-FFF2-40B4-BE49-F238E27FC236}">
                    <a16:creationId xmlns:a16="http://schemas.microsoft.com/office/drawing/2014/main" id="{96E4D5EB-6583-426C-9661-83AC2B8D78CA}"/>
                  </a:ext>
                </a:extLst>
              </p:cNvPr>
              <p:cNvSpPr>
                <a:spLocks noGrp="1" noRot="1" noChangeAspect="1" noMove="1" noResize="1" noEditPoints="1" noAdjustHandles="1" noChangeArrowheads="1" noChangeShapeType="1" noTextEdit="1"/>
              </p:cNvSpPr>
              <p:nvPr>
                <p:ph idx="1"/>
              </p:nvPr>
            </p:nvSpPr>
            <p:spPr>
              <a:blipFill>
                <a:blip r:embed="rId3"/>
                <a:stretch>
                  <a:fillRect l="-1043" t="-2381" r="-40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79D30CC-3DB2-45D1-900C-75A26F6F6E8F}"/>
              </a:ext>
            </a:extLst>
          </p:cNvPr>
          <p:cNvPicPr>
            <a:picLocks noChangeAspect="1"/>
          </p:cNvPicPr>
          <p:nvPr/>
        </p:nvPicPr>
        <p:blipFill>
          <a:blip r:embed="rId4"/>
          <a:stretch>
            <a:fillRect/>
          </a:stretch>
        </p:blipFill>
        <p:spPr>
          <a:xfrm>
            <a:off x="8572500" y="4077120"/>
            <a:ext cx="2781300" cy="2234780"/>
          </a:xfrm>
          <a:prstGeom prst="rect">
            <a:avLst/>
          </a:prstGeom>
        </p:spPr>
      </p:pic>
    </p:spTree>
    <p:extLst>
      <p:ext uri="{BB962C8B-B14F-4D97-AF65-F5344CB8AC3E}">
        <p14:creationId xmlns:p14="http://schemas.microsoft.com/office/powerpoint/2010/main" val="29117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847003E-D57E-4F4C-94BF-C61588893328}"/>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冗余解的不确定性</a:t>
                </a:r>
              </a:p>
            </p:txBody>
          </p:sp>
        </mc:Choice>
        <mc:Fallback xmlns="">
          <p:sp>
            <p:nvSpPr>
              <p:cNvPr id="2" name="标题 1">
                <a:extLst>
                  <a:ext uri="{FF2B5EF4-FFF2-40B4-BE49-F238E27FC236}">
                    <a16:creationId xmlns:a16="http://schemas.microsoft.com/office/drawing/2014/main" id="{F847003E-D57E-4F4C-94BF-C6158889332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37E35D-DABA-4F9D-85A4-D48D58E93EE6}"/>
                  </a:ext>
                </a:extLst>
              </p:cNvPr>
              <p:cNvSpPr>
                <a:spLocks noGrp="1"/>
              </p:cNvSpPr>
              <p:nvPr>
                <p:ph idx="1"/>
              </p:nvPr>
            </p:nvSpPr>
            <p:spPr/>
            <p:txBody>
              <a:bodyPr>
                <a:normAutofit fontScale="92500" lnSpcReduction="20000"/>
              </a:bodyPr>
              <a:lstStyle/>
              <a:p>
                <a:r>
                  <a:rPr lang="zh-CN" altLang="en-US" dirty="0"/>
                  <a:t>考虑</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Ψ</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Φ</m:t>
                        </m:r>
                      </m:e>
                    </m:d>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在</m:t>
                    </m:r>
                  </m:oMath>
                </a14:m>
                <a:r>
                  <a:rPr lang="zh-CN" altLang="en-US" dirty="0"/>
                  <a:t>不确定性条件下，假设两个解</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zh-CN" altLang="en-US" i="1">
                        <a:latin typeface="Cambria Math" panose="02040503050406030204" pitchFamily="18" charset="0"/>
                      </a:rPr>
                      <m:t>，</m:t>
                    </m:r>
                  </m:oMath>
                </a14:m>
                <a:r>
                  <a:rPr lang="zh-CN" altLang="en-US" dirty="0"/>
                  <a:t>其中一个是稀疏的，则另一个肯定不能是非常稀疏的。注意：</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zh-CN" altLang="en-US" i="1">
                        <a:latin typeface="Cambria Math" panose="02040503050406030204" pitchFamily="18" charset="0"/>
                      </a:rPr>
                      <m:t>肯定</m:t>
                    </m:r>
                  </m:oMath>
                </a14:m>
                <a:r>
                  <a:rPr lang="zh-CN" altLang="en-US" dirty="0"/>
                  <a:t>在</a:t>
                </a:r>
                <a14:m>
                  <m:oMath xmlns:m="http://schemas.openxmlformats.org/officeDocument/2006/math">
                    <m:r>
                      <a:rPr lang="en-US" altLang="zh-CN" b="0" i="1" dirty="0" smtClean="0">
                        <a:latin typeface="Cambria Math" panose="02040503050406030204" pitchFamily="18" charset="0"/>
                      </a:rPr>
                      <m:t>𝐴</m:t>
                    </m:r>
                    <m:r>
                      <a:rPr lang="zh-CN" altLang="en-US" i="1" dirty="0">
                        <a:latin typeface="Cambria Math" panose="02040503050406030204" pitchFamily="18" charset="0"/>
                      </a:rPr>
                      <m:t>的</m:t>
                    </m:r>
                  </m:oMath>
                </a14:m>
                <a:r>
                  <a:rPr lang="zh-CN" altLang="en-US" dirty="0"/>
                  <a:t>零空间中，将其分割为</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𝜓</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𝜙</m:t>
                                </m:r>
                              </m:sub>
                            </m:sSub>
                          </m:e>
                        </m:d>
                      </m:e>
                      <m:sup>
                        <m:r>
                          <a:rPr lang="en-US" altLang="zh-CN" b="0" i="1" smtClean="0">
                            <a:latin typeface="Cambria Math" panose="02040503050406030204" pitchFamily="18" charset="0"/>
                          </a:rPr>
                          <m:t>𝑇</m:t>
                        </m:r>
                      </m:sup>
                    </m:sSup>
                    <m:r>
                      <a:rPr lang="zh-CN" altLang="en-US" i="1">
                        <a:latin typeface="Cambria Math" panose="02040503050406030204" pitchFamily="18" charset="0"/>
                      </a:rPr>
                      <m:t>，</m:t>
                    </m:r>
                    <m:r>
                      <a:rPr lang="zh-CN" altLang="en-US" i="1" smtClean="0">
                        <a:latin typeface="Cambria Math" panose="02040503050406030204" pitchFamily="18" charset="0"/>
                      </a:rPr>
                      <m:t>则</m:t>
                    </m:r>
                    <m:r>
                      <a:rPr lang="en-US" altLang="zh-CN" b="0" i="1" smtClean="0">
                        <a:latin typeface="Cambria Math" panose="02040503050406030204" pitchFamily="18" charset="0"/>
                      </a:rPr>
                      <m:t>𝐴𝑒</m:t>
                    </m:r>
                    <m:r>
                      <a:rPr lang="en-US" altLang="zh-CN" b="0" i="1" smtClean="0">
                        <a:latin typeface="Cambria Math" panose="02040503050406030204" pitchFamily="18" charset="0"/>
                      </a:rPr>
                      <m:t>=0⇒</m:t>
                    </m:r>
                    <m:r>
                      <m:rPr>
                        <m:sty m:val="p"/>
                      </m:rPr>
                      <a:rPr lang="en-US" altLang="zh-CN" b="0" i="0" smtClean="0">
                        <a:latin typeface="Cambria Math" panose="02040503050406030204" pitchFamily="18" charset="0"/>
                      </a:rPr>
                      <m:t>Ψ</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𝜓</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Φ</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≠0</m:t>
                    </m:r>
                  </m:oMath>
                </a14:m>
                <a:endParaRPr lang="en-US" altLang="zh-CN" b="0" dirty="0"/>
              </a:p>
              <a:p>
                <a:r>
                  <a:rPr lang="zh-CN" altLang="en-US" dirty="0"/>
                  <a:t>显然</a:t>
                </a:r>
                <a14:m>
                  <m:oMath xmlns:m="http://schemas.openxmlformats.org/officeDocument/2006/math">
                    <m:r>
                      <a:rPr lang="en-US" altLang="zh-CN" b="0" i="1" smtClean="0">
                        <a:latin typeface="Cambria Math" panose="02040503050406030204" pitchFamily="18" charset="0"/>
                      </a:rPr>
                      <m:t>𝑦</m:t>
                    </m:r>
                    <m:r>
                      <a:rPr lang="zh-CN" altLang="en-US" i="1">
                        <a:latin typeface="Cambria Math" panose="02040503050406030204" pitchFamily="18" charset="0"/>
                      </a:rPr>
                      <m:t>非</m:t>
                    </m:r>
                  </m:oMath>
                </a14:m>
                <a:r>
                  <a:rPr lang="en-US" altLang="zh-CN" dirty="0"/>
                  <a:t>0</a:t>
                </a:r>
                <a:r>
                  <a:rPr lang="zh-CN" altLang="en-US" dirty="0"/>
                  <a:t>，因为</a:t>
                </a:r>
                <a14:m>
                  <m:oMath xmlns:m="http://schemas.openxmlformats.org/officeDocument/2006/math">
                    <m:r>
                      <a:rPr lang="en-US" altLang="zh-CN" b="0" i="1" smtClean="0">
                        <a:latin typeface="Cambria Math" panose="02040503050406030204" pitchFamily="18" charset="0"/>
                      </a:rPr>
                      <m:t>𝑒</m:t>
                    </m:r>
                  </m:oMath>
                </a14:m>
                <a:r>
                  <a:rPr lang="zh-CN" altLang="en-US" dirty="0"/>
                  <a:t>非</a:t>
                </a:r>
                <a:r>
                  <a:rPr lang="en-US" altLang="zh-CN" dirty="0"/>
                  <a:t>0</a:t>
                </a:r>
                <a:r>
                  <a:rPr lang="zh-CN" altLang="en-US" dirty="0"/>
                  <a:t>，并且</a:t>
                </a:r>
                <a14:m>
                  <m:oMath xmlns:m="http://schemas.openxmlformats.org/officeDocument/2006/math">
                    <m:r>
                      <m:rPr>
                        <m:sty m:val="p"/>
                      </m:rPr>
                      <a:rPr lang="en-US" altLang="zh-CN" b="0" i="0" smtClean="0">
                        <a:latin typeface="Cambria Math" panose="02040503050406030204" pitchFamily="18" charset="0"/>
                      </a:rPr>
                      <m:t>Ψ</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Φ</m:t>
                    </m:r>
                    <m:r>
                      <a:rPr lang="zh-CN" altLang="en-US" i="1">
                        <a:latin typeface="Cambria Math" panose="02040503050406030204" pitchFamily="18" charset="0"/>
                      </a:rPr>
                      <m:t>非</m:t>
                    </m:r>
                  </m:oMath>
                </a14:m>
                <a:r>
                  <a:rPr lang="zh-CN" altLang="en-US" dirty="0"/>
                  <a:t>奇异：</a:t>
                </a:r>
                <a:endParaRPr lang="en-US" altLang="zh-CN" dirty="0"/>
              </a:p>
              <a:p>
                <a:r>
                  <a:rPr lang="zh-CN" altLang="en-US" dirty="0"/>
                  <a:t>注意：</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𝑒</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m:rPr>
                            <m:sty m:val="p"/>
                          </m:rPr>
                          <a:rPr lang="en-US" altLang="zh-CN" b="0" i="0" smtClean="0">
                            <a:latin typeface="Cambria Math" panose="02040503050406030204" pitchFamily="18" charset="0"/>
                          </a:rPr>
                          <m:t>Ψ</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m:rPr>
                            <m:sty m:val="p"/>
                          </m:rPr>
                          <a:rPr lang="en-US" altLang="zh-CN" b="0" i="0" smtClean="0">
                            <a:latin typeface="Cambria Math" panose="02040503050406030204" pitchFamily="18" charset="0"/>
                          </a:rPr>
                          <m:t>Φ</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den>
                    </m:f>
                  </m:oMath>
                </a14:m>
                <a:endParaRPr lang="en-US" altLang="zh-CN" b="0" dirty="0"/>
              </a:p>
              <a:p>
                <a:r>
                  <a:rPr lang="zh-CN" altLang="en-US" dirty="0"/>
                  <a:t>因此有：</a:t>
                </a:r>
                <a14:m>
                  <m:oMath xmlns:m="http://schemas.openxmlformats.org/officeDocument/2006/math">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𝑒</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den>
                    </m:f>
                  </m:oMath>
                </a14:m>
                <a:endParaRPr lang="en-US" altLang="zh-CN" dirty="0"/>
              </a:p>
              <a:p>
                <a:r>
                  <a:rPr lang="zh-CN" altLang="en-US" b="1" dirty="0">
                    <a:solidFill>
                      <a:srgbClr val="FF0000"/>
                    </a:solidFill>
                  </a:rPr>
                  <a:t>定理</a:t>
                </a:r>
                <a:r>
                  <a:rPr lang="en-US" altLang="zh-CN" b="1" dirty="0">
                    <a:solidFill>
                      <a:srgbClr val="FF0000"/>
                    </a:solidFill>
                  </a:rPr>
                  <a:t>2</a:t>
                </a:r>
                <a:r>
                  <a:rPr lang="zh-CN" altLang="en-US" dirty="0"/>
                  <a:t>：线性系统</a:t>
                </a:r>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m:rPr>
                            <m:sty m:val="p"/>
                          </m:rPr>
                          <a:rPr lang="en-US" altLang="zh-CN">
                            <a:latin typeface="Cambria Math" panose="02040503050406030204" pitchFamily="18" charset="0"/>
                          </a:rPr>
                          <m:t>Ψ</m:t>
                        </m:r>
                        <m:r>
                          <a:rPr lang="en-US" altLang="zh-CN" i="1">
                            <a:latin typeface="Cambria Math" panose="02040503050406030204" pitchFamily="18" charset="0"/>
                          </a:rPr>
                          <m:t>,</m:t>
                        </m:r>
                        <m:r>
                          <m:rPr>
                            <m:sty m:val="p"/>
                          </m:rPr>
                          <a:rPr lang="en-US" altLang="zh-CN">
                            <a:latin typeface="Cambria Math" panose="02040503050406030204" pitchFamily="18" charset="0"/>
                          </a:rPr>
                          <m:t>Φ</m:t>
                        </m:r>
                      </m:e>
                    </m:d>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𝑏</m:t>
                    </m:r>
                    <m:r>
                      <a:rPr lang="zh-CN" altLang="en-US" i="1" smtClean="0">
                        <a:latin typeface="Cambria Math" panose="02040503050406030204" pitchFamily="18" charset="0"/>
                      </a:rPr>
                      <m:t>的</m:t>
                    </m:r>
                  </m:oMath>
                </a14:m>
                <a:r>
                  <a:rPr lang="zh-CN" altLang="en-US" dirty="0"/>
                  <a:t>任意两个不同解不能都是稀疏的，有以下的测不准原理：</a:t>
                </a:r>
                <a:r>
                  <a:rPr lang="en-US" altLang="zh-CN" dirty="0"/>
                  <a:t> </a:t>
                </a:r>
                <a14:m>
                  <m:oMath xmlns:m="http://schemas.openxmlformats.org/officeDocument/2006/math">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0</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den>
                    </m:f>
                  </m:oMath>
                </a14:m>
                <a:endParaRPr lang="zh-CN" altLang="en-US" dirty="0"/>
              </a:p>
            </p:txBody>
          </p:sp>
        </mc:Choice>
        <mc:Fallback xmlns="">
          <p:sp>
            <p:nvSpPr>
              <p:cNvPr id="3" name="内容占位符 2">
                <a:extLst>
                  <a:ext uri="{FF2B5EF4-FFF2-40B4-BE49-F238E27FC236}">
                    <a16:creationId xmlns:a16="http://schemas.microsoft.com/office/drawing/2014/main" id="{B537E35D-DABA-4F9D-85A4-D48D58E93EE6}"/>
                  </a:ext>
                </a:extLst>
              </p:cNvPr>
              <p:cNvSpPr>
                <a:spLocks noGrp="1" noRot="1" noChangeAspect="1" noMove="1" noResize="1" noEditPoints="1" noAdjustHandles="1" noChangeArrowheads="1" noChangeShapeType="1" noTextEdit="1"/>
              </p:cNvSpPr>
              <p:nvPr>
                <p:ph idx="1"/>
              </p:nvPr>
            </p:nvSpPr>
            <p:spPr>
              <a:blipFill>
                <a:blip r:embed="rId3"/>
                <a:stretch>
                  <a:fillRect l="-928" t="-2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36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590B44A-5BCB-4018-860D-6B08F2E879AD}"/>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由不确定性到唯一性</a:t>
                </a:r>
              </a:p>
            </p:txBody>
          </p:sp>
        </mc:Choice>
        <mc:Fallback xmlns="">
          <p:sp>
            <p:nvSpPr>
              <p:cNvPr id="2" name="标题 1">
                <a:extLst>
                  <a:ext uri="{FF2B5EF4-FFF2-40B4-BE49-F238E27FC236}">
                    <a16:creationId xmlns:a16="http://schemas.microsoft.com/office/drawing/2014/main" id="{4590B44A-5BCB-4018-860D-6B08F2E879A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4307853-11F2-447D-904D-29A4C5AA03B6}"/>
                  </a:ext>
                </a:extLst>
              </p:cNvPr>
              <p:cNvSpPr>
                <a:spLocks noGrp="1"/>
              </p:cNvSpPr>
              <p:nvPr>
                <p:ph idx="1"/>
              </p:nvPr>
            </p:nvSpPr>
            <p:spPr/>
            <p:txBody>
              <a:bodyPr>
                <a:normAutofit/>
              </a:bodyPr>
              <a:lstStyle/>
              <a:p>
                <a:r>
                  <a:rPr lang="zh-CN" altLang="en-US" dirty="0">
                    <a:solidFill>
                      <a:srgbClr val="FF0000"/>
                    </a:solidFill>
                  </a:rPr>
                  <a:t>定理</a:t>
                </a:r>
                <a:r>
                  <a:rPr lang="en-US" altLang="zh-CN" dirty="0">
                    <a:solidFill>
                      <a:srgbClr val="FF0000"/>
                    </a:solidFill>
                  </a:rPr>
                  <a:t>3</a:t>
                </a:r>
                <a:r>
                  <a:rPr lang="zh-CN" altLang="en-US" dirty="0"/>
                  <a:t>：线性系统</a:t>
                </a:r>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m:rPr>
                            <m:sty m:val="p"/>
                          </m:rPr>
                          <a:rPr lang="en-US" altLang="zh-CN">
                            <a:latin typeface="Cambria Math" panose="02040503050406030204" pitchFamily="18" charset="0"/>
                          </a:rPr>
                          <m:t>Ψ</m:t>
                        </m:r>
                        <m:r>
                          <a:rPr lang="en-US" altLang="zh-CN" i="1">
                            <a:latin typeface="Cambria Math" panose="02040503050406030204" pitchFamily="18" charset="0"/>
                          </a:rPr>
                          <m:t>,</m:t>
                        </m:r>
                        <m:r>
                          <m:rPr>
                            <m:sty m:val="p"/>
                          </m:rPr>
                          <a:rPr lang="en-US" altLang="zh-CN">
                            <a:latin typeface="Cambria Math" panose="02040503050406030204" pitchFamily="18" charset="0"/>
                          </a:rPr>
                          <m:t>Φ</m:t>
                        </m:r>
                      </m:e>
                    </m:d>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𝑏</m:t>
                    </m:r>
                    <m:r>
                      <a:rPr lang="zh-CN" altLang="en-US" i="1">
                        <a:latin typeface="Cambria Math" panose="02040503050406030204" pitchFamily="18" charset="0"/>
                      </a:rPr>
                      <m:t>的</m:t>
                    </m:r>
                  </m:oMath>
                </a14:m>
                <a:r>
                  <a:rPr lang="zh-CN" altLang="en-US" dirty="0"/>
                  <a:t>一个候选解有小于</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den>
                    </m:f>
                    <m:r>
                      <a:rPr lang="zh-CN" altLang="en-US" i="1">
                        <a:latin typeface="Cambria Math" panose="02040503050406030204" pitchFamily="18" charset="0"/>
                      </a:rPr>
                      <m:t>个</m:t>
                    </m:r>
                  </m:oMath>
                </a14:m>
                <a:r>
                  <a:rPr lang="zh-CN" altLang="en-US" dirty="0"/>
                  <a:t>非零值，则该解就是最稀疏的解，并且任何其他解都必定是稠密的。</a:t>
                </a:r>
                <a:endParaRPr lang="en-US" altLang="zh-CN" dirty="0"/>
              </a:p>
              <a:p>
                <a:pPr lvl="1"/>
                <a:r>
                  <a:rPr lang="zh-CN" altLang="en-US" dirty="0"/>
                  <a:t>注意：</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m:rPr>
                            <m:sty m:val="p"/>
                          </m:rPr>
                          <a:rPr lang="en-US" altLang="zh-CN">
                            <a:latin typeface="Cambria Math" panose="02040503050406030204" pitchFamily="18" charset="0"/>
                          </a:rPr>
                          <m:t>Ψ</m:t>
                        </m:r>
                        <m:r>
                          <a:rPr lang="en-US" altLang="zh-CN" i="1">
                            <a:latin typeface="Cambria Math" panose="02040503050406030204" pitchFamily="18" charset="0"/>
                          </a:rPr>
                          <m:t>,</m:t>
                        </m:r>
                        <m:r>
                          <m:rPr>
                            <m:sty m:val="p"/>
                          </m:rPr>
                          <a:rPr lang="en-US" altLang="zh-CN">
                            <a:latin typeface="Cambria Math" panose="02040503050406030204" pitchFamily="18" charset="0"/>
                          </a:rPr>
                          <m:t>Φ</m:t>
                        </m:r>
                      </m:e>
                    </m:d>
                    <m:r>
                      <a:rPr lang="zh-CN" altLang="en-US" i="1">
                        <a:latin typeface="Cambria Math" panose="02040503050406030204" pitchFamily="18" charset="0"/>
                      </a:rPr>
                      <m:t>中</m:t>
                    </m:r>
                  </m:oMath>
                </a14:m>
                <a:r>
                  <a:rPr lang="zh-CN" altLang="en-US" dirty="0"/>
                  <a:t>，上述讨论保证了足够稀疏的解必定具有唯一性</a:t>
                </a:r>
                <a:r>
                  <a:rPr lang="en-US" altLang="zh-CN" dirty="0"/>
                  <a:t>!</a:t>
                </a:r>
              </a:p>
              <a:p>
                <a:pPr lvl="1"/>
                <a:r>
                  <a:rPr lang="zh-CN" altLang="en-US" dirty="0"/>
                  <a:t>而，一旦具有这样足够稀疏的解，我们能立即确定其全局最优性！</a:t>
                </a:r>
                <a:endParaRPr lang="en-US" altLang="zh-CN" dirty="0"/>
              </a:p>
              <a:p>
                <a:pPr lvl="1"/>
                <a:r>
                  <a:rPr lang="zh-CN" altLang="en-US" dirty="0"/>
                  <a:t>而对一般非凸优化，只有局部最优解！</a:t>
                </a:r>
                <a:endParaRPr lang="en-US" altLang="zh-CN" dirty="0"/>
              </a:p>
              <a:p>
                <a:r>
                  <a:rPr lang="zh-CN" altLang="en-US" dirty="0"/>
                  <a:t>那对一般情况是否有这样的唯一性呢？</a:t>
                </a:r>
              </a:p>
            </p:txBody>
          </p:sp>
        </mc:Choice>
        <mc:Fallback xmlns="">
          <p:sp>
            <p:nvSpPr>
              <p:cNvPr id="3" name="内容占位符 2">
                <a:extLst>
                  <a:ext uri="{FF2B5EF4-FFF2-40B4-BE49-F238E27FC236}">
                    <a16:creationId xmlns:a16="http://schemas.microsoft.com/office/drawing/2014/main" id="{E4307853-11F2-447D-904D-29A4C5AA03B6}"/>
                  </a:ext>
                </a:extLst>
              </p:cNvPr>
              <p:cNvSpPr>
                <a:spLocks noGrp="1" noRot="1" noChangeAspect="1" noMove="1" noResize="1" noEditPoints="1" noAdjustHandles="1" noChangeArrowheads="1" noChangeShapeType="1" noTextEdit="1"/>
              </p:cNvSpPr>
              <p:nvPr>
                <p:ph idx="1"/>
              </p:nvPr>
            </p:nvSpPr>
            <p:spPr>
              <a:blipFill>
                <a:blip r:embed="rId3"/>
                <a:stretch>
                  <a:fillRect l="-1043"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15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A4BDF9C-53BA-4A55-BB5E-709BE5497B4A}"/>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矩阵的</a:t>
                </a:r>
                <a:r>
                  <a:rPr lang="en-US" altLang="zh-CN" dirty="0"/>
                  <a:t>Spark</a:t>
                </a:r>
                <a:endParaRPr lang="zh-CN" altLang="en-US" dirty="0"/>
              </a:p>
            </p:txBody>
          </p:sp>
        </mc:Choice>
        <mc:Fallback xmlns="">
          <p:sp>
            <p:nvSpPr>
              <p:cNvPr id="2" name="标题 1">
                <a:extLst>
                  <a:ext uri="{FF2B5EF4-FFF2-40B4-BE49-F238E27FC236}">
                    <a16:creationId xmlns:a16="http://schemas.microsoft.com/office/drawing/2014/main" id="{CA4BDF9C-53BA-4A55-BB5E-709BE5497B4A}"/>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1DC7A7-4DA7-40BB-BDCD-5DD5C1215787}"/>
                  </a:ext>
                </a:extLst>
              </p:cNvPr>
              <p:cNvSpPr>
                <a:spLocks noGrp="1"/>
              </p:cNvSpPr>
              <p:nvPr>
                <p:ph idx="1"/>
              </p:nvPr>
            </p:nvSpPr>
            <p:spPr>
              <a:xfrm>
                <a:off x="838200" y="1644650"/>
                <a:ext cx="10515600" cy="4848225"/>
              </a:xfrm>
            </p:spPr>
            <p:txBody>
              <a:bodyPr>
                <a:noAutofit/>
              </a:bodyPr>
              <a:lstStyle/>
              <a:p>
                <a:pPr>
                  <a:lnSpc>
                    <a:spcPct val="100000"/>
                  </a:lnSpc>
                </a:pPr>
                <a:r>
                  <a:rPr lang="en-US" altLang="zh-CN" dirty="0"/>
                  <a:t>Spark</a:t>
                </a:r>
                <a:r>
                  <a:rPr lang="zh-CN" altLang="en-US" dirty="0"/>
                  <a:t>用来使用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zh-CN" altLang="en-US" i="1">
                        <a:latin typeface="Cambria Math" panose="02040503050406030204" pitchFamily="18" charset="0"/>
                      </a:rPr>
                      <m:t>范数</m:t>
                    </m:r>
                  </m:oMath>
                </a14:m>
                <a:r>
                  <a:rPr lang="zh-CN" altLang="en-US" dirty="0"/>
                  <a:t>来刻画矩阵的零空间！</a:t>
                </a:r>
                <a:endParaRPr lang="en-US" altLang="zh-CN" dirty="0"/>
              </a:p>
              <a:p>
                <a:pPr>
                  <a:lnSpc>
                    <a:spcPct val="100000"/>
                  </a:lnSpc>
                </a:pPr>
                <a:r>
                  <a:rPr lang="zh-CN" altLang="en-US" dirty="0"/>
                  <a:t>定义：给定矩阵</a:t>
                </a:r>
                <a14:m>
                  <m:oMath xmlns:m="http://schemas.openxmlformats.org/officeDocument/2006/math">
                    <m:r>
                      <a:rPr lang="en-US" altLang="zh-CN" b="0" i="1" smtClean="0">
                        <a:latin typeface="Cambria Math" panose="02040503050406030204" pitchFamily="18" charset="0"/>
                      </a:rPr>
                      <m:t>𝐴</m:t>
                    </m:r>
                    <m:r>
                      <a:rPr lang="zh-CN" altLang="en-US" i="1">
                        <a:latin typeface="Cambria Math" panose="02040503050406030204" pitchFamily="18" charset="0"/>
                      </a:rPr>
                      <m:t>的</m:t>
                    </m:r>
                  </m:oMath>
                </a14:m>
                <a:r>
                  <a:rPr lang="en-US" altLang="zh-CN" dirty="0"/>
                  <a:t>spark</a:t>
                </a:r>
                <a:r>
                  <a:rPr lang="zh-CN" altLang="en-US" dirty="0"/>
                  <a:t>是指矩阵</a:t>
                </a:r>
                <a:r>
                  <a:rPr lang="en-US" altLang="zh-CN" dirty="0"/>
                  <a:t>A</a:t>
                </a:r>
                <a:r>
                  <a:rPr lang="zh-CN" altLang="en-US" dirty="0"/>
                  <a:t>中线性相关的最小列的数目！</a:t>
                </a:r>
                <a:endParaRPr lang="en-US" altLang="zh-CN" dirty="0"/>
              </a:p>
              <a:p>
                <a:pPr lvl="1">
                  <a:lnSpc>
                    <a:spcPct val="100000"/>
                  </a:lnSpc>
                </a:pPr>
                <a:r>
                  <a:rPr lang="zh-CN" altLang="en-US" dirty="0"/>
                  <a:t>秩是指矩阵</a:t>
                </a:r>
                <a:r>
                  <a:rPr lang="en-US" altLang="zh-CN" dirty="0"/>
                  <a:t>A</a:t>
                </a:r>
                <a:r>
                  <a:rPr lang="zh-CN" altLang="en-US" dirty="0"/>
                  <a:t>中线性独立的最大列数</a:t>
                </a:r>
                <a:endParaRPr lang="en-US" altLang="zh-CN" dirty="0"/>
              </a:p>
              <a:p>
                <a:pPr lvl="1">
                  <a:lnSpc>
                    <a:spcPct val="100000"/>
                  </a:lnSpc>
                </a:pPr>
                <a:r>
                  <a:rPr lang="en-US" altLang="zh-CN" dirty="0"/>
                  <a:t>Spark</a:t>
                </a:r>
                <a:r>
                  <a:rPr lang="zh-CN" altLang="en-US" dirty="0"/>
                  <a:t>的计算更困难，需要搜索矩阵</a:t>
                </a:r>
                <a:r>
                  <a:rPr lang="en-US" altLang="zh-CN" dirty="0"/>
                  <a:t>A</a:t>
                </a:r>
                <a:r>
                  <a:rPr lang="zh-CN" altLang="en-US" dirty="0"/>
                  <a:t>的所有可能列数的组合！</a:t>
                </a:r>
                <a:endParaRPr lang="en-US" altLang="zh-CN" dirty="0"/>
              </a:p>
              <a:p>
                <a:pPr lvl="1">
                  <a:lnSpc>
                    <a:spcPct val="100000"/>
                  </a:lnSpc>
                </a:pPr>
                <a:r>
                  <a:rPr lang="zh-CN" altLang="en-US" dirty="0"/>
                  <a:t>常用来研究稀疏解的唯一性</a:t>
                </a:r>
                <a:endParaRPr lang="en-US" altLang="zh-CN" dirty="0"/>
              </a:p>
              <a:p>
                <a:pPr lvl="1">
                  <a:lnSpc>
                    <a:spcPct val="100000"/>
                  </a:lnSpc>
                </a:pPr>
                <a:r>
                  <a:rPr lang="zh-CN" altLang="en-US" dirty="0"/>
                  <a:t>曾出现在心理测量学中，称为</a:t>
                </a:r>
                <a:r>
                  <a:rPr lang="en-US" altLang="zh-CN" dirty="0"/>
                  <a:t>Kruskal</a:t>
                </a:r>
                <a:r>
                  <a:rPr lang="zh-CN" altLang="en-US" dirty="0"/>
                  <a:t>秩，研究张量分解的唯一性</a:t>
                </a:r>
                <a:endParaRPr lang="en-US" altLang="zh-CN" dirty="0"/>
              </a:p>
              <a:p>
                <a:pPr lvl="1">
                  <a:lnSpc>
                    <a:spcPct val="100000"/>
                  </a:lnSpc>
                </a:pPr>
                <a:r>
                  <a:rPr lang="zh-CN" altLang="en-US" dirty="0"/>
                  <a:t>在拟阵理论中也有相关的描述，形式上正好是由</a:t>
                </a:r>
                <a:r>
                  <a:rPr lang="en-US" altLang="zh-CN" dirty="0"/>
                  <a:t>A</a:t>
                </a:r>
                <a:r>
                  <a:rPr lang="zh-CN" altLang="en-US" dirty="0"/>
                  <a:t>定义的线性拟阵的周长！也就是拟阵中最短环的长度！</a:t>
                </a:r>
                <a:endParaRPr lang="en-US" altLang="zh-CN" dirty="0"/>
              </a:p>
              <a:p>
                <a:pPr lvl="1">
                  <a:lnSpc>
                    <a:spcPct val="100000"/>
                  </a:lnSpc>
                </a:pPr>
                <a:r>
                  <a:rPr lang="zh-CN" altLang="en-US" dirty="0"/>
                  <a:t>以及在整数模</a:t>
                </a:r>
                <a14:m>
                  <m:oMath xmlns:m="http://schemas.openxmlformats.org/officeDocument/2006/math">
                    <m:r>
                      <a:rPr lang="en-US" altLang="zh-CN" b="0" i="1" smtClean="0">
                        <a:latin typeface="Cambria Math" panose="02040503050406030204" pitchFamily="18" charset="0"/>
                      </a:rPr>
                      <m:t>𝑞</m:t>
                    </m:r>
                    <m:r>
                      <a:rPr lang="zh-CN" altLang="en-US" i="1">
                        <a:latin typeface="Cambria Math" panose="02040503050406030204" pitchFamily="18" charset="0"/>
                      </a:rPr>
                      <m:t>的</m:t>
                    </m:r>
                  </m:oMath>
                </a14:m>
                <a:r>
                  <a:rPr lang="zh-CN" altLang="en-US" dirty="0"/>
                  <a:t>环上的算术操作中的定义，以及出现在编码理论中的相同量，用于计算码中的最短距离</a:t>
                </a:r>
                <a:endParaRPr lang="en-US" altLang="zh-CN" dirty="0"/>
              </a:p>
            </p:txBody>
          </p:sp>
        </mc:Choice>
        <mc:Fallback xmlns="">
          <p:sp>
            <p:nvSpPr>
              <p:cNvPr id="3" name="内容占位符 2">
                <a:extLst>
                  <a:ext uri="{FF2B5EF4-FFF2-40B4-BE49-F238E27FC236}">
                    <a16:creationId xmlns:a16="http://schemas.microsoft.com/office/drawing/2014/main" id="{CE1DC7A7-4DA7-40BB-BDCD-5DD5C1215787}"/>
                  </a:ext>
                </a:extLst>
              </p:cNvPr>
              <p:cNvSpPr>
                <a:spLocks noGrp="1" noRot="1" noChangeAspect="1" noMove="1" noResize="1" noEditPoints="1" noAdjustHandles="1" noChangeArrowheads="1" noChangeShapeType="1" noTextEdit="1"/>
              </p:cNvSpPr>
              <p:nvPr>
                <p:ph idx="1"/>
              </p:nvPr>
            </p:nvSpPr>
            <p:spPr>
              <a:xfrm>
                <a:off x="838200" y="1644650"/>
                <a:ext cx="10515600" cy="4848225"/>
              </a:xfrm>
              <a:blipFill>
                <a:blip r:embed="rId3"/>
                <a:stretch>
                  <a:fillRect l="-1043" t="-1384"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69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A4BDF9C-53BA-4A55-BB5E-709BE5497B4A}"/>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矩阵的</a:t>
                </a:r>
                <a:r>
                  <a:rPr lang="en-US" altLang="zh-CN" dirty="0"/>
                  <a:t>Spark</a:t>
                </a:r>
                <a:endParaRPr lang="zh-CN" altLang="en-US" dirty="0"/>
              </a:p>
            </p:txBody>
          </p:sp>
        </mc:Choice>
        <mc:Fallback xmlns="">
          <p:sp>
            <p:nvSpPr>
              <p:cNvPr id="2" name="标题 1">
                <a:extLst>
                  <a:ext uri="{FF2B5EF4-FFF2-40B4-BE49-F238E27FC236}">
                    <a16:creationId xmlns:a16="http://schemas.microsoft.com/office/drawing/2014/main" id="{CA4BDF9C-53BA-4A55-BB5E-709BE5497B4A}"/>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1DC7A7-4DA7-40BB-BDCD-5DD5C1215787}"/>
                  </a:ext>
                </a:extLst>
              </p:cNvPr>
              <p:cNvSpPr>
                <a:spLocks noGrp="1"/>
              </p:cNvSpPr>
              <p:nvPr>
                <p:ph idx="1"/>
              </p:nvPr>
            </p:nvSpPr>
            <p:spPr>
              <a:xfrm>
                <a:off x="838200" y="1590261"/>
                <a:ext cx="10515600" cy="4586702"/>
              </a:xfrm>
            </p:spPr>
            <p:txBody>
              <a:bodyPr>
                <a:noAutofit/>
              </a:bodyPr>
              <a:lstStyle/>
              <a:p>
                <a:pPr>
                  <a:lnSpc>
                    <a:spcPct val="100000"/>
                  </a:lnSpc>
                </a:pPr>
                <a:r>
                  <a:rPr lang="zh-CN" altLang="en-US" sz="2400" dirty="0"/>
                  <a:t>由定义，</a:t>
                </a:r>
                <a:r>
                  <a:rPr lang="en-US" altLang="zh-CN" sz="2400" dirty="0"/>
                  <a:t>spark</a:t>
                </a:r>
                <a:r>
                  <a:rPr lang="zh-CN" altLang="en-US" sz="2400" dirty="0"/>
                  <a:t>给出了稀疏解唯一性的简单判定准则，如果向量在</a:t>
                </a:r>
                <a14:m>
                  <m:oMath xmlns:m="http://schemas.openxmlformats.org/officeDocument/2006/math">
                    <m:r>
                      <a:rPr lang="en-US" altLang="zh-CN" sz="2400" b="0" i="1" smtClean="0">
                        <a:latin typeface="Cambria Math" panose="02040503050406030204" pitchFamily="18" charset="0"/>
                      </a:rPr>
                      <m:t>𝐴𝑥</m:t>
                    </m:r>
                    <m:r>
                      <a:rPr lang="en-US" altLang="zh-CN" sz="2400" b="0" i="1" smtClean="0">
                        <a:latin typeface="Cambria Math" panose="02040503050406030204" pitchFamily="18" charset="0"/>
                      </a:rPr>
                      <m:t>=0</m:t>
                    </m:r>
                    <m:r>
                      <a:rPr lang="zh-CN" altLang="en-US" sz="2400" i="1">
                        <a:latin typeface="Cambria Math" panose="02040503050406030204" pitchFamily="18" charset="0"/>
                      </a:rPr>
                      <m:t>的</m:t>
                    </m:r>
                  </m:oMath>
                </a14:m>
                <a:r>
                  <a:rPr lang="zh-CN" altLang="en-US" sz="2400" dirty="0"/>
                  <a:t>零空间中，必须满足</a:t>
                </a:r>
                <a14:m>
                  <m:oMath xmlns:m="http://schemas.openxmlformats.org/officeDocument/2006/math">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m:rPr>
                        <m:lit/>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lit/>
                          </m:rP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𝑠𝑝𝑎𝑟𝑘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oMath>
                </a14:m>
                <a:endParaRPr lang="en-US" altLang="zh-CN" sz="2400" dirty="0"/>
              </a:p>
              <a:p>
                <a:pPr>
                  <a:lnSpc>
                    <a:spcPct val="100000"/>
                  </a:lnSpc>
                </a:pPr>
                <a:r>
                  <a:rPr lang="zh-CN" altLang="en-US" sz="2400" dirty="0">
                    <a:solidFill>
                      <a:srgbClr val="FF0000"/>
                    </a:solidFill>
                  </a:rPr>
                  <a:t>定理：唯一性</a:t>
                </a:r>
                <a:r>
                  <a:rPr lang="zh-CN" altLang="en-US" sz="2400" dirty="0"/>
                  <a:t>：如果线性方程组</a:t>
                </a:r>
                <a14:m>
                  <m:oMath xmlns:m="http://schemas.openxmlformats.org/officeDocument/2006/math">
                    <m:r>
                      <a:rPr lang="en-US" altLang="zh-CN" sz="2400" b="0" i="1" smtClean="0">
                        <a:latin typeface="Cambria Math" panose="02040503050406030204" pitchFamily="18" charset="0"/>
                      </a:rPr>
                      <m:t>𝐴𝑥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zh-CN" altLang="en-US" sz="2400" i="1">
                        <a:latin typeface="Cambria Math" panose="02040503050406030204" pitchFamily="18" charset="0"/>
                      </a:rPr>
                      <m:t>的</m:t>
                    </m:r>
                  </m:oMath>
                </a14:m>
                <a:r>
                  <a:rPr lang="zh-CN" altLang="en-US" sz="2400" dirty="0"/>
                  <a:t>解</a:t>
                </a:r>
                <a14:m>
                  <m:oMath xmlns:m="http://schemas.openxmlformats.org/officeDocument/2006/math">
                    <m:r>
                      <a:rPr lang="en-US" altLang="zh-CN" sz="2400" b="0" i="1" dirty="0" smtClean="0">
                        <a:latin typeface="Cambria Math" panose="02040503050406030204" pitchFamily="18" charset="0"/>
                      </a:rPr>
                      <m:t>𝑥</m:t>
                    </m:r>
                    <m:r>
                      <a:rPr lang="zh-CN" altLang="en-US" sz="2400" i="1" dirty="0">
                        <a:latin typeface="Cambria Math" panose="02040503050406030204" pitchFamily="18" charset="0"/>
                      </a:rPr>
                      <m:t>满足</m:t>
                    </m:r>
                    <m:r>
                      <m:rPr>
                        <m:lit/>
                      </m:rP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m:rPr>
                            <m:lit/>
                          </m:rPr>
                          <a:rPr lang="en-US" altLang="zh-CN" sz="2400" b="0" i="1" dirty="0" smtClean="0">
                            <a:latin typeface="Cambria Math" panose="02040503050406030204" pitchFamily="18" charset="0"/>
                          </a:rPr>
                          <m:t>|</m:t>
                        </m:r>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&lt;</m:t>
                    </m:r>
                    <m:r>
                      <a:rPr lang="en-US" altLang="zh-CN" sz="2400" b="0" i="1" dirty="0" smtClean="0">
                        <a:latin typeface="Cambria Math" panose="02040503050406030204" pitchFamily="18" charset="0"/>
                      </a:rPr>
                      <m:t>𝑠𝑝𝑎𝑟𝑘</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𝐴</m:t>
                    </m:r>
                    <m:r>
                      <a:rPr lang="en-US" altLang="zh-CN" sz="2400" b="0" i="1" dirty="0" smtClean="0">
                        <a:latin typeface="Cambria Math" panose="02040503050406030204" pitchFamily="18" charset="0"/>
                      </a:rPr>
                      <m:t>)/2,</m:t>
                    </m:r>
                  </m:oMath>
                </a14:m>
                <a:r>
                  <a:rPr lang="zh-CN" altLang="en-US" sz="2400" dirty="0"/>
                  <a:t>则这个解必定是最稀疏的！</a:t>
                </a:r>
                <a:endParaRPr lang="en-US" altLang="zh-CN" sz="2400" dirty="0"/>
              </a:p>
              <a:p>
                <a:pPr>
                  <a:lnSpc>
                    <a:spcPct val="100000"/>
                  </a:lnSpc>
                </a:pPr>
                <a:r>
                  <a:rPr lang="zh-CN" altLang="en-US" sz="2400" dirty="0"/>
                  <a:t>证明：考虑另一个解</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=0⇒</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m:rPr>
                        <m:lit/>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lit/>
                          </m:rP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m:rPr>
                        <m:lit/>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lit/>
                          </m:rP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e>
                        </m:d>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𝑠𝑝𝑎𝑟𝑘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oMath>
                </a14:m>
                <a:r>
                  <a:rPr lang="en-US" altLang="zh-CN" sz="2400" dirty="0"/>
                  <a:t>,</a:t>
                </a:r>
                <a:r>
                  <a:rPr lang="zh-CN" altLang="en-US" sz="2400" dirty="0"/>
                  <a:t>由于</a:t>
                </a:r>
                <a14:m>
                  <m:oMath xmlns:m="http://schemas.openxmlformats.org/officeDocument/2006/math">
                    <m:r>
                      <m:rPr>
                        <m:lit/>
                      </m:rP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m:rPr>
                            <m:lit/>
                          </m:rPr>
                          <a:rPr lang="en-US" altLang="zh-CN" sz="2400" i="1" dirty="0">
                            <a:latin typeface="Cambria Math" panose="02040503050406030204" pitchFamily="18" charset="0"/>
                          </a:rPr>
                          <m:t>|</m:t>
                        </m:r>
                      </m:e>
                      <m:sub>
                        <m:r>
                          <a:rPr lang="en-US" altLang="zh-CN" sz="2400" i="1" dirty="0">
                            <a:latin typeface="Cambria Math" panose="02040503050406030204" pitchFamily="18" charset="0"/>
                          </a:rPr>
                          <m:t>0</m:t>
                        </m:r>
                      </m:sub>
                    </m:sSub>
                    <m:r>
                      <a:rPr lang="en-US" altLang="zh-CN" sz="2400" i="1" dirty="0">
                        <a:latin typeface="Cambria Math" panose="02040503050406030204" pitchFamily="18" charset="0"/>
                      </a:rPr>
                      <m:t>&lt;</m:t>
                    </m:r>
                    <m:r>
                      <a:rPr lang="en-US" altLang="zh-CN" sz="2400" i="1" dirty="0">
                        <a:latin typeface="Cambria Math" panose="02040503050406030204" pitchFamily="18" charset="0"/>
                      </a:rPr>
                      <m:t>𝑠𝑝𝑎𝑟𝑘</m:t>
                    </m:r>
                    <m:r>
                      <a:rPr lang="en-US" altLang="zh-CN" sz="2400" i="1" dirty="0">
                        <a:latin typeface="Cambria Math" panose="02040503050406030204" pitchFamily="18" charset="0"/>
                      </a:rPr>
                      <m:t>(</m:t>
                    </m:r>
                    <m:r>
                      <a:rPr lang="en-US" altLang="zh-CN" sz="2400" i="1" dirty="0">
                        <a:latin typeface="Cambria Math" panose="02040503050406030204" pitchFamily="18" charset="0"/>
                      </a:rPr>
                      <m:t>𝐴</m:t>
                    </m:r>
                    <m:r>
                      <a:rPr lang="en-US" altLang="zh-CN" sz="2400" i="1" dirty="0">
                        <a:latin typeface="Cambria Math" panose="02040503050406030204" pitchFamily="18" charset="0"/>
                      </a:rPr>
                      <m:t>)/2</m:t>
                    </m:r>
                  </m:oMath>
                </a14:m>
                <a:r>
                  <a:rPr lang="zh-CN" altLang="en-US" sz="2400" dirty="0"/>
                  <a:t>，因此必定由别的解中非零值的个数大于</a:t>
                </a:r>
                <a14:m>
                  <m:oMath xmlns:m="http://schemas.openxmlformats.org/officeDocument/2006/math">
                    <m:r>
                      <a:rPr lang="en-US" altLang="zh-CN" sz="2400" i="1" dirty="0">
                        <a:latin typeface="Cambria Math" panose="02040503050406030204" pitchFamily="18" charset="0"/>
                      </a:rPr>
                      <m:t>𝑠𝑝𝑎𝑟𝑘</m:t>
                    </m:r>
                    <m:r>
                      <a:rPr lang="en-US" altLang="zh-CN" sz="2400" i="1" dirty="0">
                        <a:latin typeface="Cambria Math" panose="02040503050406030204" pitchFamily="18" charset="0"/>
                      </a:rPr>
                      <m:t>(</m:t>
                    </m:r>
                    <m:r>
                      <a:rPr lang="en-US" altLang="zh-CN" sz="2400" i="1" dirty="0">
                        <a:latin typeface="Cambria Math" panose="02040503050406030204" pitchFamily="18" charset="0"/>
                      </a:rPr>
                      <m:t>𝐴</m:t>
                    </m:r>
                    <m:r>
                      <a:rPr lang="en-US" altLang="zh-CN" sz="2400" i="1" dirty="0">
                        <a:latin typeface="Cambria Math" panose="02040503050406030204" pitchFamily="18" charset="0"/>
                      </a:rPr>
                      <m:t>)/2</m:t>
                    </m:r>
                  </m:oMath>
                </a14:m>
                <a:r>
                  <a:rPr lang="zh-CN" altLang="en-US" sz="2400" dirty="0"/>
                  <a:t>。</a:t>
                </a:r>
                <a:endParaRPr lang="en-US" altLang="zh-CN" sz="2400" dirty="0"/>
              </a:p>
              <a:p>
                <a:r>
                  <a:rPr lang="zh-CN" altLang="en-US" sz="2400" dirty="0"/>
                  <a:t>贪婪算法，假设</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oMath>
                </a14:m>
                <a:r>
                  <a:rPr lang="zh-CN" altLang="en-US" sz="2400" dirty="0"/>
                  <a:t>问题中矩阵</a:t>
                </a:r>
                <a14:m>
                  <m:oMath xmlns:m="http://schemas.openxmlformats.org/officeDocument/2006/math">
                    <m:r>
                      <a:rPr lang="en-US" altLang="zh-CN" sz="2400" i="1">
                        <a:latin typeface="Cambria Math" panose="02040503050406030204" pitchFamily="18" charset="0"/>
                      </a:rPr>
                      <m:t>𝐴</m:t>
                    </m:r>
                  </m:oMath>
                </a14:m>
                <a:r>
                  <a:rPr lang="zh-CN" altLang="en-US" sz="2400" dirty="0"/>
                  <a:t>的</a:t>
                </a:r>
                <a:r>
                  <a:rPr lang="en-US" altLang="zh-CN" sz="2400" dirty="0"/>
                  <a:t>spark</a:t>
                </a:r>
                <a:r>
                  <a:rPr lang="zh-CN" altLang="en-US" sz="2400" dirty="0"/>
                  <a:t>满足：</a:t>
                </a:r>
                <a14:m>
                  <m:oMath xmlns:m="http://schemas.openxmlformats.org/officeDocument/2006/math">
                    <m:r>
                      <a:rPr lang="en-US" altLang="zh-CN" sz="2400" i="1">
                        <a:latin typeface="Cambria Math" panose="02040503050406030204" pitchFamily="18" charset="0"/>
                      </a:rPr>
                      <m:t>𝑠𝑝𝑎𝑟𝑘</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e>
                    </m:d>
                    <m:r>
                      <a:rPr lang="en-US" altLang="zh-CN" sz="2400" i="1">
                        <a:latin typeface="Cambria Math" panose="02040503050406030204" pitchFamily="18" charset="0"/>
                      </a:rPr>
                      <m:t>&gt;2,</m:t>
                    </m:r>
                  </m:oMath>
                </a14:m>
                <a:r>
                  <a:rPr lang="zh-CN" altLang="en-US" sz="2400" dirty="0"/>
                  <a:t>并且最优化问题</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oMath>
                </a14:m>
                <a:r>
                  <a:rPr lang="zh-CN" altLang="en-US" sz="2400" dirty="0"/>
                  <a:t>有值</a:t>
                </a:r>
                <a14:m>
                  <m:oMath xmlns:m="http://schemas.openxmlformats.org/officeDocument/2006/math">
                    <m:r>
                      <a:rPr lang="en-US" altLang="zh-CN" sz="2400" i="1">
                        <a:latin typeface="Cambria Math" panose="02040503050406030204" pitchFamily="18" charset="0"/>
                      </a:rPr>
                      <m:t>𝑣𝑎𝑙</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0</m:t>
                            </m:r>
                          </m:sub>
                        </m:sSub>
                      </m:e>
                    </m:d>
                    <m:r>
                      <a:rPr lang="en-US" altLang="zh-CN" sz="2400" i="1">
                        <a:latin typeface="Cambria Math" panose="02040503050406030204" pitchFamily="18" charset="0"/>
                      </a:rPr>
                      <m:t>=1</m:t>
                    </m:r>
                  </m:oMath>
                </a14:m>
                <a:r>
                  <a:rPr lang="en-US" altLang="zh-CN" sz="2400" dirty="0"/>
                  <a:t>,</a:t>
                </a:r>
                <a:r>
                  <a:rPr lang="zh-CN" altLang="en-US" sz="2400" dirty="0"/>
                  <a:t>因此</a:t>
                </a:r>
                <a14:m>
                  <m:oMath xmlns:m="http://schemas.openxmlformats.org/officeDocument/2006/math">
                    <m:r>
                      <a:rPr lang="en-US" altLang="zh-CN" sz="2400" i="1">
                        <a:latin typeface="Cambria Math" panose="02040503050406030204" pitchFamily="18" charset="0"/>
                      </a:rPr>
                      <m:t>𝑏</m:t>
                    </m:r>
                  </m:oMath>
                </a14:m>
                <a:r>
                  <a:rPr lang="zh-CN" altLang="en-US" sz="2400" dirty="0"/>
                  <a:t>是矩阵</a:t>
                </a:r>
                <a14:m>
                  <m:oMath xmlns:m="http://schemas.openxmlformats.org/officeDocument/2006/math">
                    <m:r>
                      <a:rPr lang="en-US" altLang="zh-CN" sz="2400" i="1">
                        <a:latin typeface="Cambria Math" panose="02040503050406030204" pitchFamily="18" charset="0"/>
                      </a:rPr>
                      <m:t>𝐴</m:t>
                    </m:r>
                  </m:oMath>
                </a14:m>
                <a:r>
                  <a:rPr lang="zh-CN" altLang="en-US" sz="2400" dirty="0"/>
                  <a:t>某列的标量倍，因此解是唯一的！</a:t>
                </a:r>
                <a:endParaRPr lang="en-US" altLang="zh-CN" sz="2400" dirty="0"/>
              </a:p>
              <a:p>
                <a:pPr>
                  <a:lnSpc>
                    <a:spcPct val="100000"/>
                  </a:lnSpc>
                </a:pPr>
                <a:endParaRPr lang="zh-CN" altLang="en-US" sz="2400" dirty="0"/>
              </a:p>
            </p:txBody>
          </p:sp>
        </mc:Choice>
        <mc:Fallback xmlns="">
          <p:sp>
            <p:nvSpPr>
              <p:cNvPr id="3" name="内容占位符 2">
                <a:extLst>
                  <a:ext uri="{FF2B5EF4-FFF2-40B4-BE49-F238E27FC236}">
                    <a16:creationId xmlns:a16="http://schemas.microsoft.com/office/drawing/2014/main" id="{CE1DC7A7-4DA7-40BB-BDCD-5DD5C1215787}"/>
                  </a:ext>
                </a:extLst>
              </p:cNvPr>
              <p:cNvSpPr>
                <a:spLocks noGrp="1" noRot="1" noChangeAspect="1" noMove="1" noResize="1" noEditPoints="1" noAdjustHandles="1" noChangeArrowheads="1" noChangeShapeType="1" noTextEdit="1"/>
              </p:cNvSpPr>
              <p:nvPr>
                <p:ph idx="1"/>
              </p:nvPr>
            </p:nvSpPr>
            <p:spPr>
              <a:xfrm>
                <a:off x="838200" y="1590261"/>
                <a:ext cx="10515600" cy="4586702"/>
              </a:xfrm>
              <a:blipFill>
                <a:blip r:embed="rId3"/>
                <a:stretch>
                  <a:fillRect l="-812" t="-931" r="-6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71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71FA82E-7A44-4264-B171-830DBFEB1348}"/>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求解</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t>问题的有效性</a:t>
                </a:r>
              </a:p>
            </p:txBody>
          </p:sp>
        </mc:Choice>
        <mc:Fallback xmlns="">
          <p:sp>
            <p:nvSpPr>
              <p:cNvPr id="2" name="标题 1">
                <a:extLst>
                  <a:ext uri="{FF2B5EF4-FFF2-40B4-BE49-F238E27FC236}">
                    <a16:creationId xmlns:a16="http://schemas.microsoft.com/office/drawing/2014/main" id="{F71FA82E-7A44-4264-B171-830DBFEB134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7F7B66-702E-48F8-8CB5-5BFEFAF34EF6}"/>
                  </a:ext>
                </a:extLst>
              </p:cNvPr>
              <p:cNvSpPr>
                <a:spLocks noGrp="1"/>
              </p:cNvSpPr>
              <p:nvPr>
                <p:ph idx="1"/>
              </p:nvPr>
            </p:nvSpPr>
            <p:spPr/>
            <p:txBody>
              <a:bodyPr>
                <a:normAutofit fontScale="70000" lnSpcReduction="20000"/>
              </a:bodyPr>
              <a:lstStyle/>
              <a:p>
                <a:pPr>
                  <a:lnSpc>
                    <a:spcPct val="120000"/>
                  </a:lnSpc>
                </a:pPr>
                <a:r>
                  <a:rPr lang="zh-CN" altLang="en-US" dirty="0"/>
                  <a:t>因此采用</a:t>
                </a:r>
                <a14:m>
                  <m:oMath xmlns:m="http://schemas.openxmlformats.org/officeDocument/2006/math">
                    <m:r>
                      <a:rPr lang="en-US" altLang="zh-CN" b="0" i="1" smtClean="0">
                        <a:latin typeface="Cambria Math" panose="02040503050406030204" pitchFamily="18" charset="0"/>
                      </a:rPr>
                      <m:t>𝑚</m:t>
                    </m:r>
                  </m:oMath>
                </a14:m>
                <a:r>
                  <a:rPr lang="zh-CN" altLang="en-US" dirty="0"/>
                  <a:t>次测试，来测试矩阵</a:t>
                </a:r>
                <a14:m>
                  <m:oMath xmlns:m="http://schemas.openxmlformats.org/officeDocument/2006/math">
                    <m:r>
                      <a:rPr lang="en-US" altLang="zh-CN" b="0" i="1" smtClean="0">
                        <a:latin typeface="Cambria Math" panose="02040503050406030204" pitchFamily="18" charset="0"/>
                      </a:rPr>
                      <m:t>𝐴</m:t>
                    </m:r>
                  </m:oMath>
                </a14:m>
                <a:r>
                  <a:rPr lang="zh-CN" altLang="en-US" dirty="0"/>
                  <a:t>的每一列就可以识别该列</a:t>
                </a:r>
                <a:r>
                  <a:rPr lang="en-US" altLang="zh-CN" dirty="0"/>
                  <a:t>!</a:t>
                </a:r>
                <a:r>
                  <a:rPr lang="zh-CN" altLang="en-US" dirty="0"/>
                  <a:t>第</a:t>
                </a:r>
                <a14:m>
                  <m:oMath xmlns:m="http://schemas.openxmlformats.org/officeDocument/2006/math">
                    <m:r>
                      <a:rPr lang="en-US" altLang="zh-CN" b="0" i="1" smtClean="0">
                        <a:latin typeface="Cambria Math" panose="02040503050406030204" pitchFamily="18" charset="0"/>
                      </a:rPr>
                      <m:t>𝑗</m:t>
                    </m:r>
                  </m:oMath>
                </a14:m>
                <a:r>
                  <a:rPr lang="zh-CN" altLang="en-US" dirty="0"/>
                  <a:t>次测试可以通过最小化</a:t>
                </a:r>
                <a14:m>
                  <m:oMath xmlns:m="http://schemas.openxmlformats.org/officeDocument/2006/math">
                    <m:r>
                      <a:rPr lang="en-US" altLang="zh-CN" b="0" i="1" smtClean="0">
                        <a:latin typeface="Cambria Math" panose="02040503050406030204" pitchFamily="18" charset="0"/>
                      </a:rPr>
                      <m:t>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oMath>
                </a14:m>
                <a:r>
                  <a:rPr lang="zh-CN" altLang="en-US" dirty="0"/>
                  <a:t>来完成，从而可得</a:t>
                </a:r>
                <a:endParaRPr lang="en-US" altLang="zh-CN" dirty="0"/>
              </a:p>
              <a:p>
                <a:pPr>
                  <a:lnSpc>
                    <a:spcPct val="120000"/>
                  </a:lnSpc>
                </a:pP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𝑏</m:t>
                        </m:r>
                      </m:num>
                      <m:den>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den>
                    </m:f>
                    <m:r>
                      <a:rPr lang="en-US" altLang="zh-CN" b="0" i="1" smtClean="0">
                        <a:latin typeface="Cambria Math" panose="02040503050406030204" pitchFamily="18" charset="0"/>
                      </a:rPr>
                      <m:t>⇒</m:t>
                    </m:r>
                    <m:r>
                      <a:rPr lang="en-US" altLang="zh-CN" b="0" i="1" smtClean="0">
                        <a:latin typeface="Cambria Math" panose="02040503050406030204" pitchFamily="18" charset="0"/>
                      </a:rPr>
                      <m:t>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lim>
                        </m:limLow>
                      </m:fName>
                      <m:e>
                        <m:r>
                          <m:rPr>
                            <m:lit/>
                          </m:rPr>
                          <a:rPr lang="en-US" altLang="zh-CN" b="0" i="1" smtClean="0">
                            <a:latin typeface="Cambria Math" panose="02040503050406030204" pitchFamily="18" charset="0"/>
                          </a:rPr>
                          <m:t>||</m:t>
                        </m:r>
                      </m:e>
                    </m:func>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𝑏</m:t>
                    </m:r>
                    <m:r>
                      <m:rPr>
                        <m:lit/>
                      </m:rP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m:rPr>
                        <m:lit/>
                      </m:rP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𝑏</m:t>
                        </m:r>
                      </m:num>
                      <m:den>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−2</m:t>
                    </m:r>
                  </m:oMath>
                </a14:m>
                <a:r>
                  <a:rPr lang="en-US" altLang="zh-CN" dirty="0"/>
                  <a:t> </a:t>
                </a:r>
                <a14:m>
                  <m:oMath xmlns:m="http://schemas.openxmlformats.org/officeDocument/2006/math">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r>
                                  <a:rPr lang="en-US" altLang="zh-CN" i="1">
                                    <a:latin typeface="Cambria Math" panose="02040503050406030204" pitchFamily="18" charset="0"/>
                                  </a:rPr>
                                  <m:t>𝑏</m:t>
                                </m:r>
                              </m:e>
                            </m:d>
                          </m:e>
                          <m:sup>
                            <m:r>
                              <a:rPr lang="en-US" altLang="zh-CN" b="0" i="1" smtClean="0">
                                <a:latin typeface="Cambria Math" panose="02040503050406030204" pitchFamily="18" charset="0"/>
                              </a:rPr>
                              <m:t>2</m:t>
                            </m:r>
                          </m:sup>
                        </m:sSup>
                      </m:num>
                      <m:den>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m:rPr>
                            <m:lit/>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m:rPr>
                                <m:lit/>
                              </m:rP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den>
                    </m:f>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r>
                                  <a:rPr lang="en-US" altLang="zh-CN" i="1">
                                    <a:latin typeface="Cambria Math" panose="02040503050406030204" pitchFamily="18" charset="0"/>
                                  </a:rPr>
                                  <m:t>𝑏</m:t>
                                </m:r>
                              </m:e>
                            </m:d>
                          </m:e>
                          <m:sup>
                            <m:r>
                              <a:rPr lang="en-US" altLang="zh-CN" i="1">
                                <a:latin typeface="Cambria Math" panose="02040503050406030204" pitchFamily="18" charset="0"/>
                              </a:rPr>
                              <m:t>2</m:t>
                            </m:r>
                          </m:sup>
                        </m:sSup>
                      </m:num>
                      <m:den>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m:rPr>
                            <m:lit/>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m:rPr>
                                <m:lit/>
                              </m:rP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den>
                    </m:f>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m:rPr>
                            <m:lit/>
                          </m:rP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r>
                                  <a:rPr lang="en-US" altLang="zh-CN" i="1">
                                    <a:latin typeface="Cambria Math" panose="02040503050406030204" pitchFamily="18" charset="0"/>
                                  </a:rPr>
                                  <m:t>𝑏</m:t>
                                </m:r>
                              </m:e>
                            </m:d>
                          </m:e>
                          <m:sup>
                            <m:r>
                              <a:rPr lang="en-US" altLang="zh-CN" i="1">
                                <a:latin typeface="Cambria Math" panose="02040503050406030204" pitchFamily="18" charset="0"/>
                              </a:rPr>
                              <m:t>2</m:t>
                            </m:r>
                          </m:sup>
                        </m:sSup>
                      </m:num>
                      <m:den>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m:rPr>
                            <m:lit/>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m:rPr>
                                <m:lit/>
                              </m:rP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den>
                    </m:f>
                  </m:oMath>
                </a14:m>
                <a:endParaRPr lang="en-US" altLang="zh-CN" dirty="0"/>
              </a:p>
              <a:p>
                <a:pPr>
                  <a:lnSpc>
                    <a:spcPct val="120000"/>
                  </a:lnSpc>
                </a:pPr>
                <a:r>
                  <a:rPr lang="zh-CN" altLang="en-US" dirty="0"/>
                  <a:t>如果误差为</a:t>
                </a:r>
                <a:r>
                  <a:rPr lang="en-US" altLang="zh-CN" dirty="0"/>
                  <a:t>0</a:t>
                </a:r>
                <a:r>
                  <a:rPr lang="zh-CN" altLang="en-US" dirty="0"/>
                  <a:t>，则求得正确解。因此测试完成就意味着：</a:t>
                </a:r>
                <a:endParaRPr lang="en-US" altLang="zh-CN" dirty="0"/>
              </a:p>
              <a:p>
                <a:pPr>
                  <a:lnSpc>
                    <a:spcPct val="120000"/>
                  </a:lnSpc>
                </a:pPr>
                <a14:m>
                  <m:oMath xmlns:m="http://schemas.openxmlformats.org/officeDocument/2006/math">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m:rPr>
                        <m:lit/>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m:rPr>
                            <m:lit/>
                          </m:rP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 </m:t>
                    </m:r>
                    <m:r>
                      <m:rPr>
                        <m:lit/>
                      </m:rP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m:rPr>
                            <m:lit/>
                          </m:rP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r>
                              <a:rPr lang="en-US" altLang="zh-CN" i="1">
                                <a:latin typeface="Cambria Math" panose="02040503050406030204" pitchFamily="18" charset="0"/>
                              </a:rPr>
                              <m:t>𝑏</m:t>
                            </m:r>
                          </m:e>
                        </m:d>
                      </m:e>
                      <m:sup>
                        <m:r>
                          <a:rPr lang="en-US" altLang="zh-CN" i="1">
                            <a:latin typeface="Cambria Math" panose="02040503050406030204" pitchFamily="18" charset="0"/>
                          </a:rPr>
                          <m:t>2</m:t>
                        </m:r>
                      </m:sup>
                    </m:sSup>
                  </m:oMath>
                </a14:m>
                <a:endParaRPr lang="en-US" altLang="zh-CN" dirty="0"/>
              </a:p>
              <a:p>
                <a:pPr>
                  <a:lnSpc>
                    <a:spcPct val="120000"/>
                  </a:lnSpc>
                </a:pPr>
                <a:r>
                  <a:rPr lang="zh-CN" altLang="en-US" dirty="0"/>
                  <a:t>这对应柯西施瓦茨不等式中等式成立的条件，表明</a:t>
                </a:r>
                <a14:m>
                  <m:oMath xmlns:m="http://schemas.openxmlformats.org/officeDocument/2006/math">
                    <m:r>
                      <a:rPr lang="en-US" altLang="zh-CN" b="0" i="1" smtClean="0">
                        <a:latin typeface="Cambria Math" panose="02040503050406030204" pitchFamily="18" charset="0"/>
                      </a:rPr>
                      <m:t>𝑏</m:t>
                    </m:r>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𝑗</m:t>
                        </m:r>
                      </m:sub>
                    </m:sSub>
                  </m:oMath>
                </a14:m>
                <a:r>
                  <a:rPr lang="zh-CN" altLang="en-US" dirty="0"/>
                  <a:t>平行，过程要求</a:t>
                </a:r>
                <a14:m>
                  <m:oMath xmlns:m="http://schemas.openxmlformats.org/officeDocument/2006/math">
                    <m:r>
                      <a:rPr lang="en-US" altLang="zh-CN" b="0" i="1" smtClean="0">
                        <a:latin typeface="Cambria Math" panose="02040503050406030204" pitchFamily="18" charset="0"/>
                      </a:rPr>
                      <m:t>𝒪</m:t>
                    </m:r>
                    <m:r>
                      <a:rPr lang="en-US" altLang="zh-CN" b="0" i="1" smtClean="0">
                        <a:latin typeface="Cambria Math" panose="02040503050406030204" pitchFamily="18" charset="0"/>
                      </a:rPr>
                      <m:t>(</m:t>
                    </m:r>
                    <m:r>
                      <a:rPr lang="en-US" altLang="zh-CN" b="0" i="1" smtClean="0">
                        <a:latin typeface="Cambria Math" panose="02040503050406030204" pitchFamily="18" charset="0"/>
                      </a:rPr>
                      <m:t>𝑚𝑛</m:t>
                    </m:r>
                    <m:r>
                      <a:rPr lang="en-US" altLang="zh-CN" b="0" i="1" smtClean="0">
                        <a:latin typeface="Cambria Math" panose="02040503050406030204" pitchFamily="18" charset="0"/>
                      </a:rPr>
                      <m:t>)</m:t>
                    </m:r>
                  </m:oMath>
                </a14:m>
                <a:r>
                  <a:rPr lang="zh-CN" altLang="en-US" dirty="0"/>
                  <a:t>阶的浮点数操作，比较合理！</a:t>
                </a:r>
              </a:p>
            </p:txBody>
          </p:sp>
        </mc:Choice>
        <mc:Fallback xmlns="">
          <p:sp>
            <p:nvSpPr>
              <p:cNvPr id="3" name="内容占位符 2">
                <a:extLst>
                  <a:ext uri="{FF2B5EF4-FFF2-40B4-BE49-F238E27FC236}">
                    <a16:creationId xmlns:a16="http://schemas.microsoft.com/office/drawing/2014/main" id="{227F7B66-702E-48F8-8CB5-5BFEFAF34EF6}"/>
                  </a:ext>
                </a:extLst>
              </p:cNvPr>
              <p:cNvSpPr>
                <a:spLocks noGrp="1" noRot="1" noChangeAspect="1" noMove="1" noResize="1" noEditPoints="1" noAdjustHandles="1" noChangeArrowheads="1" noChangeShapeType="1" noTextEdit="1"/>
              </p:cNvSpPr>
              <p:nvPr>
                <p:ph idx="1"/>
              </p:nvPr>
            </p:nvSpPr>
            <p:spPr>
              <a:blipFill>
                <a:blip r:embed="rId3"/>
                <a:stretch>
                  <a:fillRect l="-522" t="-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894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645B4-C97A-42A8-96FE-04003841D754}"/>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4ADACF-E343-41D8-8A6C-C9D4FB3CD08D}"/>
                  </a:ext>
                </a:extLst>
              </p:cNvPr>
              <p:cNvSpPr>
                <a:spLocks noGrp="1"/>
              </p:cNvSpPr>
              <p:nvPr>
                <p:ph idx="1"/>
              </p:nvPr>
            </p:nvSpPr>
            <p:spPr>
              <a:xfrm>
                <a:off x="838200" y="1825624"/>
                <a:ext cx="10515600" cy="5032375"/>
              </a:xfrm>
            </p:spPr>
            <p:txBody>
              <a:bodyPr>
                <a:normAutofit fontScale="62500" lnSpcReduction="20000"/>
              </a:bodyPr>
              <a:lstStyle/>
              <a:p>
                <a:r>
                  <a:rPr lang="zh-CN" altLang="en-US" dirty="0"/>
                  <a:t>满足这样条件的函数具体是什么样的呢？</a:t>
                </a:r>
                <a:endParaRPr lang="en-US" altLang="zh-CN" dirty="0"/>
              </a:p>
              <a:p>
                <a:r>
                  <a:rPr lang="zh-CN" altLang="en-US" dirty="0">
                    <a:solidFill>
                      <a:srgbClr val="FF0000"/>
                    </a:solidFill>
                  </a:rPr>
                  <a:t>引理：</a:t>
                </a:r>
                <a:r>
                  <a:rPr lang="zh-CN" altLang="en-US" dirty="0"/>
                  <a:t>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属于类</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𝐿</m:t>
                        </m:r>
                      </m:sub>
                      <m:sup>
                        <m:r>
                          <a:rPr lang="en-US" altLang="zh-CN" b="0" i="1" smtClean="0">
                            <a:latin typeface="Cambria Math" panose="02040503050406030204" pitchFamily="18" charset="0"/>
                          </a:rPr>
                          <m:t>2</m:t>
                        </m:r>
                        <m:r>
                          <a:rPr lang="en-US" altLang="zh-CN" i="1">
                            <a:latin typeface="Cambria Math" panose="02040503050406030204" pitchFamily="18" charset="0"/>
                          </a:rPr>
                          <m:t>,1</m:t>
                        </m:r>
                      </m:sup>
                    </m:sSubSup>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e>
                    </m:d>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𝐿</m:t>
                        </m:r>
                      </m:sub>
                      <m:sup>
                        <m:r>
                          <a:rPr lang="en-US" altLang="zh-CN" i="1">
                            <a:latin typeface="Cambria Math" panose="02040503050406030204" pitchFamily="18" charset="0"/>
                          </a:rPr>
                          <m:t>1,1</m:t>
                        </m:r>
                      </m:sup>
                    </m:sSubSup>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e>
                    </m:d>
                  </m:oMath>
                </a14:m>
                <a:r>
                  <a:rPr lang="en-US" altLang="zh-CN" dirty="0"/>
                  <a:t>,</a:t>
                </a:r>
                <a:r>
                  <a:rPr lang="zh-CN" altLang="en-US" dirty="0"/>
                  <a:t>当且仅当对所有</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zh-CN" altLang="en-US" i="1">
                        <a:latin typeface="Cambria Math" panose="02040503050406030204" pitchFamily="18" charset="0"/>
                      </a:rPr>
                      <m:t>，</m:t>
                    </m:r>
                  </m:oMath>
                </a14:m>
                <a:r>
                  <a:rPr lang="zh-CN" altLang="en-US" dirty="0"/>
                  <a:t>我们有：</a:t>
                </a:r>
                <a14:m>
                  <m:oMath xmlns:m="http://schemas.openxmlformats.org/officeDocument/2006/math">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oMath>
                </a14:m>
                <a:endParaRPr lang="en-US" altLang="zh-CN" dirty="0"/>
              </a:p>
              <a:p>
                <a:r>
                  <a:rPr lang="zh-CN" altLang="en-US" b="1" dirty="0">
                    <a:solidFill>
                      <a:srgbClr val="FF0000"/>
                    </a:solidFill>
                  </a:rPr>
                  <a:t>证明：</a:t>
                </a:r>
                <a14:m>
                  <m:oMath xmlns:m="http://schemas.openxmlformats.org/officeDocument/2006/math">
                    <m:r>
                      <a:rPr lang="en-US" altLang="zh-CN" b="1" i="1" smtClean="0">
                        <a:solidFill>
                          <a:srgbClr val="FF0000"/>
                        </a:solidFill>
                        <a:latin typeface="Cambria Math" panose="02040503050406030204" pitchFamily="18" charset="0"/>
                      </a:rPr>
                      <m:t>⇒</m:t>
                    </m:r>
                  </m:oMath>
                </a14:m>
                <a:r>
                  <a:rPr lang="en-US" altLang="zh-CN" dirty="0"/>
                  <a:t>:</a:t>
                </a:r>
                <a:r>
                  <a:rPr lang="zh-CN" altLang="en-US" dirty="0"/>
                  <a:t>对任意的</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oMath>
                </a14:m>
                <a:r>
                  <a:rPr lang="zh-CN" altLang="en-US" dirty="0"/>
                  <a:t>我们有：</a:t>
                </a:r>
                <a:endParaRPr lang="en-US" altLang="zh-CN" dirty="0"/>
              </a:p>
              <a:p>
                <a14:m>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e>
                        </m:nary>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因此有</a:t>
                </a:r>
                <a14:m>
                  <m:oMath xmlns:m="http://schemas.openxmlformats.org/officeDocument/2006/math">
                    <m:r>
                      <m:rPr>
                        <m:lit/>
                      </m:rPr>
                      <a:rPr lang="en-US" altLang="zh-CN" b="1" i="1" smtClean="0">
                        <a:solidFill>
                          <a:srgbClr val="0000CC"/>
                        </a:solidFill>
                        <a:latin typeface="Cambria Math" panose="02040503050406030204" pitchFamily="18" charset="0"/>
                      </a:rPr>
                      <m:t>||</m:t>
                    </m:r>
                    <m:r>
                      <a:rPr lang="en-US" altLang="zh-CN" b="1" i="0" smtClean="0">
                        <a:solidFill>
                          <a:srgbClr val="0000CC"/>
                        </a:solidFill>
                        <a:latin typeface="Cambria Math" panose="02040503050406030204" pitchFamily="18" charset="0"/>
                      </a:rPr>
                      <m:t>𝛁</m:t>
                    </m:r>
                    <m:r>
                      <a:rPr lang="en-US" altLang="zh-CN" b="1" i="1" smtClean="0">
                        <a:solidFill>
                          <a:srgbClr val="0000CC"/>
                        </a:solidFill>
                        <a:latin typeface="Cambria Math" panose="02040503050406030204" pitchFamily="18" charset="0"/>
                      </a:rPr>
                      <m:t>𝒇</m:t>
                    </m:r>
                    <m:d>
                      <m:dPr>
                        <m:ctrlPr>
                          <a:rPr lang="en-US" altLang="zh-CN" b="1" i="1" smtClean="0">
                            <a:solidFill>
                              <a:srgbClr val="0000CC"/>
                            </a:solidFill>
                            <a:latin typeface="Cambria Math" panose="02040503050406030204" pitchFamily="18" charset="0"/>
                          </a:rPr>
                        </m:ctrlPr>
                      </m:dPr>
                      <m:e>
                        <m:r>
                          <a:rPr lang="en-US" altLang="zh-CN" b="1" i="1" smtClean="0">
                            <a:solidFill>
                              <a:srgbClr val="0000CC"/>
                            </a:solidFill>
                            <a:latin typeface="Cambria Math" panose="02040503050406030204" pitchFamily="18" charset="0"/>
                          </a:rPr>
                          <m:t>𝒚</m:t>
                        </m:r>
                      </m:e>
                    </m:d>
                    <m:r>
                      <a:rPr lang="en-US" altLang="zh-CN" b="1" i="1" smtClean="0">
                        <a:solidFill>
                          <a:srgbClr val="0000CC"/>
                        </a:solidFill>
                        <a:latin typeface="Cambria Math" panose="02040503050406030204" pitchFamily="18" charset="0"/>
                      </a:rPr>
                      <m:t>−</m:t>
                    </m:r>
                    <m:r>
                      <a:rPr lang="en-US" altLang="zh-CN" b="1" i="0" smtClean="0">
                        <a:solidFill>
                          <a:srgbClr val="0000CC"/>
                        </a:solidFill>
                        <a:latin typeface="Cambria Math" panose="02040503050406030204" pitchFamily="18" charset="0"/>
                      </a:rPr>
                      <m:t>𝛁</m:t>
                    </m:r>
                    <m:r>
                      <a:rPr lang="en-US" altLang="zh-CN" b="1" i="1" smtClean="0">
                        <a:solidFill>
                          <a:srgbClr val="0000CC"/>
                        </a:solidFill>
                        <a:latin typeface="Cambria Math" panose="02040503050406030204" pitchFamily="18" charset="0"/>
                      </a:rPr>
                      <m:t>𝒇</m:t>
                    </m:r>
                    <m:d>
                      <m:dPr>
                        <m:ctrlPr>
                          <a:rPr lang="en-US" altLang="zh-CN" b="1" i="1" smtClean="0">
                            <a:solidFill>
                              <a:srgbClr val="0000CC"/>
                            </a:solidFill>
                            <a:latin typeface="Cambria Math" panose="02040503050406030204" pitchFamily="18" charset="0"/>
                          </a:rPr>
                        </m:ctrlPr>
                      </m:dPr>
                      <m:e>
                        <m:r>
                          <a:rPr lang="en-US" altLang="zh-CN" b="1" i="1" smtClean="0">
                            <a:solidFill>
                              <a:srgbClr val="0000CC"/>
                            </a:solidFill>
                            <a:latin typeface="Cambria Math" panose="02040503050406030204" pitchFamily="18" charset="0"/>
                          </a:rPr>
                          <m:t>𝒙</m:t>
                        </m:r>
                      </m:e>
                    </m:d>
                    <m:r>
                      <m:rPr>
                        <m:lit/>
                      </m:rPr>
                      <a:rPr lang="en-US" altLang="zh-CN" b="1" i="1" smtClean="0">
                        <a:solidFill>
                          <a:srgbClr val="0000CC"/>
                        </a:solidFill>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nary>
                          <m:naryPr>
                            <m:ctrlPr>
                              <a:rPr lang="en-US" altLang="zh-CN" i="1">
                                <a:latin typeface="Cambria Math" panose="02040503050406030204" pitchFamily="18" charset="0"/>
                              </a:rPr>
                            </m:ctrlPr>
                          </m:naryPr>
                          <m:sub>
                            <m:r>
                              <a:rPr lang="en-US" altLang="zh-CN" i="1">
                                <a:latin typeface="Cambria Math" panose="02040503050406030204" pitchFamily="18" charset="0"/>
                              </a:rPr>
                              <m:t>0</m:t>
                            </m:r>
                          </m:sub>
                          <m:sup>
                            <m:r>
                              <a:rPr lang="en-US" altLang="zh-CN" i="1">
                                <a:latin typeface="Cambria Math" panose="02040503050406030204" pitchFamily="18" charset="0"/>
                              </a:rPr>
                              <m:t>1</m:t>
                            </m:r>
                          </m:sup>
                          <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𝜏</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e>
                                </m:d>
                              </m:e>
                            </m:d>
                            <m:r>
                              <a:rPr lang="en-US" altLang="zh-CN" i="1">
                                <a:latin typeface="Cambria Math" panose="02040503050406030204" pitchFamily="18" charset="0"/>
                              </a:rPr>
                              <m:t>𝑑</m:t>
                            </m:r>
                            <m:r>
                              <a:rPr lang="en-US" altLang="zh-CN" i="1">
                                <a:latin typeface="Cambria Math" panose="02040503050406030204" pitchFamily="18" charset="0"/>
                              </a:rPr>
                              <m:t>𝜏</m:t>
                            </m:r>
                          </m:e>
                        </m:nary>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oMath>
                </a14:m>
                <a:r>
                  <a:rPr lang="en-US" altLang="zh-CN" dirty="0"/>
                  <a:t> </a:t>
                </a:r>
                <a14:m>
                  <m:oMath xmlns:m="http://schemas.openxmlformats.org/officeDocument/2006/math">
                    <m:r>
                      <m:rPr>
                        <m:lit/>
                      </m:rPr>
                      <a:rPr lang="en-US" altLang="zh-CN" i="1">
                        <a:latin typeface="Cambria Math" panose="02040503050406030204" pitchFamily="18" charset="0"/>
                      </a:rPr>
                      <m:t>||</m:t>
                    </m:r>
                    <m:d>
                      <m:dPr>
                        <m:ctrlPr>
                          <a:rPr lang="en-US" altLang="zh-CN" i="1">
                            <a:latin typeface="Cambria Math" panose="02040503050406030204" pitchFamily="18" charset="0"/>
                          </a:rPr>
                        </m:ctrlPr>
                      </m:dPr>
                      <m:e>
                        <m:nary>
                          <m:naryPr>
                            <m:ctrlPr>
                              <a:rPr lang="en-US" altLang="zh-CN" i="1">
                                <a:latin typeface="Cambria Math" panose="02040503050406030204" pitchFamily="18" charset="0"/>
                              </a:rPr>
                            </m:ctrlPr>
                          </m:naryPr>
                          <m:sub>
                            <m:r>
                              <a:rPr lang="en-US" altLang="zh-CN" i="1">
                                <a:latin typeface="Cambria Math" panose="02040503050406030204" pitchFamily="18" charset="0"/>
                              </a:rPr>
                              <m:t>0</m:t>
                            </m:r>
                          </m:sub>
                          <m:sup>
                            <m:r>
                              <a:rPr lang="en-US" altLang="zh-CN" i="1">
                                <a:latin typeface="Cambria Math" panose="02040503050406030204" pitchFamily="18" charset="0"/>
                              </a:rPr>
                              <m:t>1</m:t>
                            </m:r>
                          </m:sup>
                          <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𝜏</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e>
                                </m:d>
                              </m:e>
                            </m:d>
                            <m:r>
                              <a:rPr lang="en-US" altLang="zh-CN" i="1">
                                <a:latin typeface="Cambria Math" panose="02040503050406030204" pitchFamily="18" charset="0"/>
                              </a:rPr>
                              <m:t>𝑑</m:t>
                            </m:r>
                            <m:r>
                              <a:rPr lang="en-US" altLang="zh-CN" i="1">
                                <a:latin typeface="Cambria Math" panose="02040503050406030204" pitchFamily="18" charset="0"/>
                              </a:rPr>
                              <m:t>𝜏</m:t>
                            </m:r>
                          </m:e>
                        </m:nary>
                      </m:e>
                    </m:d>
                    <m:r>
                      <m:rPr>
                        <m:lit/>
                      </m:rPr>
                      <a:rPr lang="en-US" altLang="zh-CN" b="0" i="1" smtClean="0">
                        <a:latin typeface="Cambria Math" panose="02040503050406030204" pitchFamily="18" charset="0"/>
                      </a:rPr>
                      <m:t>||</m:t>
                    </m:r>
                    <m:r>
                      <a:rPr lang="en-US" altLang="zh-CN" i="1">
                        <a:latin typeface="Cambria Math" panose="02040503050406030204" pitchFamily="18" charset="0"/>
                      </a:rPr>
                      <m:t>⋅</m:t>
                    </m:r>
                    <m:r>
                      <m:rPr>
                        <m:lit/>
                      </m:rP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e>
                    </m:d>
                    <m:r>
                      <m:rPr>
                        <m:lit/>
                      </m:rP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1" i="1" smtClean="0">
                        <a:solidFill>
                          <a:srgbClr val="0000CC"/>
                        </a:solidFill>
                        <a:latin typeface="Cambria Math" panose="02040503050406030204" pitchFamily="18" charset="0"/>
                      </a:rPr>
                      <m:t>𝑳</m:t>
                    </m:r>
                    <m:r>
                      <m:rPr>
                        <m:lit/>
                      </m:rPr>
                      <a:rPr lang="en-US" altLang="zh-CN" b="1" i="1">
                        <a:solidFill>
                          <a:srgbClr val="0000CC"/>
                        </a:solidFill>
                        <a:latin typeface="Cambria Math" panose="02040503050406030204" pitchFamily="18" charset="0"/>
                      </a:rPr>
                      <m:t>||</m:t>
                    </m:r>
                    <m:d>
                      <m:dPr>
                        <m:ctrlPr>
                          <a:rPr lang="en-US" altLang="zh-CN" b="1" i="1">
                            <a:solidFill>
                              <a:srgbClr val="0000CC"/>
                            </a:solidFill>
                            <a:latin typeface="Cambria Math" panose="02040503050406030204" pitchFamily="18" charset="0"/>
                          </a:rPr>
                        </m:ctrlPr>
                      </m:dPr>
                      <m:e>
                        <m:r>
                          <a:rPr lang="en-US" altLang="zh-CN" b="1" i="1">
                            <a:solidFill>
                              <a:srgbClr val="0000CC"/>
                            </a:solidFill>
                            <a:latin typeface="Cambria Math" panose="02040503050406030204" pitchFamily="18" charset="0"/>
                          </a:rPr>
                          <m:t>𝒚</m:t>
                        </m:r>
                        <m:r>
                          <a:rPr lang="en-US" altLang="zh-CN" b="1" i="1">
                            <a:solidFill>
                              <a:srgbClr val="0000CC"/>
                            </a:solidFill>
                            <a:latin typeface="Cambria Math" panose="02040503050406030204" pitchFamily="18" charset="0"/>
                          </a:rPr>
                          <m:t>−</m:t>
                        </m:r>
                        <m:r>
                          <a:rPr lang="en-US" altLang="zh-CN" b="1" i="1">
                            <a:solidFill>
                              <a:srgbClr val="0000CC"/>
                            </a:solidFill>
                            <a:latin typeface="Cambria Math" panose="02040503050406030204" pitchFamily="18" charset="0"/>
                          </a:rPr>
                          <m:t>𝒙</m:t>
                        </m:r>
                      </m:e>
                    </m:d>
                    <m:r>
                      <m:rPr>
                        <m:lit/>
                      </m:rPr>
                      <a:rPr lang="en-US" altLang="zh-CN" b="1" i="1">
                        <a:solidFill>
                          <a:srgbClr val="0000CC"/>
                        </a:solidFill>
                        <a:latin typeface="Cambria Math" panose="02040503050406030204" pitchFamily="18" charset="0"/>
                      </a:rPr>
                      <m:t>||</m:t>
                    </m:r>
                  </m:oMath>
                </a14:m>
                <a:endParaRPr lang="en-US" altLang="zh-CN" b="1" dirty="0"/>
              </a:p>
              <a:p>
                <a14:m>
                  <m:oMath xmlns:m="http://schemas.openxmlformats.org/officeDocument/2006/math">
                    <m:r>
                      <a:rPr lang="en-US" altLang="zh-CN" b="1" i="1" smtClean="0">
                        <a:solidFill>
                          <a:srgbClr val="FF0000"/>
                        </a:solidFill>
                        <a:latin typeface="Cambria Math" panose="02040503050406030204" pitchFamily="18" charset="0"/>
                      </a:rPr>
                      <m:t>⇐</m:t>
                    </m:r>
                    <m:r>
                      <a:rPr lang="zh-CN" altLang="en-US" b="1" i="1">
                        <a:latin typeface="Cambria Math" panose="02040503050406030204" pitchFamily="18" charset="0"/>
                      </a:rPr>
                      <m:t>：</m:t>
                    </m:r>
                  </m:oMath>
                </a14:m>
                <a:r>
                  <a:rPr lang="zh-CN" altLang="en-US" dirty="0"/>
                  <a:t>如果</a:t>
                </a:r>
                <a14:m>
                  <m:oMath xmlns:m="http://schemas.openxmlformats.org/officeDocument/2006/math">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𝐿</m:t>
                        </m:r>
                      </m:sub>
                      <m:sup>
                        <m:r>
                          <a:rPr lang="en-US" altLang="zh-CN" b="0" i="1" dirty="0" smtClean="0">
                            <a:latin typeface="Cambria Math" panose="02040503050406030204" pitchFamily="18" charset="0"/>
                          </a:rPr>
                          <m:t>2,1</m:t>
                        </m:r>
                      </m:sup>
                    </m:sSubSup>
                    <m:d>
                      <m:dPr>
                        <m:ctrlPr>
                          <a:rPr lang="en-US" altLang="zh-CN" i="1" dirty="0" smtClean="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𝑅</m:t>
                            </m:r>
                          </m:e>
                          <m:sup>
                            <m:r>
                              <a:rPr lang="en-US" altLang="zh-CN" b="0" i="1" dirty="0" smtClean="0">
                                <a:latin typeface="Cambria Math" panose="02040503050406030204" pitchFamily="18" charset="0"/>
                              </a:rPr>
                              <m:t>𝑛</m:t>
                            </m:r>
                          </m:sup>
                        </m:sSup>
                      </m:e>
                    </m:d>
                    <m:r>
                      <a:rPr lang="en-US" altLang="zh-CN" b="0" i="1" dirty="0" smtClean="0">
                        <a:latin typeface="Cambria Math" panose="02040503050406030204" pitchFamily="18" charset="0"/>
                      </a:rPr>
                      <m:t>,</m:t>
                    </m:r>
                  </m:oMath>
                </a14:m>
                <a:r>
                  <a:rPr lang="zh-CN" altLang="en-US" dirty="0"/>
                  <a:t>则对于任意</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oMath>
                </a14:m>
                <a:r>
                  <a:rPr lang="zh-CN" altLang="en-US" dirty="0"/>
                  <a:t>和</a:t>
                </a:r>
                <a14:m>
                  <m:oMath xmlns:m="http://schemas.openxmlformats.org/officeDocument/2006/math">
                    <m:r>
                      <a:rPr lang="en-US" altLang="zh-CN" b="0" i="1" dirty="0" smtClean="0">
                        <a:latin typeface="Cambria Math" panose="02040503050406030204" pitchFamily="18" charset="0"/>
                      </a:rPr>
                      <m:t>𝛼</m:t>
                    </m:r>
                    <m:r>
                      <a:rPr lang="en-US" altLang="zh-CN" b="0" i="1" dirty="0" smtClean="0">
                        <a:latin typeface="Cambria Math" panose="02040503050406030204" pitchFamily="18" charset="0"/>
                      </a:rPr>
                      <m:t>&gt;0</m:t>
                    </m:r>
                    <m:r>
                      <a:rPr lang="zh-CN" altLang="en-US" b="0" i="1" dirty="0">
                        <a:latin typeface="Cambria Math" panose="02040503050406030204" pitchFamily="18" charset="0"/>
                      </a:rPr>
                      <m:t>，</m:t>
                    </m:r>
                  </m:oMath>
                </a14:m>
                <a:r>
                  <a:rPr lang="zh-CN" altLang="en-US" dirty="0"/>
                  <a:t>我们有：</a:t>
                </a:r>
                <a:br>
                  <a:rPr lang="en-US" altLang="zh-CN" dirty="0"/>
                </a:br>
                <a14:m>
                  <m:oMath xmlns:m="http://schemas.openxmlformats.org/officeDocument/2006/math">
                    <m:r>
                      <m:rPr>
                        <m:lit/>
                      </m:rPr>
                      <a:rPr lang="en-US" altLang="zh-CN" b="0" i="1" smtClean="0">
                        <a:latin typeface="Cambria Math" panose="02040503050406030204" pitchFamily="18" charset="0"/>
                      </a:rPr>
                      <m:t>||</m:t>
                    </m:r>
                    <m:d>
                      <m:dPr>
                        <m:ctrlPr>
                          <a:rPr lang="en-US" altLang="zh-CN" i="1" smtClean="0">
                            <a:latin typeface="Cambria Math" panose="02040503050406030204" pitchFamily="18" charset="0"/>
                          </a:rPr>
                        </m:ctrlPr>
                      </m:dPr>
                      <m:e>
                        <m:nary>
                          <m:naryPr>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𝛼</m:t>
                            </m:r>
                          </m:sup>
                          <m:e>
                            <m:sSup>
                              <m:sSupPr>
                                <m:ctrlPr>
                                  <a:rPr lang="en-US" altLang="zh-CN"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0"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r>
                                  <a:rPr lang="en-US" altLang="zh-CN" b="0" i="1" smtClean="0">
                                    <a:latin typeface="Cambria Math" panose="02040503050406030204" pitchFamily="18" charset="0"/>
                                  </a:rPr>
                                  <m:t>𝑠</m:t>
                                </m:r>
                              </m:e>
                            </m:d>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e>
                        </m:nary>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𝐿</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endParaRPr lang="en-US" altLang="zh-CN" dirty="0"/>
              </a:p>
              <a:p>
                <a:r>
                  <a:rPr lang="zh-CN" altLang="en-US" dirty="0"/>
                  <a:t>两边同时除以</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oMath>
                </a14:m>
                <a:r>
                  <a:rPr lang="zh-CN" altLang="en-US" dirty="0"/>
                  <a:t>并令</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↓0,</m:t>
                    </m:r>
                  </m:oMath>
                </a14:m>
                <a:r>
                  <a:rPr lang="zh-CN" altLang="en-US" dirty="0"/>
                  <a:t>即得证。</a:t>
                </a:r>
                <a:endParaRPr lang="en-US" altLang="zh-CN" dirty="0"/>
              </a:p>
              <a:p>
                <a:r>
                  <a:rPr lang="zh-CN" altLang="en-US" dirty="0">
                    <a:solidFill>
                      <a:srgbClr val="FF0000"/>
                    </a:solidFill>
                  </a:rPr>
                  <a:t>思考：这样的函数多不多</a:t>
                </a:r>
                <a:r>
                  <a:rPr lang="zh-CN" altLang="en-US" dirty="0"/>
                  <a:t>？</a:t>
                </a:r>
                <a:endParaRPr lang="en-US" altLang="zh-CN" dirty="0"/>
              </a:p>
              <a:p>
                <a:r>
                  <a:rPr lang="zh-CN" altLang="en-US" dirty="0"/>
                  <a:t>线性函数：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&gt;∈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1,1</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因为</a:t>
                </a:r>
                <a14:m>
                  <m:oMath xmlns:m="http://schemas.openxmlformats.org/officeDocument/2006/math">
                    <m:r>
                      <m:rPr>
                        <m:sty m:val="p"/>
                      </m:rP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=0</m:t>
                    </m:r>
                  </m:oMath>
                </a14:m>
                <a:endParaRPr lang="en-US" altLang="zh-CN" b="0" dirty="0"/>
              </a:p>
              <a:p>
                <a:r>
                  <a:rPr lang="zh-CN" altLang="en-US" dirty="0"/>
                  <a:t>二次函数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&gt;+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&lt;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&gt;,</m:t>
                    </m:r>
                  </m:oMath>
                </a14:m>
                <a:r>
                  <a:rPr lang="zh-CN" altLang="en-US" dirty="0"/>
                  <a:t>满足</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𝑇</m:t>
                        </m:r>
                      </m:sup>
                    </m:sSup>
                    <m:r>
                      <a:rPr lang="zh-CN" altLang="en-US" i="1" dirty="0">
                        <a:latin typeface="Cambria Math" panose="02040503050406030204" pitchFamily="18" charset="0"/>
                      </a:rPr>
                      <m:t>，</m:t>
                    </m:r>
                  </m:oMath>
                </a14:m>
                <a:r>
                  <a:rPr lang="zh-CN" altLang="en-US" dirty="0"/>
                  <a:t>我们有：</a:t>
                </a:r>
                <a14:m>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a14:m>
                <a:r>
                  <a:rPr lang="en-US" altLang="zh-CN" dirty="0"/>
                  <a:t>,</a:t>
                </a:r>
                <a:r>
                  <a:rPr lang="zh-CN" altLang="en-US" dirty="0"/>
                  <a:t>因此</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1,1</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且</a:t>
                </a:r>
                <a14:m>
                  <m:oMath xmlns:m="http://schemas.openxmlformats.org/officeDocument/2006/math">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C94ADACF-E343-41D8-8A6C-C9D4FB3CD08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406" t="-15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74A3E2D-6F85-465B-A6FB-00300FCA3251}"/>
                  </a:ext>
                </a:extLst>
              </p:cNvPr>
              <p:cNvSpPr txBox="1"/>
              <p:nvPr/>
            </p:nvSpPr>
            <p:spPr>
              <a:xfrm>
                <a:off x="7375359" y="139045"/>
                <a:ext cx="4691340" cy="1551643"/>
              </a:xfrm>
              <a:prstGeom prst="rect">
                <a:avLst/>
              </a:prstGeom>
              <a:noFill/>
              <a:ln>
                <a:solidFill>
                  <a:srgbClr val="FF0000"/>
                </a:solidFill>
              </a:ln>
            </p:spPr>
            <p:txBody>
              <a:bodyPr wrap="square" rtlCol="0">
                <a:spAutoFit/>
              </a:bodyPr>
              <a:lstStyle/>
              <a:p>
                <a:r>
                  <a:rPr lang="zh-CN" altLang="en-US" dirty="0">
                    <a:solidFill>
                      <a:srgbClr val="0000CC"/>
                    </a:solidFill>
                  </a:rPr>
                  <a:t>因为牛顿莱布尼兹公式：</a:t>
                </a:r>
                <a14:m>
                  <m:oMath xmlns:m="http://schemas.openxmlformats.org/officeDocument/2006/math">
                    <m:r>
                      <a:rPr lang="en-US" altLang="zh-CN" b="0" i="1" smtClean="0">
                        <a:solidFill>
                          <a:srgbClr val="0000CC"/>
                        </a:solidFill>
                        <a:latin typeface="Cambria Math" panose="02040503050406030204" pitchFamily="18" charset="0"/>
                      </a:rPr>
                      <m:t>𝑓</m:t>
                    </m:r>
                    <m:d>
                      <m:dPr>
                        <m:ctrlPr>
                          <a:rPr lang="en-US" altLang="zh-CN" b="0" i="1" smtClean="0">
                            <a:solidFill>
                              <a:srgbClr val="0000CC"/>
                            </a:solidFill>
                            <a:latin typeface="Cambria Math" panose="02040503050406030204" pitchFamily="18" charset="0"/>
                          </a:rPr>
                        </m:ctrlPr>
                      </m:dPr>
                      <m:e>
                        <m:r>
                          <a:rPr lang="en-US" altLang="zh-CN" b="0" i="1" smtClean="0">
                            <a:solidFill>
                              <a:srgbClr val="0000CC"/>
                            </a:solidFill>
                            <a:latin typeface="Cambria Math" panose="02040503050406030204" pitchFamily="18" charset="0"/>
                          </a:rPr>
                          <m:t>𝑥</m:t>
                        </m:r>
                      </m:e>
                    </m:d>
                  </m:oMath>
                </a14:m>
                <a:r>
                  <a:rPr lang="zh-CN" altLang="en-US" dirty="0">
                    <a:solidFill>
                      <a:srgbClr val="0000CC"/>
                    </a:solidFill>
                  </a:rPr>
                  <a:t>在区间</a:t>
                </a:r>
                <a14:m>
                  <m:oMath xmlns:m="http://schemas.openxmlformats.org/officeDocument/2006/math">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𝑎</m:t>
                    </m:r>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𝑏</m:t>
                    </m:r>
                    <m:r>
                      <a:rPr lang="en-US" altLang="zh-CN" b="0" i="1" smtClean="0">
                        <a:solidFill>
                          <a:srgbClr val="0000CC"/>
                        </a:solidFill>
                        <a:latin typeface="Cambria Math" panose="02040503050406030204" pitchFamily="18" charset="0"/>
                      </a:rPr>
                      <m:t>]</m:t>
                    </m:r>
                  </m:oMath>
                </a14:m>
                <a:r>
                  <a:rPr lang="zh-CN" altLang="en-US" dirty="0">
                    <a:solidFill>
                      <a:srgbClr val="0000CC"/>
                    </a:solidFill>
                  </a:rPr>
                  <a:t>上连续，如果函数</a:t>
                </a:r>
                <a14:m>
                  <m:oMath xmlns:m="http://schemas.openxmlformats.org/officeDocument/2006/math">
                    <m:r>
                      <a:rPr lang="en-US" altLang="zh-CN" b="0" i="1" smtClean="0">
                        <a:solidFill>
                          <a:srgbClr val="0000CC"/>
                        </a:solidFill>
                        <a:latin typeface="Cambria Math" panose="02040503050406030204" pitchFamily="18" charset="0"/>
                      </a:rPr>
                      <m:t>𝐹</m:t>
                    </m:r>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𝑥</m:t>
                    </m:r>
                    <m:r>
                      <a:rPr lang="en-US" altLang="zh-CN" b="0" i="1" smtClean="0">
                        <a:solidFill>
                          <a:srgbClr val="0000CC"/>
                        </a:solidFill>
                        <a:latin typeface="Cambria Math" panose="02040503050406030204" pitchFamily="18" charset="0"/>
                      </a:rPr>
                      <m:t>)</m:t>
                    </m:r>
                  </m:oMath>
                </a14:m>
                <a:r>
                  <a:rPr lang="zh-CN" altLang="en-US" dirty="0">
                    <a:solidFill>
                      <a:srgbClr val="0000CC"/>
                    </a:solidFill>
                  </a:rPr>
                  <a:t>是函数</a:t>
                </a:r>
                <a14:m>
                  <m:oMath xmlns:m="http://schemas.openxmlformats.org/officeDocument/2006/math">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𝑥</m:t>
                    </m:r>
                    <m:r>
                      <a:rPr lang="en-US" altLang="zh-CN" b="0" i="1" smtClean="0">
                        <a:solidFill>
                          <a:srgbClr val="0000CC"/>
                        </a:solidFill>
                        <a:latin typeface="Cambria Math" panose="02040503050406030204" pitchFamily="18" charset="0"/>
                      </a:rPr>
                      <m:t>)</m:t>
                    </m:r>
                  </m:oMath>
                </a14:m>
                <a:r>
                  <a:rPr lang="zh-CN" altLang="en-US" dirty="0">
                    <a:solidFill>
                      <a:srgbClr val="0000CC"/>
                    </a:solidFill>
                  </a:rPr>
                  <a:t>的一个原函数，则</a:t>
                </a:r>
                <a:endParaRPr lang="en-US" altLang="zh-CN" dirty="0">
                  <a:solidFill>
                    <a:srgbClr val="0000CC"/>
                  </a:solidFill>
                </a:endParaRPr>
              </a:p>
              <a:p>
                <a:pPr/>
                <a14:m>
                  <m:oMathPara xmlns:m="http://schemas.openxmlformats.org/officeDocument/2006/math">
                    <m:oMathParaPr>
                      <m:jc m:val="centerGroup"/>
                    </m:oMathParaPr>
                    <m:oMath xmlns:m="http://schemas.openxmlformats.org/officeDocument/2006/math">
                      <m:nary>
                        <m:naryPr>
                          <m:ctrlPr>
                            <a:rPr lang="en-US" altLang="zh-CN" b="0" i="1" smtClean="0">
                              <a:solidFill>
                                <a:srgbClr val="0000CC"/>
                              </a:solidFill>
                              <a:latin typeface="Cambria Math" panose="02040503050406030204" pitchFamily="18" charset="0"/>
                            </a:rPr>
                          </m:ctrlPr>
                        </m:naryPr>
                        <m:sub>
                          <m:r>
                            <a:rPr lang="en-US" altLang="zh-CN" b="0" i="1" smtClean="0">
                              <a:solidFill>
                                <a:srgbClr val="0000CC"/>
                              </a:solidFill>
                              <a:latin typeface="Cambria Math" panose="02040503050406030204" pitchFamily="18" charset="0"/>
                            </a:rPr>
                            <m:t>𝑎</m:t>
                          </m:r>
                        </m:sub>
                        <m:sup>
                          <m:r>
                            <a:rPr lang="en-US" altLang="zh-CN" b="0" i="1" smtClean="0">
                              <a:solidFill>
                                <a:srgbClr val="0000CC"/>
                              </a:solidFill>
                              <a:latin typeface="Cambria Math" panose="02040503050406030204" pitchFamily="18" charset="0"/>
                            </a:rPr>
                            <m:t>𝑏</m:t>
                          </m:r>
                        </m:sup>
                        <m:e>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𝑥</m:t>
                          </m:r>
                          <m:r>
                            <a:rPr lang="en-US" altLang="zh-CN" b="0" i="1" smtClean="0">
                              <a:solidFill>
                                <a:srgbClr val="0000CC"/>
                              </a:solidFill>
                              <a:latin typeface="Cambria Math" panose="02040503050406030204" pitchFamily="18" charset="0"/>
                            </a:rPr>
                            <m:t>)</m:t>
                          </m:r>
                        </m:e>
                      </m:nary>
                      <m:r>
                        <a:rPr lang="en-US" altLang="zh-CN" b="0" i="1" smtClean="0">
                          <a:solidFill>
                            <a:srgbClr val="0000CC"/>
                          </a:solidFill>
                          <a:latin typeface="Cambria Math" panose="02040503050406030204" pitchFamily="18" charset="0"/>
                        </a:rPr>
                        <m:t>𝑑𝑥</m:t>
                      </m:r>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𝐹</m:t>
                      </m:r>
                      <m:d>
                        <m:dPr>
                          <m:ctrlPr>
                            <a:rPr lang="en-US" altLang="zh-CN" b="0" i="1" smtClean="0">
                              <a:solidFill>
                                <a:srgbClr val="0000CC"/>
                              </a:solidFill>
                              <a:latin typeface="Cambria Math" panose="02040503050406030204" pitchFamily="18" charset="0"/>
                            </a:rPr>
                          </m:ctrlPr>
                        </m:dPr>
                        <m:e>
                          <m:r>
                            <a:rPr lang="en-US" altLang="zh-CN" b="0" i="1" smtClean="0">
                              <a:solidFill>
                                <a:srgbClr val="0000CC"/>
                              </a:solidFill>
                              <a:latin typeface="Cambria Math" panose="02040503050406030204" pitchFamily="18" charset="0"/>
                            </a:rPr>
                            <m:t>𝑥</m:t>
                          </m:r>
                        </m:e>
                      </m:d>
                      <m:sSubSup>
                        <m:sSubSupPr>
                          <m:ctrlPr>
                            <a:rPr lang="en-US" altLang="zh-CN" b="0" i="1" smtClean="0">
                              <a:solidFill>
                                <a:srgbClr val="0000CC"/>
                              </a:solidFill>
                              <a:latin typeface="Cambria Math" panose="02040503050406030204" pitchFamily="18" charset="0"/>
                            </a:rPr>
                          </m:ctrlPr>
                        </m:sSubSupPr>
                        <m:e>
                          <m:r>
                            <m:rPr>
                              <m:lit/>
                            </m:rPr>
                            <a:rPr lang="en-US" altLang="zh-CN" b="0" i="1" smtClean="0">
                              <a:solidFill>
                                <a:srgbClr val="0000CC"/>
                              </a:solidFill>
                              <a:latin typeface="Cambria Math" panose="02040503050406030204" pitchFamily="18" charset="0"/>
                            </a:rPr>
                            <m:t>|</m:t>
                          </m:r>
                        </m:e>
                        <m:sub>
                          <m:r>
                            <a:rPr lang="en-US" altLang="zh-CN" b="0" i="1" smtClean="0">
                              <a:solidFill>
                                <a:srgbClr val="0000CC"/>
                              </a:solidFill>
                              <a:latin typeface="Cambria Math" panose="02040503050406030204" pitchFamily="18" charset="0"/>
                            </a:rPr>
                            <m:t>𝑎</m:t>
                          </m:r>
                        </m:sub>
                        <m:sup>
                          <m:r>
                            <a:rPr lang="en-US" altLang="zh-CN" b="0" i="1" smtClean="0">
                              <a:solidFill>
                                <a:srgbClr val="0000CC"/>
                              </a:solidFill>
                              <a:latin typeface="Cambria Math" panose="02040503050406030204" pitchFamily="18" charset="0"/>
                            </a:rPr>
                            <m:t>𝑏</m:t>
                          </m:r>
                        </m:sup>
                      </m:sSubSup>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𝐹</m:t>
                      </m:r>
                      <m:d>
                        <m:dPr>
                          <m:ctrlPr>
                            <a:rPr lang="en-US" altLang="zh-CN" b="0" i="1" smtClean="0">
                              <a:solidFill>
                                <a:srgbClr val="0000CC"/>
                              </a:solidFill>
                              <a:latin typeface="Cambria Math" panose="02040503050406030204" pitchFamily="18" charset="0"/>
                            </a:rPr>
                          </m:ctrlPr>
                        </m:dPr>
                        <m:e>
                          <m:r>
                            <a:rPr lang="en-US" altLang="zh-CN" b="0" i="1" smtClean="0">
                              <a:solidFill>
                                <a:srgbClr val="0000CC"/>
                              </a:solidFill>
                              <a:latin typeface="Cambria Math" panose="02040503050406030204" pitchFamily="18" charset="0"/>
                            </a:rPr>
                            <m:t>𝑏</m:t>
                          </m:r>
                        </m:e>
                      </m:d>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𝐹</m:t>
                      </m:r>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𝑎</m:t>
                      </m:r>
                      <m:r>
                        <a:rPr lang="en-US" altLang="zh-CN" b="0" i="1" smtClean="0">
                          <a:solidFill>
                            <a:srgbClr val="0000CC"/>
                          </a:solidFill>
                          <a:latin typeface="Cambria Math" panose="02040503050406030204" pitchFamily="18" charset="0"/>
                        </a:rPr>
                        <m:t>)</m:t>
                      </m:r>
                    </m:oMath>
                  </m:oMathPara>
                </a14:m>
                <a:endParaRPr lang="zh-CN" altLang="en-US" dirty="0">
                  <a:solidFill>
                    <a:srgbClr val="0000CC"/>
                  </a:solidFill>
                </a:endParaRPr>
              </a:p>
            </p:txBody>
          </p:sp>
        </mc:Choice>
        <mc:Fallback xmlns="">
          <p:sp>
            <p:nvSpPr>
              <p:cNvPr id="4" name="文本框 3">
                <a:extLst>
                  <a:ext uri="{FF2B5EF4-FFF2-40B4-BE49-F238E27FC236}">
                    <a16:creationId xmlns:a16="http://schemas.microsoft.com/office/drawing/2014/main" id="{674A3E2D-6F85-465B-A6FB-00300FCA3251}"/>
                  </a:ext>
                </a:extLst>
              </p:cNvPr>
              <p:cNvSpPr txBox="1">
                <a:spLocks noRot="1" noChangeAspect="1" noMove="1" noResize="1" noEditPoints="1" noAdjustHandles="1" noChangeArrowheads="1" noChangeShapeType="1" noTextEdit="1"/>
              </p:cNvSpPr>
              <p:nvPr/>
            </p:nvSpPr>
            <p:spPr>
              <a:xfrm>
                <a:off x="7375359" y="139045"/>
                <a:ext cx="4691340" cy="1551643"/>
              </a:xfrm>
              <a:prstGeom prst="rect">
                <a:avLst/>
              </a:prstGeom>
              <a:blipFill>
                <a:blip r:embed="rId3"/>
                <a:stretch>
                  <a:fillRect l="-1038" t="-1953"/>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43531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BE126E5-80DE-46D0-BC51-4B06EEAEDFF8}"/>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贪婪逼近</a:t>
                </a:r>
              </a:p>
            </p:txBody>
          </p:sp>
        </mc:Choice>
        <mc:Fallback xmlns="">
          <p:sp>
            <p:nvSpPr>
              <p:cNvPr id="2" name="标题 1">
                <a:extLst>
                  <a:ext uri="{FF2B5EF4-FFF2-40B4-BE49-F238E27FC236}">
                    <a16:creationId xmlns:a16="http://schemas.microsoft.com/office/drawing/2014/main" id="{0BE126E5-80DE-46D0-BC51-4B06EEAEDFF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30884F-9121-4F14-8BA3-C0B07606BE74}"/>
                  </a:ext>
                </a:extLst>
              </p:cNvPr>
              <p:cNvSpPr>
                <a:spLocks noGrp="1"/>
              </p:cNvSpPr>
              <p:nvPr>
                <p:ph idx="1"/>
              </p:nvPr>
            </p:nvSpPr>
            <p:spPr/>
            <p:txBody>
              <a:bodyPr>
                <a:normAutofit fontScale="92500" lnSpcReduction="10000"/>
              </a:bodyPr>
              <a:lstStyle/>
              <a:p>
                <a:pPr>
                  <a:lnSpc>
                    <a:spcPct val="110000"/>
                  </a:lnSpc>
                </a:pPr>
                <a:r>
                  <a:rPr lang="zh-CN" altLang="en-US" dirty="0"/>
                  <a:t>与前述一样的理由，假设</a:t>
                </a:r>
                <a14:m>
                  <m:oMath xmlns:m="http://schemas.openxmlformats.org/officeDocument/2006/math">
                    <m:r>
                      <a:rPr lang="en-US" altLang="zh-CN" b="0" i="1" smtClean="0">
                        <a:latin typeface="Cambria Math" panose="02040503050406030204" pitchFamily="18" charset="0"/>
                      </a:rPr>
                      <m:t>𝑠𝑝𝑎𝑟𝑘</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&gt;2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t>最优化问题已知有值为</a:t>
                </a:r>
                <a14:m>
                  <m:oMath xmlns:m="http://schemas.openxmlformats.org/officeDocument/2006/math">
                    <m:r>
                      <a:rPr lang="en-US" altLang="zh-CN" b="0" i="1" smtClean="0">
                        <a:latin typeface="Cambria Math" panose="02040503050406030204" pitchFamily="18" charset="0"/>
                      </a:rPr>
                      <m:t>𝑣𝑎𝑙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t>则</a:t>
                </a:r>
                <a14:m>
                  <m:oMath xmlns:m="http://schemas.openxmlformats.org/officeDocument/2006/math">
                    <m:r>
                      <a:rPr lang="en-US" altLang="zh-CN" b="0" i="1" dirty="0" smtClean="0">
                        <a:latin typeface="Cambria Math" panose="02040503050406030204" pitchFamily="18" charset="0"/>
                      </a:rPr>
                      <m:t>𝑏</m:t>
                    </m:r>
                  </m:oMath>
                </a14:m>
                <a:r>
                  <a:rPr lang="zh-CN" altLang="en-US" dirty="0"/>
                  <a:t>是矩阵</a:t>
                </a:r>
                <a14:m>
                  <m:oMath xmlns:m="http://schemas.openxmlformats.org/officeDocument/2006/math">
                    <m:r>
                      <a:rPr lang="en-US" altLang="zh-CN" b="0" i="1" smtClean="0">
                        <a:latin typeface="Cambria Math" panose="02040503050406030204" pitchFamily="18" charset="0"/>
                      </a:rPr>
                      <m:t>𝐴</m:t>
                    </m:r>
                  </m:oMath>
                </a14:m>
                <a:r>
                  <a:rPr lang="zh-CN" altLang="en-US" dirty="0"/>
                  <a:t>最多</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0</m:t>
                        </m:r>
                      </m:sub>
                    </m:sSub>
                  </m:oMath>
                </a14:m>
                <a:r>
                  <a:rPr lang="zh-CN" altLang="en-US" dirty="0"/>
                  <a:t>列的线性组合，因此可以从</a:t>
                </a:r>
                <a14:m>
                  <m:oMath xmlns:m="http://schemas.openxmlformats.org/officeDocument/2006/math">
                    <m:r>
                      <a:rPr lang="en-US" altLang="zh-CN" b="0" i="1" smtClean="0">
                        <a:latin typeface="Cambria Math" panose="02040503050406030204" pitchFamily="18" charset="0"/>
                      </a:rPr>
                      <m:t>𝐴</m:t>
                    </m:r>
                  </m:oMath>
                </a14:m>
                <a:r>
                  <a:rPr lang="zh-CN" altLang="en-US" dirty="0"/>
                  <a:t>中穷举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0</m:t>
                        </m:r>
                      </m:sub>
                    </m:sSub>
                  </m:oMath>
                </a14:m>
                <a:r>
                  <a:rPr lang="zh-CN" altLang="en-US" dirty="0"/>
                  <a:t>列的所有子集：</a:t>
                </a:r>
                <a14:m>
                  <m:oMath xmlns:m="http://schemas.openxmlformats.org/officeDocument/2006/math">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𝑚</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0</m:t>
                                  </m:r>
                                </m:sub>
                              </m:sSub>
                            </m:e>
                          </m:mr>
                        </m:m>
                      </m:e>
                    </m:d>
                    <m:r>
                      <a:rPr lang="en-US" altLang="zh-CN" b="0" i="1" smtClean="0">
                        <a:latin typeface="Cambria Math" panose="02040503050406030204" pitchFamily="18" charset="0"/>
                      </a:rPr>
                      <m:t>=</m:t>
                    </m:r>
                    <m:r>
                      <a:rPr lang="en-US" altLang="zh-CN" b="0" i="1" smtClean="0">
                        <a:latin typeface="Cambria Math" panose="02040503050406030204" pitchFamily="18" charset="0"/>
                      </a:rPr>
                      <m:t>𝒪</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0</m:t>
                            </m:r>
                          </m:sub>
                        </m:sSub>
                      </m:sup>
                    </m:sSup>
                    <m:r>
                      <a:rPr lang="en-US" altLang="zh-CN" b="0" i="1" smtClean="0">
                        <a:latin typeface="Cambria Math" panose="02040503050406030204" pitchFamily="18" charset="0"/>
                      </a:rPr>
                      <m:t>)</m:t>
                    </m:r>
                  </m:oMath>
                </a14:m>
                <a:r>
                  <a:rPr lang="zh-CN" altLang="en-US" dirty="0"/>
                  <a:t>，并逐个测试。枚举耗费</a:t>
                </a:r>
                <a14:m>
                  <m:oMath xmlns:m="http://schemas.openxmlformats.org/officeDocument/2006/math">
                    <m:r>
                      <a:rPr lang="en-US" altLang="zh-CN" b="0" i="1" smtClean="0">
                        <a:latin typeface="Cambria Math" panose="02040503050406030204" pitchFamily="18" charset="0"/>
                      </a:rPr>
                      <m:t>𝒪</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0</m:t>
                                </m:r>
                              </m:sub>
                            </m:sSub>
                          </m:sup>
                        </m:sSup>
                        <m:r>
                          <a:rPr lang="en-US" altLang="zh-CN" b="0" i="1" smtClean="0">
                            <a:latin typeface="Cambria Math" panose="02040503050406030204" pitchFamily="18" charset="0"/>
                          </a:rPr>
                          <m:t>𝑛</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sSubSup>
                      </m:e>
                    </m:d>
                  </m:oMath>
                </a14:m>
                <a:r>
                  <a:rPr lang="en-US" altLang="zh-CN" dirty="0"/>
                  <a:t>flops,</a:t>
                </a:r>
                <a:r>
                  <a:rPr lang="zh-CN" altLang="en-US" dirty="0"/>
                  <a:t>这在很多情况下看起来就很慢！</a:t>
                </a:r>
                <a:endParaRPr lang="en-US" altLang="zh-CN" dirty="0"/>
              </a:p>
              <a:p>
                <a:pPr>
                  <a:lnSpc>
                    <a:spcPct val="110000"/>
                  </a:lnSpc>
                </a:pPr>
                <a:r>
                  <a:rPr lang="zh-CN" altLang="en-US" dirty="0"/>
                  <a:t>贪婪策略放弃了穷尽搜索，而倾向于一系列局部最优的单项更新。它从</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0</m:t>
                        </m:r>
                      </m:sub>
                    </m:sSub>
                    <m:r>
                      <a:rPr lang="en-US" altLang="zh-CN" i="1" dirty="0" smtClean="0">
                        <a:latin typeface="Cambria Math" panose="02040503050406030204" pitchFamily="18" charset="0"/>
                      </a:rPr>
                      <m:t>=0</m:t>
                    </m:r>
                  </m:oMath>
                </a14:m>
                <a:r>
                  <a:rPr lang="zh-CN" altLang="en-US" dirty="0"/>
                  <a:t>开始，通过维护一组活动列</a:t>
                </a:r>
                <a:r>
                  <a:rPr lang="en-US" altLang="zh-CN" dirty="0"/>
                  <a:t>(</a:t>
                </a:r>
                <a:r>
                  <a:rPr lang="zh-CN" altLang="en-US" dirty="0"/>
                  <a:t>最初为空</a:t>
                </a:r>
                <a:r>
                  <a:rPr lang="en-US" altLang="zh-CN" dirty="0"/>
                  <a:t>)</a:t>
                </a:r>
                <a:r>
                  <a:rPr lang="zh-CN" altLang="en-US" dirty="0"/>
                  <a:t>，迭代地构造一个</a:t>
                </a:r>
                <a14:m>
                  <m:oMath xmlns:m="http://schemas.openxmlformats.org/officeDocument/2006/math">
                    <m:r>
                      <a:rPr lang="en-US" altLang="zh-CN" i="1" dirty="0" smtClean="0">
                        <a:latin typeface="Cambria Math" panose="02040503050406030204" pitchFamily="18" charset="0"/>
                      </a:rPr>
                      <m:t>𝑘</m:t>
                    </m:r>
                  </m:oMath>
                </a14:m>
                <a:r>
                  <a:rPr lang="zh-CN" altLang="en-US" dirty="0"/>
                  <a:t>项近似值</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𝑥</m:t>
                        </m:r>
                      </m:e>
                      <m:sup>
                        <m:r>
                          <a:rPr lang="en-US" altLang="zh-CN" i="1" dirty="0" smtClean="0">
                            <a:latin typeface="Cambria Math" panose="02040503050406030204" pitchFamily="18" charset="0"/>
                          </a:rPr>
                          <m:t>𝑘</m:t>
                        </m:r>
                      </m:sup>
                    </m:sSup>
                  </m:oMath>
                </a14:m>
                <a:r>
                  <a:rPr lang="zh-CN" altLang="en-US" dirty="0"/>
                  <a:t>，并在每个阶段将该集合扩展一个额外的列。在每个阶段选择的列最大限度地减少从当前近似</a:t>
                </a:r>
                <a14:m>
                  <m:oMath xmlns:m="http://schemas.openxmlformats.org/officeDocument/2006/math">
                    <m:r>
                      <a:rPr lang="en-US" altLang="zh-CN" i="1" dirty="0" smtClean="0">
                        <a:latin typeface="Cambria Math" panose="02040503050406030204" pitchFamily="18" charset="0"/>
                      </a:rPr>
                      <m:t>𝑏</m:t>
                    </m:r>
                  </m:oMath>
                </a14:m>
                <a:r>
                  <a:rPr lang="zh-CN" altLang="en-US" dirty="0"/>
                  <a:t>时的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oMath>
                </a14:m>
                <a:r>
                  <a:rPr lang="zh-CN" altLang="en-US" dirty="0"/>
                  <a:t>残差。在构造包含新列的近似值后，再此计算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2</m:t>
                        </m:r>
                      </m:sub>
                    </m:sSub>
                  </m:oMath>
                </a14:m>
                <a:r>
                  <a:rPr lang="zh-CN" altLang="en-US" dirty="0"/>
                  <a:t>残差</a:t>
                </a:r>
                <a:r>
                  <a:rPr lang="en-US" altLang="zh-CN" dirty="0"/>
                  <a:t>;</a:t>
                </a:r>
                <a:r>
                  <a:rPr lang="zh-CN" altLang="en-US" dirty="0"/>
                  <a:t>如果它小于指定的阈值，则算法终止。</a:t>
                </a:r>
              </a:p>
            </p:txBody>
          </p:sp>
        </mc:Choice>
        <mc:Fallback xmlns="">
          <p:sp>
            <p:nvSpPr>
              <p:cNvPr id="3" name="内容占位符 2">
                <a:extLst>
                  <a:ext uri="{FF2B5EF4-FFF2-40B4-BE49-F238E27FC236}">
                    <a16:creationId xmlns:a16="http://schemas.microsoft.com/office/drawing/2014/main" id="{FA30884F-9121-4F14-8BA3-C0B07606BE74}"/>
                  </a:ext>
                </a:extLst>
              </p:cNvPr>
              <p:cNvSpPr>
                <a:spLocks noGrp="1" noRot="1" noChangeAspect="1" noMove="1" noResize="1" noEditPoints="1" noAdjustHandles="1" noChangeArrowheads="1" noChangeShapeType="1" noTextEdit="1"/>
              </p:cNvSpPr>
              <p:nvPr>
                <p:ph idx="1"/>
              </p:nvPr>
            </p:nvSpPr>
            <p:spPr>
              <a:blipFill>
                <a:blip r:embed="rId3"/>
                <a:stretch>
                  <a:fillRect l="-928" t="-1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913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5C65F67-E683-4D7A-A772-59F63CA25BEC}"/>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b="1" dirty="0"/>
                  <a:t>-</a:t>
                </a:r>
                <a:r>
                  <a:rPr lang="zh-CN" altLang="en-US" b="1" dirty="0"/>
                  <a:t>正交匹配追击</a:t>
                </a:r>
                <a:r>
                  <a:rPr lang="en-US" altLang="zh-CN" b="1" i="1" dirty="0"/>
                  <a:t>Orthogonal-Matching-Pursuit</a:t>
                </a:r>
                <a:r>
                  <a:rPr lang="en-US" altLang="zh-CN" dirty="0"/>
                  <a:t> </a:t>
                </a:r>
                <a:r>
                  <a:rPr lang="zh-CN" altLang="en-US" dirty="0"/>
                  <a:t>（</a:t>
                </a:r>
                <a:r>
                  <a:rPr lang="en-US" altLang="zh-CN" dirty="0"/>
                  <a:t>OMP</a:t>
                </a:r>
                <a:r>
                  <a:rPr lang="zh-CN" altLang="en-US" dirty="0"/>
                  <a:t>）</a:t>
                </a:r>
              </a:p>
            </p:txBody>
          </p:sp>
        </mc:Choice>
        <mc:Fallback xmlns="">
          <p:sp>
            <p:nvSpPr>
              <p:cNvPr id="2" name="标题 1">
                <a:extLst>
                  <a:ext uri="{FF2B5EF4-FFF2-40B4-BE49-F238E27FC236}">
                    <a16:creationId xmlns:a16="http://schemas.microsoft.com/office/drawing/2014/main" id="{95C65F67-E683-4D7A-A772-59F63CA25BEC}"/>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292417D8-27C7-4B4B-B7EC-7B3F7A7F6C5A}"/>
              </a:ext>
            </a:extLst>
          </p:cNvPr>
          <p:cNvSpPr>
            <a:spLocks noGrp="1"/>
          </p:cNvSpPr>
          <p:nvPr>
            <p:ph idx="1"/>
          </p:nvPr>
        </p:nvSpPr>
        <p:spPr/>
        <p:txBody>
          <a:bodyPr/>
          <a:lstStyle/>
          <a:p>
            <a:r>
              <a:rPr lang="zh-CN" altLang="en-US" dirty="0"/>
              <a:t>正交匹配追击（</a:t>
            </a:r>
            <a:r>
              <a:rPr lang="en-US" altLang="zh-CN" dirty="0"/>
              <a:t>OMP</a:t>
            </a:r>
            <a:r>
              <a:rPr lang="zh-CN" altLang="en-US" dirty="0"/>
              <a:t>）</a:t>
            </a:r>
            <a:endParaRPr lang="en-US" altLang="zh-CN" dirty="0"/>
          </a:p>
          <a:p>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14F2E51-2E44-47CE-A22A-8844E37C5C0E}"/>
                  </a:ext>
                </a:extLst>
              </p:cNvPr>
              <p:cNvSpPr txBox="1"/>
              <p:nvPr/>
            </p:nvSpPr>
            <p:spPr>
              <a:xfrm>
                <a:off x="1328737" y="2376488"/>
                <a:ext cx="8736622" cy="4355744"/>
              </a:xfrm>
              <a:prstGeom prst="rect">
                <a:avLst/>
              </a:prstGeom>
              <a:noFill/>
            </p:spPr>
            <p:txBody>
              <a:bodyPr wrap="none" rtlCol="0">
                <a:spAutoFit/>
              </a:bodyPr>
              <a:lstStyle/>
              <a:p>
                <a:r>
                  <a:rPr lang="zh-CN" altLang="en-US" dirty="0"/>
                  <a:t>任务：获取</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𝑥</m:t>
                            </m:r>
                          </m:lim>
                        </m:limLow>
                      </m:fName>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的</m:t>
                        </m:r>
                        <m:r>
                          <a:rPr lang="zh-CN" altLang="en-US" i="1" smtClean="0">
                            <a:latin typeface="Cambria Math" panose="02040503050406030204" pitchFamily="18" charset="0"/>
                          </a:rPr>
                          <m:t>近似解</m:t>
                        </m:r>
                      </m:e>
                    </m:func>
                  </m:oMath>
                </a14:m>
                <a:endParaRPr lang="en-US" altLang="zh-CN" dirty="0"/>
              </a:p>
              <a:p>
                <a:r>
                  <a:rPr lang="zh-CN" altLang="en-US" dirty="0"/>
                  <a:t>输入参数：给定矩阵</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以及误差阈值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0</m:t>
                        </m:r>
                      </m:sub>
                    </m:sSub>
                  </m:oMath>
                </a14:m>
                <a:endParaRPr lang="en-US" altLang="zh-CN" dirty="0"/>
              </a:p>
              <a:p>
                <a:r>
                  <a:rPr lang="zh-CN" altLang="en-US" dirty="0"/>
                  <a:t>输出</a:t>
                </a:r>
                <a:r>
                  <a:rPr lang="en-US" altLang="zh-CN" dirty="0"/>
                  <a:t>	</a:t>
                </a:r>
                <a:r>
                  <a:rPr lang="zh-CN" altLang="en-US" dirty="0"/>
                  <a:t>：</a:t>
                </a:r>
                <a14:m>
                  <m:oMath xmlns:m="http://schemas.openxmlformats.org/officeDocument/2006/math">
                    <m:sSup>
                      <m:sSupPr>
                        <m:ctrlPr>
                          <a:rPr lang="en-US" altLang="zh-CN" b="0" i="1" smtClean="0">
                            <a:latin typeface="Cambria Math" panose="02040503050406030204" pitchFamily="18" charset="0"/>
                          </a:rPr>
                        </m:ctrlPr>
                      </m:sSupPr>
                      <m:e>
                        <m:r>
                          <a:rPr lang="zh-CN" altLang="en-US" i="1">
                            <a:latin typeface="Cambria Math" panose="02040503050406030204" pitchFamily="18" charset="0"/>
                          </a:rPr>
                          <m:t>第</m:t>
                        </m:r>
                        <m:r>
                          <m:rPr>
                            <m:sty m:val="p"/>
                          </m:rPr>
                          <a:rPr lang="en-US" altLang="zh-CN" i="1" smtClean="0">
                            <a:latin typeface="Cambria Math" panose="02040503050406030204" pitchFamily="18" charset="0"/>
                          </a:rPr>
                          <m:t>k</m:t>
                        </m:r>
                        <m:r>
                          <a:rPr lang="zh-CN" altLang="en-US" i="1">
                            <a:latin typeface="Cambria Math" panose="02040503050406030204" pitchFamily="18" charset="0"/>
                          </a:rPr>
                          <m:t>次</m:t>
                        </m:r>
                        <m:r>
                          <a:rPr lang="zh-CN" altLang="en-US" i="1" smtClean="0">
                            <a:latin typeface="Cambria Math" panose="02040503050406030204" pitchFamily="18" charset="0"/>
                          </a:rPr>
                          <m:t>近似</m:t>
                        </m:r>
                        <m:r>
                          <a:rPr lang="zh-CN" altLang="en-US" i="1">
                            <a:latin typeface="Cambria Math" panose="02040503050406030204" pitchFamily="18" charset="0"/>
                          </a:rPr>
                          <m:t>解</m:t>
                        </m:r>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oMath>
                </a14:m>
                <a:endParaRPr lang="en-US" altLang="zh-CN" dirty="0"/>
              </a:p>
              <a:p>
                <a:r>
                  <a:rPr lang="zh-CN" altLang="en-US" b="1" dirty="0">
                    <a:solidFill>
                      <a:srgbClr val="FF0000"/>
                    </a:solidFill>
                  </a:rPr>
                  <a:t>初始化</a:t>
                </a:r>
                <a:r>
                  <a:rPr lang="zh-CN" altLang="en-US" dirty="0"/>
                  <a:t>：</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=0,</m:t>
                    </m:r>
                  </m:oMath>
                </a14:m>
                <a:r>
                  <a:rPr lang="zh-CN" altLang="en-US" dirty="0"/>
                  <a:t>并设定</a:t>
                </a:r>
                <a:endParaRPr lang="en-US" altLang="zh-CN" dirty="0"/>
              </a:p>
              <a:p>
                <a:pPr marL="742950" lvl="1" indent="-285750">
                  <a:buFont typeface="Arial" panose="020B0604020202020204" pitchFamily="34" charset="0"/>
                  <a:buChar char="•"/>
                </a:pPr>
                <a14:m>
                  <m:oMath xmlns:m="http://schemas.openxmlformats.org/officeDocument/2006/math">
                    <m:r>
                      <a:rPr lang="zh-CN" altLang="en-US" b="0" i="1" dirty="0">
                        <a:latin typeface="Cambria Math" panose="02040503050406030204" pitchFamily="18" charset="0"/>
                      </a:rPr>
                      <m:t>初始解</m:t>
                    </m:r>
                    <m:r>
                      <a:rPr lang="zh-CN" altLang="en-US" i="1" dirty="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=0</m:t>
                    </m:r>
                  </m:oMath>
                </a14:m>
                <a:endParaRPr lang="en-US" altLang="zh-CN" b="0" dirty="0"/>
              </a:p>
              <a:p>
                <a:pPr marL="742950" lvl="1" indent="-285750">
                  <a:buFont typeface="Arial" panose="020B0604020202020204" pitchFamily="34" charset="0"/>
                  <a:buChar char="•"/>
                </a:pPr>
                <a:r>
                  <a:rPr lang="zh-CN" altLang="en-US" dirty="0"/>
                  <a:t>初始残差：</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a:p>
                <a:pPr marL="742950" lvl="1" indent="-285750">
                  <a:buFont typeface="Arial" panose="020B0604020202020204" pitchFamily="34" charset="0"/>
                  <a:buChar char="•"/>
                </a:pPr>
                <a:r>
                  <a:rPr lang="zh-CN" altLang="en-US" dirty="0"/>
                  <a:t>初始解支撑</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𝑆𝑢𝑝𝑝𝑜𝑟𝑡</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e>
                    </m:d>
                    <m:r>
                      <a:rPr lang="en-US" altLang="zh-CN" b="0" i="1" smtClean="0">
                        <a:latin typeface="Cambria Math" panose="02040503050406030204" pitchFamily="18" charset="0"/>
                      </a:rPr>
                      <m:t>=∅</m:t>
                    </m:r>
                  </m:oMath>
                </a14:m>
                <a:endParaRPr lang="en-US" altLang="zh-CN" dirty="0"/>
              </a:p>
              <a:p>
                <a:r>
                  <a:rPr lang="zh-CN" altLang="en-US" dirty="0"/>
                  <a:t>迭代过程：</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endParaRPr lang="en-US" altLang="zh-CN" b="0" dirty="0"/>
              </a:p>
              <a:p>
                <a:pPr marL="742950" lvl="1" indent="-285750">
                  <a:buFont typeface="Arial" panose="020B0604020202020204" pitchFamily="34" charset="0"/>
                  <a:buChar char="•"/>
                </a:pPr>
                <a:r>
                  <a:rPr lang="en-US" altLang="zh-CN" b="1" dirty="0">
                    <a:solidFill>
                      <a:srgbClr val="FF0000"/>
                    </a:solidFill>
                  </a:rPr>
                  <a:t>Sweep</a:t>
                </a:r>
                <a:r>
                  <a:rPr lang="en-US" altLang="zh-CN" dirty="0"/>
                  <a:t>:</a:t>
                </a:r>
                <a:r>
                  <a:rPr lang="zh-CN" altLang="en-US" dirty="0"/>
                  <a:t>计算误差</a:t>
                </a:r>
                <a14:m>
                  <m:oMath xmlns:m="http://schemas.openxmlformats.org/officeDocument/2006/math">
                    <m:r>
                      <a:rPr lang="en-US" altLang="zh-CN" b="0" i="1" smtClean="0">
                        <a:latin typeface="Cambria Math" panose="02040503050406030204" pitchFamily="18" charset="0"/>
                      </a:rPr>
                      <m:t>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lim>
                        </m:limLow>
                      </m:fName>
                      <m:e>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e>
                    </m:func>
                  </m:oMath>
                </a14:m>
                <a:r>
                  <a:rPr lang="zh-CN" altLang="en-US" dirty="0"/>
                  <a:t>其中</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𝑧</m:t>
                        </m:r>
                      </m:e>
                      <m:sub>
                        <m:r>
                          <a:rPr lang="en-US" altLang="zh-CN" b="0" i="1" dirty="0" smtClean="0">
                            <a:latin typeface="Cambria Math" panose="02040503050406030204" pitchFamily="18" charset="0"/>
                          </a:rPr>
                          <m:t>𝑗</m:t>
                        </m:r>
                      </m:sub>
                    </m:sSub>
                  </m:oMath>
                </a14:m>
                <a:r>
                  <a:rPr lang="zh-CN" altLang="en-US" dirty="0"/>
                  <a:t>用最优值</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num>
                      <m:den>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den>
                    </m:f>
                  </m:oMath>
                </a14:m>
                <a:r>
                  <a:rPr lang="zh-CN" altLang="en-US" dirty="0"/>
                  <a:t>代入</a:t>
                </a:r>
                <a:endParaRPr lang="en-US" altLang="zh-CN" dirty="0"/>
              </a:p>
              <a:p>
                <a:pPr marL="742950" lvl="1" indent="-285750">
                  <a:buFont typeface="Arial" panose="020B0604020202020204" pitchFamily="34" charset="0"/>
                  <a:buChar char="•"/>
                </a:pPr>
                <a:r>
                  <a:rPr lang="zh-CN" altLang="en-US" b="1" dirty="0">
                    <a:solidFill>
                      <a:srgbClr val="FF0000"/>
                    </a:solidFill>
                  </a:rPr>
                  <a:t>更新支撑</a:t>
                </a:r>
                <a:r>
                  <a:rPr lang="zh-CN" altLang="en-US" dirty="0"/>
                  <a:t>：求</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的最小指标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𝜖</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，更新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endParaRPr lang="en-US" altLang="zh-CN" dirty="0"/>
              </a:p>
              <a:p>
                <a:pPr marL="742950" lvl="1" indent="-285750">
                  <a:buFont typeface="Arial" panose="020B0604020202020204" pitchFamily="34" charset="0"/>
                  <a:buChar char="•"/>
                </a:pPr>
                <a:r>
                  <a:rPr lang="zh-CN" altLang="en-US" b="1" dirty="0">
                    <a:solidFill>
                      <a:srgbClr val="FF0000"/>
                    </a:solidFill>
                  </a:rPr>
                  <a:t>更新临时解</a:t>
                </a:r>
                <a:r>
                  <a:rPr lang="zh-CN" altLang="en-US" dirty="0"/>
                  <a:t>：计算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𝑚𝑖𝑛𝑖𝑧</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𝑥</m:t>
                        </m:r>
                      </m:sub>
                    </m:sSub>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𝑆𝑢𝑝𝑝𝑜𝑟𝑡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oMath>
                </a14:m>
                <a:r>
                  <a:rPr lang="en-US" altLang="zh-CN" dirty="0"/>
                  <a:t>;</a:t>
                </a:r>
              </a:p>
              <a:p>
                <a:pPr marL="742950" lvl="1" indent="-285750">
                  <a:buFont typeface="Arial" panose="020B0604020202020204" pitchFamily="34" charset="0"/>
                  <a:buChar char="•"/>
                </a:pPr>
                <a:r>
                  <a:rPr lang="zh-CN" altLang="en-US" b="1" dirty="0">
                    <a:solidFill>
                      <a:srgbClr val="FF0000"/>
                    </a:solidFill>
                  </a:rPr>
                  <a:t>更新残差</a:t>
                </a:r>
                <a:r>
                  <a:rPr lang="en-US" altLang="zh-CN" dirty="0"/>
                  <a:t>:</a:t>
                </a:r>
                <a:r>
                  <a:rPr lang="zh-CN" altLang="en-US" dirty="0"/>
                  <a:t>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oMath>
                </a14:m>
                <a:endParaRPr lang="en-US" altLang="zh-CN" dirty="0"/>
              </a:p>
              <a:p>
                <a:pPr marL="742950" lvl="1" indent="-285750">
                  <a:buFont typeface="Arial" panose="020B0604020202020204" pitchFamily="34" charset="0"/>
                  <a:buChar char="•"/>
                </a:pPr>
                <a:r>
                  <a:rPr lang="zh-CN" altLang="en-US" b="1" dirty="0">
                    <a:solidFill>
                      <a:srgbClr val="FF0000"/>
                    </a:solidFill>
                  </a:rPr>
                  <a:t>停止准则</a:t>
                </a:r>
                <a:r>
                  <a:rPr lang="zh-CN" altLang="en-US" dirty="0"/>
                  <a:t>：如果</a:t>
                </a:r>
                <a14:m>
                  <m:oMath xmlns:m="http://schemas.openxmlformats.org/officeDocument/2006/math">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𝑘</m:t>
                        </m:r>
                      </m:sup>
                    </m:sSup>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0</m:t>
                        </m:r>
                      </m:sub>
                    </m:sSub>
                  </m:oMath>
                </a14:m>
                <a:r>
                  <a:rPr lang="zh-CN" altLang="en-US" dirty="0"/>
                  <a:t>则停止，否则继续循环</a:t>
                </a:r>
                <a:endParaRPr lang="en-US" altLang="zh-CN" dirty="0"/>
              </a:p>
              <a:p>
                <a:r>
                  <a:rPr lang="zh-CN" altLang="en-US" dirty="0"/>
                  <a:t>输出：输出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oMath>
                </a14:m>
                <a:endParaRPr lang="zh-CN" altLang="en-US" dirty="0"/>
              </a:p>
            </p:txBody>
          </p:sp>
        </mc:Choice>
        <mc:Fallback xmlns="">
          <p:sp>
            <p:nvSpPr>
              <p:cNvPr id="4" name="文本框 3">
                <a:extLst>
                  <a:ext uri="{FF2B5EF4-FFF2-40B4-BE49-F238E27FC236}">
                    <a16:creationId xmlns:a16="http://schemas.microsoft.com/office/drawing/2014/main" id="{314F2E51-2E44-47CE-A22A-8844E37C5C0E}"/>
                  </a:ext>
                </a:extLst>
              </p:cNvPr>
              <p:cNvSpPr txBox="1">
                <a:spLocks noRot="1" noChangeAspect="1" noMove="1" noResize="1" noEditPoints="1" noAdjustHandles="1" noChangeArrowheads="1" noChangeShapeType="1" noTextEdit="1"/>
              </p:cNvSpPr>
              <p:nvPr/>
            </p:nvSpPr>
            <p:spPr>
              <a:xfrm>
                <a:off x="1328737" y="2376488"/>
                <a:ext cx="8736622" cy="4355744"/>
              </a:xfrm>
              <a:prstGeom prst="rect">
                <a:avLst/>
              </a:prstGeom>
              <a:blipFill>
                <a:blip r:embed="rId3"/>
                <a:stretch>
                  <a:fillRect l="-628" t="-700" b="-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A496483-F79A-4671-95AC-771004A4330E}"/>
                  </a:ext>
                </a:extLst>
              </p:cNvPr>
              <p:cNvSpPr txBox="1"/>
              <p:nvPr/>
            </p:nvSpPr>
            <p:spPr>
              <a:xfrm>
                <a:off x="6554607" y="1567583"/>
                <a:ext cx="5417765" cy="20178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𝜖</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𝑗</m:t>
                          </m:r>
                        </m:e>
                      </m:d>
                      <m:r>
                        <a:rPr lang="en-US" altLang="zh-CN" b="0" i="1" smtClean="0">
                          <a:solidFill>
                            <a:srgbClr val="FF0000"/>
                          </a:solidFill>
                          <a:latin typeface="Cambria Math" panose="02040503050406030204" pitchFamily="18" charset="0"/>
                        </a:rPr>
                        <m:t>=</m:t>
                      </m:r>
                      <m:sSubSup>
                        <m:sSubSupPr>
                          <m:ctrlPr>
                            <a:rPr lang="en-US" altLang="zh-CN" b="0" i="1" smtClean="0">
                              <a:solidFill>
                                <a:srgbClr val="FF0000"/>
                              </a:solidFill>
                              <a:latin typeface="Cambria Math" panose="02040503050406030204" pitchFamily="18" charset="0"/>
                            </a:rPr>
                          </m:ctrlPr>
                        </m:sSubSupPr>
                        <m:e>
                          <m:func>
                            <m:funcPr>
                              <m:ctrlPr>
                                <a:rPr lang="en-US" altLang="zh-CN" b="0" i="1" smtClean="0">
                                  <a:solidFill>
                                    <a:srgbClr val="FF0000"/>
                                  </a:solidFill>
                                  <a:latin typeface="Cambria Math" panose="02040503050406030204" pitchFamily="18" charset="0"/>
                                </a:rPr>
                              </m:ctrlPr>
                            </m:funcPr>
                            <m:fName>
                              <m:limLow>
                                <m:limLowPr>
                                  <m:ctrlPr>
                                    <a:rPr lang="en-US" altLang="zh-CN" b="0" i="1" smtClean="0">
                                      <a:solidFill>
                                        <a:srgbClr val="FF0000"/>
                                      </a:solidFill>
                                      <a:latin typeface="Cambria Math" panose="02040503050406030204" pitchFamily="18" charset="0"/>
                                    </a:rPr>
                                  </m:ctrlPr>
                                </m:limLowPr>
                                <m:e>
                                  <m:r>
                                    <m:rPr>
                                      <m:sty m:val="p"/>
                                    </m:rPr>
                                    <a:rPr lang="en-US" altLang="zh-CN" b="0" i="0" smtClean="0">
                                      <a:solidFill>
                                        <a:srgbClr val="FF0000"/>
                                      </a:solidFill>
                                      <a:latin typeface="Cambria Math" panose="02040503050406030204" pitchFamily="18" charset="0"/>
                                    </a:rPr>
                                    <m:t>min</m:t>
                                  </m:r>
                                </m:e>
                                <m:lim>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𝑧</m:t>
                                      </m:r>
                                    </m:e>
                                    <m:sub>
                                      <m:r>
                                        <a:rPr lang="en-US" altLang="zh-CN" b="0" i="1" smtClean="0">
                                          <a:solidFill>
                                            <a:srgbClr val="FF0000"/>
                                          </a:solidFill>
                                          <a:latin typeface="Cambria Math" panose="02040503050406030204" pitchFamily="18" charset="0"/>
                                        </a:rPr>
                                        <m:t>𝑗</m:t>
                                      </m:r>
                                    </m:sub>
                                  </m:sSub>
                                </m:lim>
                              </m:limLow>
                            </m:fName>
                            <m:e>
                              <m:r>
                                <m:rPr>
                                  <m:lit/>
                                </m:rP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𝑗</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𝑧</m:t>
                                  </m:r>
                                </m:e>
                                <m:sub>
                                  <m:r>
                                    <a:rPr lang="en-US" altLang="zh-CN" b="0" i="1" smtClean="0">
                                      <a:solidFill>
                                        <a:srgbClr val="FF0000"/>
                                      </a:solidFill>
                                      <a:latin typeface="Cambria Math" panose="02040503050406030204" pitchFamily="18" charset="0"/>
                                    </a:rPr>
                                    <m:t>𝑗</m:t>
                                  </m:r>
                                </m:sub>
                              </m:sSub>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𝑟</m:t>
                                  </m:r>
                                </m:e>
                                <m:sup>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−1</m:t>
                                  </m:r>
                                </m:sup>
                              </m:sSup>
                              <m:r>
                                <m:rPr>
                                  <m:lit/>
                                </m:rPr>
                                <a:rPr lang="en-US" altLang="zh-CN" b="0" i="1" smtClean="0">
                                  <a:solidFill>
                                    <a:srgbClr val="FF0000"/>
                                  </a:solidFill>
                                  <a:latin typeface="Cambria Math" panose="02040503050406030204" pitchFamily="18" charset="0"/>
                                </a:rPr>
                                <m:t>|</m:t>
                              </m:r>
                              <m:sSubSup>
                                <m:sSubSupPr>
                                  <m:ctrlPr>
                                    <a:rPr lang="en-US" altLang="zh-CN" b="0" i="1" smtClean="0">
                                      <a:solidFill>
                                        <a:srgbClr val="FF0000"/>
                                      </a:solidFill>
                                      <a:latin typeface="Cambria Math" panose="02040503050406030204" pitchFamily="18" charset="0"/>
                                    </a:rPr>
                                  </m:ctrlPr>
                                </m:sSubSupPr>
                                <m:e>
                                  <m:r>
                                    <m:rPr>
                                      <m:lit/>
                                    </m:rPr>
                                    <a:rPr lang="en-US" altLang="zh-CN" b="0" i="1" smtClean="0">
                                      <a:solidFill>
                                        <a:srgbClr val="FF0000"/>
                                      </a:solidFill>
                                      <a:latin typeface="Cambria Math" panose="02040503050406030204" pitchFamily="18" charset="0"/>
                                    </a:rPr>
                                    <m:t>|</m:t>
                                  </m:r>
                                </m:e>
                                <m:sub>
                                  <m:r>
                                    <a:rPr lang="en-US" altLang="zh-CN" b="0" i="1" smtClean="0">
                                      <a:solidFill>
                                        <a:srgbClr val="FF0000"/>
                                      </a:solidFill>
                                      <a:latin typeface="Cambria Math" panose="02040503050406030204" pitchFamily="18" charset="0"/>
                                    </a:rPr>
                                    <m:t>2</m:t>
                                  </m:r>
                                </m:sub>
                                <m:sup>
                                  <m:r>
                                    <a:rPr lang="en-US" altLang="zh-CN" b="0" i="1" smtClean="0">
                                      <a:solidFill>
                                        <a:srgbClr val="FF0000"/>
                                      </a:solidFill>
                                      <a:latin typeface="Cambria Math" panose="02040503050406030204" pitchFamily="18" charset="0"/>
                                    </a:rPr>
                                    <m:t>2</m:t>
                                  </m:r>
                                </m:sup>
                              </m:sSubSup>
                              <m:r>
                                <a:rPr lang="en-US" altLang="zh-CN" b="0" i="1" smtClean="0">
                                  <a:solidFill>
                                    <a:srgbClr val="FF0000"/>
                                  </a:solidFill>
                                  <a:latin typeface="Cambria Math" panose="02040503050406030204" pitchFamily="18" charset="0"/>
                                </a:rPr>
                                <m:t>=</m:t>
                              </m:r>
                              <m:r>
                                <m:rPr>
                                  <m:lit/>
                                </m:rP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sSubSup>
                                    <m:sSubSupPr>
                                      <m:ctrlPr>
                                        <a:rPr lang="en-US" altLang="zh-CN" b="0" i="1" smtClean="0">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𝑗</m:t>
                                      </m:r>
                                    </m:sub>
                                    <m:sup>
                                      <m:r>
                                        <a:rPr lang="en-US" altLang="zh-CN" b="0" i="1" smtClean="0">
                                          <a:solidFill>
                                            <a:srgbClr val="FF0000"/>
                                          </a:solidFill>
                                          <a:latin typeface="Cambria Math" panose="02040503050406030204" pitchFamily="18" charset="0"/>
                                        </a:rPr>
                                        <m:t>𝑇</m:t>
                                      </m:r>
                                    </m:sup>
                                  </m:sSubSup>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𝑟</m:t>
                                      </m:r>
                                    </m:e>
                                    <m:sup>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−1</m:t>
                                      </m:r>
                                    </m:sup>
                                  </m:sSup>
                                </m:num>
                                <m:den>
                                  <m:r>
                                    <m:rPr>
                                      <m:lit/>
                                    </m:rP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𝑗</m:t>
                                      </m:r>
                                    </m:sub>
                                  </m:sSub>
                                  <m:r>
                                    <m:rPr>
                                      <m:lit/>
                                    </m:rPr>
                                    <a:rPr lang="en-US" altLang="zh-CN" b="0" i="1" smtClean="0">
                                      <a:solidFill>
                                        <a:srgbClr val="FF0000"/>
                                      </a:solidFill>
                                      <a:latin typeface="Cambria Math" panose="02040503050406030204" pitchFamily="18" charset="0"/>
                                    </a:rPr>
                                    <m:t>|</m:t>
                                  </m:r>
                                  <m:sSubSup>
                                    <m:sSubSupPr>
                                      <m:ctrlPr>
                                        <a:rPr lang="en-US" altLang="zh-CN" b="0" i="1" smtClean="0">
                                          <a:solidFill>
                                            <a:srgbClr val="FF0000"/>
                                          </a:solidFill>
                                          <a:latin typeface="Cambria Math" panose="02040503050406030204" pitchFamily="18" charset="0"/>
                                        </a:rPr>
                                      </m:ctrlPr>
                                    </m:sSubSupPr>
                                    <m:e>
                                      <m:r>
                                        <m:rPr>
                                          <m:lit/>
                                        </m:rPr>
                                        <a:rPr lang="en-US" altLang="zh-CN" b="0" i="1" smtClean="0">
                                          <a:solidFill>
                                            <a:srgbClr val="FF0000"/>
                                          </a:solidFill>
                                          <a:latin typeface="Cambria Math" panose="02040503050406030204" pitchFamily="18" charset="0"/>
                                        </a:rPr>
                                        <m:t>|</m:t>
                                      </m:r>
                                    </m:e>
                                    <m:sub>
                                      <m:r>
                                        <a:rPr lang="en-US" altLang="zh-CN" b="0" i="1" smtClean="0">
                                          <a:solidFill>
                                            <a:srgbClr val="FF0000"/>
                                          </a:solidFill>
                                          <a:latin typeface="Cambria Math" panose="02040503050406030204" pitchFamily="18" charset="0"/>
                                        </a:rPr>
                                        <m:t>2</m:t>
                                      </m:r>
                                    </m:sub>
                                    <m:sup>
                                      <m:r>
                                        <a:rPr lang="en-US" altLang="zh-CN" b="0" i="1" smtClean="0">
                                          <a:solidFill>
                                            <a:srgbClr val="FF0000"/>
                                          </a:solidFill>
                                          <a:latin typeface="Cambria Math" panose="02040503050406030204" pitchFamily="18" charset="0"/>
                                        </a:rPr>
                                        <m:t>2</m:t>
                                      </m:r>
                                    </m:sup>
                                  </m:sSubSup>
                                </m:den>
                              </m:f>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𝑗</m:t>
                                  </m:r>
                                </m:sub>
                              </m:sSub>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𝑟</m:t>
                                  </m:r>
                                </m:e>
                                <m:sup>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−1</m:t>
                                  </m:r>
                                </m:sup>
                              </m:sSup>
                              <m:r>
                                <m:rPr>
                                  <m:lit/>
                                </m:rPr>
                                <a:rPr lang="en-US" altLang="zh-CN" b="0" i="1" smtClean="0">
                                  <a:solidFill>
                                    <a:srgbClr val="FF0000"/>
                                  </a:solidFill>
                                  <a:latin typeface="Cambria Math" panose="02040503050406030204" pitchFamily="18" charset="0"/>
                                </a:rPr>
                                <m:t>||</m:t>
                              </m:r>
                            </m:e>
                          </m:func>
                        </m:e>
                        <m:sub>
                          <m:r>
                            <a:rPr lang="en-US" altLang="zh-CN" b="0" i="1" smtClean="0">
                              <a:solidFill>
                                <a:srgbClr val="FF0000"/>
                              </a:solidFill>
                              <a:latin typeface="Cambria Math" panose="02040503050406030204" pitchFamily="18" charset="0"/>
                            </a:rPr>
                            <m:t>2</m:t>
                          </m:r>
                        </m:sub>
                        <m:sup>
                          <m:r>
                            <a:rPr lang="en-US" altLang="zh-CN" b="0" i="1" smtClean="0">
                              <a:solidFill>
                                <a:srgbClr val="FF0000"/>
                              </a:solidFill>
                              <a:latin typeface="Cambria Math" panose="02040503050406030204" pitchFamily="18" charset="0"/>
                            </a:rPr>
                            <m:t>2</m:t>
                          </m:r>
                        </m:sup>
                      </m:sSubSup>
                    </m:oMath>
                  </m:oMathPara>
                </a14:m>
                <a:endParaRPr lang="en-US" altLang="zh-CN" dirty="0">
                  <a:solidFill>
                    <a:srgbClr val="FF0000"/>
                  </a:solidFill>
                </a:endParaRPr>
              </a:p>
              <a:p>
                <a14:m>
                  <m:oMath xmlns:m="http://schemas.openxmlformats.org/officeDocument/2006/math">
                    <m:r>
                      <a:rPr lang="en-US" altLang="zh-CN" b="0" i="1" smtClean="0">
                        <a:solidFill>
                          <a:srgbClr val="FF0000"/>
                        </a:solidFill>
                        <a:latin typeface="Cambria Math" panose="02040503050406030204" pitchFamily="18" charset="0"/>
                      </a:rPr>
                      <m:t>=</m:t>
                    </m:r>
                    <m:r>
                      <m:rPr>
                        <m:lit/>
                      </m:rP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𝑟</m:t>
                        </m:r>
                      </m:e>
                      <m:sup>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−1</m:t>
                        </m:r>
                      </m:sup>
                    </m:sSup>
                    <m:r>
                      <m:rPr>
                        <m:lit/>
                      </m:rPr>
                      <a:rPr lang="en-US" altLang="zh-CN" b="0" i="1" smtClean="0">
                        <a:solidFill>
                          <a:srgbClr val="FF0000"/>
                        </a:solidFill>
                        <a:latin typeface="Cambria Math" panose="02040503050406030204" pitchFamily="18" charset="0"/>
                      </a:rPr>
                      <m:t>|</m:t>
                    </m:r>
                    <m:sSubSup>
                      <m:sSubSupPr>
                        <m:ctrlPr>
                          <a:rPr lang="en-US" altLang="zh-CN" b="0" i="1" smtClean="0">
                            <a:solidFill>
                              <a:srgbClr val="FF0000"/>
                            </a:solidFill>
                            <a:latin typeface="Cambria Math" panose="02040503050406030204" pitchFamily="18" charset="0"/>
                          </a:rPr>
                        </m:ctrlPr>
                      </m:sSubSupPr>
                      <m:e>
                        <m:r>
                          <m:rPr>
                            <m:lit/>
                          </m:rPr>
                          <a:rPr lang="en-US" altLang="zh-CN" b="0" i="1" smtClean="0">
                            <a:solidFill>
                              <a:srgbClr val="FF0000"/>
                            </a:solidFill>
                            <a:latin typeface="Cambria Math" panose="02040503050406030204" pitchFamily="18" charset="0"/>
                          </a:rPr>
                          <m:t>|</m:t>
                        </m:r>
                      </m:e>
                      <m:sub>
                        <m:r>
                          <a:rPr lang="en-US" altLang="zh-CN" b="0" i="1" smtClean="0">
                            <a:solidFill>
                              <a:srgbClr val="FF0000"/>
                            </a:solidFill>
                            <a:latin typeface="Cambria Math" panose="02040503050406030204" pitchFamily="18" charset="0"/>
                          </a:rPr>
                          <m:t>2</m:t>
                        </m:r>
                      </m:sub>
                      <m:sup>
                        <m:r>
                          <a:rPr lang="en-US" altLang="zh-CN" b="0" i="1" smtClean="0">
                            <a:solidFill>
                              <a:srgbClr val="FF0000"/>
                            </a:solidFill>
                            <a:latin typeface="Cambria Math" panose="02040503050406030204" pitchFamily="18" charset="0"/>
                          </a:rPr>
                          <m:t>2</m:t>
                        </m:r>
                      </m:sup>
                    </m:sSubSup>
                    <m:r>
                      <a:rPr lang="en-US" altLang="zh-CN" b="0" i="1" smtClean="0">
                        <a:solidFill>
                          <a:srgbClr val="FF0000"/>
                        </a:solidFill>
                        <a:latin typeface="Cambria Math" panose="02040503050406030204" pitchFamily="18" charset="0"/>
                      </a:rPr>
                      <m:t>−2</m:t>
                    </m:r>
                  </m:oMath>
                </a14:m>
                <a:r>
                  <a:rPr lang="en-US" altLang="zh-CN" dirty="0">
                    <a:solidFill>
                      <a:srgbClr val="FF0000"/>
                    </a:solidFill>
                  </a:rPr>
                  <a:t> </a:t>
                </a:r>
                <a14:m>
                  <m:oMath xmlns:m="http://schemas.openxmlformats.org/officeDocument/2006/math">
                    <m:f>
                      <m:fPr>
                        <m:ctrlPr>
                          <a:rPr lang="en-US" altLang="zh-CN" i="1">
                            <a:solidFill>
                              <a:srgbClr val="FF0000"/>
                            </a:solidFill>
                            <a:latin typeface="Cambria Math" panose="02040503050406030204" pitchFamily="18" charset="0"/>
                          </a:rPr>
                        </m:ctrlPr>
                      </m:fPr>
                      <m:num>
                        <m:sSup>
                          <m:sSupPr>
                            <m:ctrlPr>
                              <a:rPr lang="en-US" altLang="zh-CN" b="0" i="1" smtClean="0">
                                <a:solidFill>
                                  <a:srgbClr val="FF0000"/>
                                </a:solidFill>
                                <a:latin typeface="Cambria Math" panose="02040503050406030204" pitchFamily="18" charset="0"/>
                              </a:rPr>
                            </m:ctrlPr>
                          </m:sSupPr>
                          <m:e>
                            <m:d>
                              <m:dPr>
                                <m:ctrlPr>
                                  <a:rPr lang="en-US" altLang="zh-CN" b="0" i="1" smtClean="0">
                                    <a:solidFill>
                                      <a:srgbClr val="FF0000"/>
                                    </a:solidFill>
                                    <a:latin typeface="Cambria Math" panose="02040503050406030204" pitchFamily="18" charset="0"/>
                                  </a:rPr>
                                </m:ctrlPr>
                              </m:dPr>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𝑗</m:t>
                                    </m:r>
                                  </m:sub>
                                  <m:sup>
                                    <m:r>
                                      <a:rPr lang="en-US" altLang="zh-CN" i="1">
                                        <a:solidFill>
                                          <a:srgbClr val="FF0000"/>
                                        </a:solidFill>
                                        <a:latin typeface="Cambria Math" panose="02040503050406030204" pitchFamily="18" charset="0"/>
                                      </a:rPr>
                                      <m:t>𝑇</m:t>
                                    </m:r>
                                  </m:sup>
                                </m:sSubSup>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𝑟</m:t>
                                    </m:r>
                                  </m:e>
                                  <m:sup>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−1</m:t>
                                    </m:r>
                                  </m:sup>
                                </m:sSup>
                              </m:e>
                            </m:d>
                          </m:e>
                          <m:sup>
                            <m:r>
                              <a:rPr lang="en-US" altLang="zh-CN" b="0" i="1" smtClean="0">
                                <a:solidFill>
                                  <a:srgbClr val="FF0000"/>
                                </a:solidFill>
                                <a:latin typeface="Cambria Math" panose="02040503050406030204" pitchFamily="18" charset="0"/>
                              </a:rPr>
                              <m:t>2</m:t>
                            </m:r>
                          </m:sup>
                        </m:sSup>
                      </m:num>
                      <m:den>
                        <m:r>
                          <m:rPr>
                            <m:lit/>
                          </m:rP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𝑗</m:t>
                            </m:r>
                          </m:sub>
                        </m:sSub>
                        <m:r>
                          <m:rPr>
                            <m:lit/>
                          </m:rPr>
                          <a:rPr lang="en-US" altLang="zh-CN"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m:rPr>
                                <m:lit/>
                              </m:rPr>
                              <a:rPr lang="en-US" altLang="zh-CN" i="1">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2</m:t>
                            </m:r>
                          </m:sub>
                          <m:sup>
                            <m:r>
                              <a:rPr lang="en-US" altLang="zh-CN" i="1">
                                <a:solidFill>
                                  <a:srgbClr val="FF0000"/>
                                </a:solidFill>
                                <a:latin typeface="Cambria Math" panose="02040503050406030204" pitchFamily="18" charset="0"/>
                              </a:rPr>
                              <m:t>2</m:t>
                            </m:r>
                          </m:sup>
                        </m:sSubSup>
                      </m:den>
                    </m:f>
                    <m:r>
                      <a:rPr lang="en-US" altLang="zh-CN" b="0" i="1" smtClean="0">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𝑗</m:t>
                                    </m:r>
                                  </m:sub>
                                  <m:sup>
                                    <m:r>
                                      <a:rPr lang="en-US" altLang="zh-CN" i="1">
                                        <a:solidFill>
                                          <a:srgbClr val="FF0000"/>
                                        </a:solidFill>
                                        <a:latin typeface="Cambria Math" panose="02040503050406030204" pitchFamily="18" charset="0"/>
                                      </a:rPr>
                                      <m:t>𝑇</m:t>
                                    </m:r>
                                  </m:sup>
                                </m:sSubSup>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𝑟</m:t>
                                    </m:r>
                                  </m:e>
                                  <m:sup>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−1</m:t>
                                    </m:r>
                                  </m:sup>
                                </m:sSup>
                              </m:e>
                            </m:d>
                          </m:e>
                          <m:sup>
                            <m:r>
                              <a:rPr lang="en-US" altLang="zh-CN" i="1">
                                <a:solidFill>
                                  <a:srgbClr val="FF0000"/>
                                </a:solidFill>
                                <a:latin typeface="Cambria Math" panose="02040503050406030204" pitchFamily="18" charset="0"/>
                              </a:rPr>
                              <m:t>2</m:t>
                            </m:r>
                          </m:sup>
                        </m:sSup>
                      </m:num>
                      <m:den>
                        <m:r>
                          <m:rPr>
                            <m:lit/>
                          </m:rP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𝑗</m:t>
                            </m:r>
                          </m:sub>
                        </m:sSub>
                        <m:r>
                          <m:rPr>
                            <m:lit/>
                          </m:rPr>
                          <a:rPr lang="en-US" altLang="zh-CN"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m:rPr>
                                <m:lit/>
                              </m:rPr>
                              <a:rPr lang="en-US" altLang="zh-CN" i="1">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2</m:t>
                            </m:r>
                          </m:sub>
                          <m:sup>
                            <m:r>
                              <a:rPr lang="en-US" altLang="zh-CN" i="1">
                                <a:solidFill>
                                  <a:srgbClr val="FF0000"/>
                                </a:solidFill>
                                <a:latin typeface="Cambria Math" panose="02040503050406030204" pitchFamily="18" charset="0"/>
                              </a:rPr>
                              <m:t>2</m:t>
                            </m:r>
                          </m:sup>
                        </m:sSubSup>
                      </m:den>
                    </m:f>
                  </m:oMath>
                </a14:m>
                <a:endParaRPr lang="en-US" altLang="zh-CN" dirty="0">
                  <a:solidFill>
                    <a:srgbClr val="FF0000"/>
                  </a:solidFill>
                </a:endParaRPr>
              </a:p>
              <a:p>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m:t>
                    </m:r>
                    <m:r>
                      <m:rPr>
                        <m:lit/>
                      </m:rP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𝑟</m:t>
                        </m:r>
                      </m:e>
                      <m:sup>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−1</m:t>
                        </m:r>
                      </m:sup>
                    </m:sSup>
                    <m:r>
                      <m:rPr>
                        <m:lit/>
                      </m:rPr>
                      <a:rPr lang="en-US" altLang="zh-CN"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m:rPr>
                            <m:lit/>
                          </m:rPr>
                          <a:rPr lang="en-US" altLang="zh-CN" i="1">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2</m:t>
                        </m:r>
                      </m:sub>
                      <m:sup>
                        <m:r>
                          <a:rPr lang="en-US" altLang="zh-CN" i="1">
                            <a:solidFill>
                              <a:srgbClr val="FF0000"/>
                            </a:solidFill>
                            <a:latin typeface="Cambria Math" panose="02040503050406030204" pitchFamily="18" charset="0"/>
                          </a:rPr>
                          <m:t>2</m:t>
                        </m:r>
                      </m:sup>
                    </m:sSubSup>
                    <m:r>
                      <a:rPr lang="en-US" altLang="zh-CN" i="1">
                        <a:solidFill>
                          <a:srgbClr val="FF0000"/>
                        </a:solidFill>
                        <a:latin typeface="Cambria Math" panose="02040503050406030204" pitchFamily="18" charset="0"/>
                      </a:rPr>
                      <m:t>−</m:t>
                    </m:r>
                  </m:oMath>
                </a14:m>
                <a:r>
                  <a:rPr lang="en-US" altLang="zh-CN" dirty="0">
                    <a:solidFill>
                      <a:srgbClr val="FF0000"/>
                    </a:solidFill>
                  </a:rPr>
                  <a:t> </a:t>
                </a:r>
                <a14:m>
                  <m:oMath xmlns:m="http://schemas.openxmlformats.org/officeDocument/2006/math">
                    <m:f>
                      <m:fPr>
                        <m:ctrlPr>
                          <a:rPr lang="en-US" altLang="zh-CN" i="1">
                            <a:solidFill>
                              <a:srgbClr val="FF0000"/>
                            </a:solidFill>
                            <a:latin typeface="Cambria Math" panose="02040503050406030204" pitchFamily="18" charset="0"/>
                          </a:rPr>
                        </m:ctrlPr>
                      </m:fPr>
                      <m:num>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𝑗</m:t>
                                    </m:r>
                                  </m:sub>
                                  <m:sup>
                                    <m:r>
                                      <a:rPr lang="en-US" altLang="zh-CN" i="1">
                                        <a:solidFill>
                                          <a:srgbClr val="FF0000"/>
                                        </a:solidFill>
                                        <a:latin typeface="Cambria Math" panose="02040503050406030204" pitchFamily="18" charset="0"/>
                                      </a:rPr>
                                      <m:t>𝑇</m:t>
                                    </m:r>
                                  </m:sup>
                                </m:sSubSup>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𝑟</m:t>
                                    </m:r>
                                  </m:e>
                                  <m:sup>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−1</m:t>
                                    </m:r>
                                  </m:sup>
                                </m:sSup>
                              </m:e>
                            </m:d>
                          </m:e>
                          <m:sup>
                            <m:r>
                              <a:rPr lang="en-US" altLang="zh-CN" i="1">
                                <a:solidFill>
                                  <a:srgbClr val="FF0000"/>
                                </a:solidFill>
                                <a:latin typeface="Cambria Math" panose="02040503050406030204" pitchFamily="18" charset="0"/>
                              </a:rPr>
                              <m:t>2</m:t>
                            </m:r>
                          </m:sup>
                        </m:sSup>
                      </m:num>
                      <m:den>
                        <m:r>
                          <m:rPr>
                            <m:lit/>
                          </m:rP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𝑗</m:t>
                            </m:r>
                          </m:sub>
                        </m:sSub>
                        <m:r>
                          <m:rPr>
                            <m:lit/>
                          </m:rPr>
                          <a:rPr lang="en-US" altLang="zh-CN"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m:rPr>
                                <m:lit/>
                              </m:rPr>
                              <a:rPr lang="en-US" altLang="zh-CN" i="1">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2</m:t>
                            </m:r>
                          </m:sub>
                          <m:sup>
                            <m:r>
                              <a:rPr lang="en-US" altLang="zh-CN" i="1">
                                <a:solidFill>
                                  <a:srgbClr val="FF0000"/>
                                </a:solidFill>
                                <a:latin typeface="Cambria Math" panose="02040503050406030204" pitchFamily="18" charset="0"/>
                              </a:rPr>
                              <m:t>2</m:t>
                            </m:r>
                          </m:sup>
                        </m:sSubSup>
                      </m:den>
                    </m:f>
                  </m:oMath>
                </a14:m>
                <a:endParaRPr lang="zh-CN" altLang="en-US" dirty="0">
                  <a:solidFill>
                    <a:srgbClr val="FF0000"/>
                  </a:solidFill>
                </a:endParaRPr>
              </a:p>
            </p:txBody>
          </p:sp>
        </mc:Choice>
        <mc:Fallback xmlns="">
          <p:sp>
            <p:nvSpPr>
              <p:cNvPr id="6" name="文本框 5">
                <a:extLst>
                  <a:ext uri="{FF2B5EF4-FFF2-40B4-BE49-F238E27FC236}">
                    <a16:creationId xmlns:a16="http://schemas.microsoft.com/office/drawing/2014/main" id="{9A496483-F79A-4671-95AC-771004A4330E}"/>
                  </a:ext>
                </a:extLst>
              </p:cNvPr>
              <p:cNvSpPr txBox="1">
                <a:spLocks noRot="1" noChangeAspect="1" noMove="1" noResize="1" noEditPoints="1" noAdjustHandles="1" noChangeArrowheads="1" noChangeShapeType="1" noTextEdit="1"/>
              </p:cNvSpPr>
              <p:nvPr/>
            </p:nvSpPr>
            <p:spPr>
              <a:xfrm>
                <a:off x="6554607" y="1567583"/>
                <a:ext cx="5417765" cy="2017860"/>
              </a:xfrm>
              <a:prstGeom prst="rect">
                <a:avLst/>
              </a:prstGeom>
              <a:blipFill>
                <a:blip r:embed="rId4"/>
                <a:stretch>
                  <a:fillRect l="-900"/>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2A7B1218-BE58-4CAD-A772-140FB40C185D}"/>
              </a:ext>
            </a:extLst>
          </p:cNvPr>
          <p:cNvCxnSpPr>
            <a:cxnSpLocks/>
            <a:endCxn id="6" idx="2"/>
          </p:cNvCxnSpPr>
          <p:nvPr/>
        </p:nvCxnSpPr>
        <p:spPr>
          <a:xfrm flipV="1">
            <a:off x="6096000" y="3585443"/>
            <a:ext cx="3167490" cy="1172657"/>
          </a:xfrm>
          <a:prstGeom prst="straightConnector1">
            <a:avLst/>
          </a:prstGeom>
          <a:ln w="101600">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8DB2F58-2A0E-48D0-AF6C-B2F9B5CB1524}"/>
                  </a:ext>
                </a:extLst>
              </p:cNvPr>
              <p:cNvSpPr txBox="1"/>
              <p:nvPr/>
            </p:nvSpPr>
            <p:spPr>
              <a:xfrm>
                <a:off x="9880882" y="3262630"/>
                <a:ext cx="1964761" cy="1477328"/>
              </a:xfrm>
              <a:prstGeom prst="rect">
                <a:avLst/>
              </a:prstGeom>
              <a:noFill/>
            </p:spPr>
            <p:txBody>
              <a:bodyPr wrap="square" rtlCol="0">
                <a:spAutoFit/>
              </a:bodyPr>
              <a:lstStyle/>
              <a:p>
                <a:r>
                  <a:rPr lang="zh-CN" altLang="en-US" dirty="0">
                    <a:solidFill>
                      <a:srgbClr val="FF0000"/>
                    </a:solidFill>
                  </a:rPr>
                  <a:t>因此计算最小误差等价于计算残差与矩阵</a:t>
                </a:r>
                <a14:m>
                  <m:oMath xmlns:m="http://schemas.openxmlformats.org/officeDocument/2006/math">
                    <m:r>
                      <m:rPr>
                        <m:sty m:val="p"/>
                      </m:rPr>
                      <a:rPr lang="en-US" altLang="zh-CN" i="1" dirty="0">
                        <a:solidFill>
                          <a:srgbClr val="FF0000"/>
                        </a:solidFill>
                        <a:latin typeface="Cambria Math" panose="02040503050406030204" pitchFamily="18" charset="0"/>
                      </a:rPr>
                      <m:t>A</m:t>
                    </m:r>
                  </m:oMath>
                </a14:m>
                <a:r>
                  <a:rPr lang="zh-CN" altLang="en-US" dirty="0">
                    <a:solidFill>
                      <a:srgbClr val="FF0000"/>
                    </a:solidFill>
                  </a:rPr>
                  <a:t>的剩余列向量之间的内积</a:t>
                </a:r>
              </a:p>
            </p:txBody>
          </p:sp>
        </mc:Choice>
        <mc:Fallback xmlns="">
          <p:sp>
            <p:nvSpPr>
              <p:cNvPr id="12" name="文本框 11">
                <a:extLst>
                  <a:ext uri="{FF2B5EF4-FFF2-40B4-BE49-F238E27FC236}">
                    <a16:creationId xmlns:a16="http://schemas.microsoft.com/office/drawing/2014/main" id="{78DB2F58-2A0E-48D0-AF6C-B2F9B5CB1524}"/>
                  </a:ext>
                </a:extLst>
              </p:cNvPr>
              <p:cNvSpPr txBox="1">
                <a:spLocks noRot="1" noChangeAspect="1" noMove="1" noResize="1" noEditPoints="1" noAdjustHandles="1" noChangeArrowheads="1" noChangeShapeType="1" noTextEdit="1"/>
              </p:cNvSpPr>
              <p:nvPr/>
            </p:nvSpPr>
            <p:spPr>
              <a:xfrm>
                <a:off x="9880882" y="3262630"/>
                <a:ext cx="1964761" cy="1477328"/>
              </a:xfrm>
              <a:prstGeom prst="rect">
                <a:avLst/>
              </a:prstGeom>
              <a:blipFill>
                <a:blip r:embed="rId5"/>
                <a:stretch>
                  <a:fillRect l="-2795" t="-2058" r="-1242" b="-53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651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78D3B5B-A611-4439-8117-8B854460C856}"/>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b="1" i="1" dirty="0"/>
                  <a:t>-Orthogonal-Matching-Pursuit</a:t>
                </a:r>
                <a:r>
                  <a:rPr lang="en-US" altLang="zh-CN" dirty="0"/>
                  <a:t> </a:t>
                </a:r>
                <a:r>
                  <a:rPr lang="zh-CN" altLang="en-US" dirty="0"/>
                  <a:t>（</a:t>
                </a:r>
                <a:r>
                  <a:rPr lang="en-US" altLang="zh-CN" dirty="0"/>
                  <a:t>OMP</a:t>
                </a:r>
                <a:r>
                  <a:rPr lang="zh-CN" altLang="en-US" dirty="0"/>
                  <a:t>）</a:t>
                </a:r>
              </a:p>
            </p:txBody>
          </p:sp>
        </mc:Choice>
        <mc:Fallback xmlns="">
          <p:sp>
            <p:nvSpPr>
              <p:cNvPr id="2" name="标题 1">
                <a:extLst>
                  <a:ext uri="{FF2B5EF4-FFF2-40B4-BE49-F238E27FC236}">
                    <a16:creationId xmlns:a16="http://schemas.microsoft.com/office/drawing/2014/main" id="{878D3B5B-A611-4439-8117-8B854460C856}"/>
                  </a:ext>
                </a:extLst>
              </p:cNvPr>
              <p:cNvSpPr>
                <a:spLocks noGrp="1" noRot="1" noChangeAspect="1" noMove="1" noResize="1" noEditPoints="1" noAdjustHandles="1" noChangeArrowheads="1" noChangeShapeType="1" noTextEdit="1"/>
              </p:cNvSpPr>
              <p:nvPr>
                <p:ph type="title"/>
              </p:nvPr>
            </p:nvSpPr>
            <p:spPr>
              <a:blipFill>
                <a:blip r:embed="rId2"/>
                <a:stretch>
                  <a:fillRect l="-2377" t="-13364" r="-1739" b="-211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938C73-75BD-4D89-8763-3FBDCE0A112D}"/>
                  </a:ext>
                </a:extLst>
              </p:cNvPr>
              <p:cNvSpPr>
                <a:spLocks noGrp="1"/>
              </p:cNvSpPr>
              <p:nvPr>
                <p:ph idx="1"/>
              </p:nvPr>
            </p:nvSpPr>
            <p:spPr/>
            <p:txBody>
              <a:bodyPr>
                <a:normAutofit/>
              </a:bodyPr>
              <a:lstStyle/>
              <a:p>
                <a:r>
                  <a:rPr lang="zh-CN" altLang="en-US" dirty="0"/>
                  <a:t>更新临时解：对</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a14:m>
                <a:r>
                  <a:rPr lang="zh-CN" altLang="en-US" dirty="0"/>
                  <a:t>关于</a:t>
                </a:r>
                <a14:m>
                  <m:oMath xmlns:m="http://schemas.openxmlformats.org/officeDocument/2006/math">
                    <m:r>
                      <a:rPr lang="en-US" altLang="zh-CN" b="0" i="1" dirty="0" smtClean="0">
                        <a:latin typeface="Cambria Math" panose="02040503050406030204" pitchFamily="18" charset="0"/>
                      </a:rPr>
                      <m:t>𝑥</m:t>
                    </m:r>
                  </m:oMath>
                </a14:m>
                <a:r>
                  <a:rPr lang="zh-CN" altLang="en-US" dirty="0"/>
                  <a:t>最小化，且其支撑为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oMath>
                </a14:m>
                <a:r>
                  <a:rPr lang="zh-CN" altLang="en-US" dirty="0"/>
                  <a:t>令</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𝑆</m:t>
                            </m:r>
                          </m:e>
                          <m:sup>
                            <m:r>
                              <a:rPr lang="en-US" altLang="zh-CN" b="0" i="1" dirty="0" smtClean="0">
                                <a:latin typeface="Cambria Math" panose="02040503050406030204" pitchFamily="18" charset="0"/>
                              </a:rPr>
                              <m:t>𝑘</m:t>
                            </m:r>
                          </m:sup>
                        </m:sSup>
                      </m:sub>
                    </m:sSub>
                  </m:oMath>
                </a14:m>
                <a:r>
                  <a:rPr lang="zh-CN" altLang="en-US" dirty="0"/>
                  <a:t>是大小为</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r>
                      <m:rPr>
                        <m:lit/>
                      </m:rPr>
                      <a:rPr lang="en-US" altLang="zh-CN" b="0" i="1" smtClean="0">
                        <a:latin typeface="Cambria Math" panose="02040503050406030204" pitchFamily="18" charset="0"/>
                      </a:rPr>
                      <m:t>|</m:t>
                    </m:r>
                  </m:oMath>
                </a14:m>
                <a:r>
                  <a:rPr lang="zh-CN" altLang="en-US" dirty="0"/>
                  <a:t>的包含来自</a:t>
                </a:r>
                <a14:m>
                  <m:oMath xmlns:m="http://schemas.openxmlformats.org/officeDocument/2006/math">
                    <m:r>
                      <a:rPr lang="en-US" altLang="zh-CN" b="0" i="1" smtClean="0">
                        <a:latin typeface="Cambria Math" panose="02040503050406030204" pitchFamily="18" charset="0"/>
                      </a:rPr>
                      <m:t>𝐴</m:t>
                    </m:r>
                  </m:oMath>
                </a14:m>
                <a:r>
                  <a:rPr lang="zh-CN" altLang="en-US" dirty="0"/>
                  <a:t>中某些列的属于支撑</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oMath>
                </a14:m>
                <a:r>
                  <a:rPr lang="zh-CN" altLang="en-US" dirty="0"/>
                  <a:t>的矩阵。</a:t>
                </a:r>
                <a:endParaRPr lang="en-US" altLang="zh-CN" dirty="0"/>
              </a:p>
              <a:p>
                <a:r>
                  <a:rPr lang="zh-CN" altLang="en-US" dirty="0"/>
                  <a:t>因此求解的问题成为</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m:rPr>
                            <m:lit/>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sub>
                        </m:sSub>
                      </m:e>
                    </m:func>
                  </m:oMath>
                </a14:m>
                <a:r>
                  <a:rPr lang="zh-CN" altLang="en-US" dirty="0"/>
                  <a:t>是向量</a:t>
                </a:r>
                <a14:m>
                  <m:oMath xmlns:m="http://schemas.openxmlformats.org/officeDocument/2006/math">
                    <m:r>
                      <a:rPr lang="en-US" altLang="zh-CN" b="0" i="1" smtClean="0">
                        <a:latin typeface="Cambria Math" panose="02040503050406030204" pitchFamily="18" charset="0"/>
                      </a:rPr>
                      <m:t>𝑥</m:t>
                    </m:r>
                  </m:oMath>
                </a14:m>
                <a:r>
                  <a:rPr lang="zh-CN" altLang="en-US" dirty="0"/>
                  <a:t>的非零部分。根据必要条件，求导数令其为零：</a:t>
                </a:r>
                <a:endParaRPr lang="en-US" altLang="zh-CN" dirty="0"/>
              </a:p>
              <a:p>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sub>
                      <m:sup>
                        <m:r>
                          <a:rPr lang="en-US" altLang="zh-CN" b="0" i="1" smtClean="0">
                            <a:latin typeface="Cambria Math" panose="02040503050406030204" pitchFamily="18" charset="0"/>
                          </a:rPr>
                          <m:t>𝑇</m:t>
                        </m:r>
                      </m:sup>
                    </m:sSub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sub>
                      <m:sup>
                        <m:r>
                          <a:rPr lang="en-US" altLang="zh-CN" b="0" i="1" smtClean="0">
                            <a:latin typeface="Cambria Math" panose="02040503050406030204" pitchFamily="18" charset="0"/>
                          </a:rPr>
                          <m:t>𝑇</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=0</m:t>
                    </m:r>
                  </m:oMath>
                </a14:m>
                <a:endParaRPr lang="en-US" altLang="zh-CN" dirty="0"/>
              </a:p>
              <a:p>
                <a:r>
                  <a:rPr lang="zh-CN" altLang="en-US" dirty="0"/>
                  <a:t>使用第</a:t>
                </a:r>
                <a14:m>
                  <m:oMath xmlns:m="http://schemas.openxmlformats.org/officeDocument/2006/math">
                    <m:r>
                      <m:rPr>
                        <m:sty m:val="p"/>
                      </m:rPr>
                      <a:rPr lang="en-US" altLang="zh-CN" i="1" dirty="0">
                        <a:latin typeface="Cambria Math" panose="02040503050406030204" pitchFamily="18" charset="0"/>
                      </a:rPr>
                      <m:t>k</m:t>
                    </m:r>
                  </m:oMath>
                </a14:m>
                <a:r>
                  <a:rPr lang="zh-CN" altLang="en-US" dirty="0"/>
                  <a:t>次迭代的残差形式：</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sub>
                    </m:sSub>
                  </m:oMath>
                </a14:m>
                <a:endParaRPr lang="en-US" altLang="zh-CN" b="0" dirty="0"/>
              </a:p>
              <a:p>
                <a:r>
                  <a:rPr lang="zh-CN" altLang="en-US" dirty="0"/>
                  <a:t>上式表明</a:t>
                </a:r>
                <a14:m>
                  <m:oMath xmlns:m="http://schemas.openxmlformats.org/officeDocument/2006/math">
                    <m:r>
                      <a:rPr lang="en-US" altLang="zh-CN" b="0" i="1" smtClean="0">
                        <a:latin typeface="Cambria Math" panose="02040503050406030204" pitchFamily="18" charset="0"/>
                      </a:rPr>
                      <m:t>𝐴</m:t>
                    </m:r>
                  </m:oMath>
                </a14:m>
                <a:r>
                  <a:rPr lang="zh-CN" altLang="en-US" dirty="0"/>
                  <a:t>中属于支撑</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𝑘</m:t>
                        </m:r>
                      </m:sup>
                    </m:sSup>
                  </m:oMath>
                </a14:m>
                <a:r>
                  <a:rPr lang="zh-CN" altLang="en-US" dirty="0"/>
                  <a:t>的列与残差正交，从而表明，下一次迭代中，这些列不会在此被选中。这种</a:t>
                </a:r>
                <a:r>
                  <a:rPr lang="zh-CN" altLang="en-US" b="1" dirty="0">
                    <a:solidFill>
                      <a:srgbClr val="FF0000"/>
                    </a:solidFill>
                  </a:rPr>
                  <a:t>正交性</a:t>
                </a:r>
                <a:r>
                  <a:rPr lang="zh-CN" altLang="en-US" dirty="0"/>
                  <a:t>就是</a:t>
                </a:r>
                <a:r>
                  <a:rPr lang="en-US" altLang="zh-CN" dirty="0"/>
                  <a:t>OMP</a:t>
                </a:r>
                <a:r>
                  <a:rPr lang="zh-CN" altLang="en-US" dirty="0"/>
                  <a:t>的来由！</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94938C73-75BD-4D89-8763-3FBDCE0A112D}"/>
                  </a:ext>
                </a:extLst>
              </p:cNvPr>
              <p:cNvSpPr>
                <a:spLocks noGrp="1" noRot="1" noChangeAspect="1" noMove="1" noResize="1" noEditPoints="1" noAdjustHandles="1" noChangeArrowheads="1" noChangeShapeType="1" noTextEdit="1"/>
              </p:cNvSpPr>
              <p:nvPr>
                <p:ph idx="1"/>
              </p:nvPr>
            </p:nvSpPr>
            <p:spPr>
              <a:blipFill>
                <a:blip r:embed="rId3"/>
                <a:stretch>
                  <a:fillRect l="-1043" t="-1261" r="-4522" b="-1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335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A5D0E06-A170-4885-BF63-27FB29822B27}"/>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-LS-OMP</a:t>
                </a:r>
                <a:endParaRPr lang="zh-CN" altLang="en-US" dirty="0"/>
              </a:p>
            </p:txBody>
          </p:sp>
        </mc:Choice>
        <mc:Fallback xmlns="">
          <p:sp>
            <p:nvSpPr>
              <p:cNvPr id="2" name="标题 1">
                <a:extLst>
                  <a:ext uri="{FF2B5EF4-FFF2-40B4-BE49-F238E27FC236}">
                    <a16:creationId xmlns:a16="http://schemas.microsoft.com/office/drawing/2014/main" id="{DA5D0E06-A170-4885-BF63-27FB29822B27}"/>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34AB4F0-9DA6-4855-98EB-47DDFF87F47E}"/>
                  </a:ext>
                </a:extLst>
              </p:cNvPr>
              <p:cNvSpPr>
                <a:spLocks noGrp="1"/>
              </p:cNvSpPr>
              <p:nvPr>
                <p:ph idx="1"/>
              </p:nvPr>
            </p:nvSpPr>
            <p:spPr/>
            <p:txBody>
              <a:bodyPr>
                <a:normAutofit/>
              </a:bodyPr>
              <a:lstStyle/>
              <a:p>
                <a:r>
                  <a:rPr lang="zh-CN" altLang="en-US" sz="2000" dirty="0"/>
                  <a:t>上述过程可以修改后，变成更复杂但行为会更好一些的，这里</a:t>
                </a:r>
                <a:r>
                  <a:rPr lang="en-US" altLang="zh-CN" sz="2000" dirty="0"/>
                  <a:t>Sweep</a:t>
                </a:r>
                <a:r>
                  <a:rPr lang="zh-CN" altLang="en-US" sz="2000" dirty="0"/>
                  <a:t>阶段的每次测试通过权最小二乘来完成，综合考虑所有累积的列和候选列，并立即求解所有系数！</a:t>
                </a:r>
                <a:endParaRPr lang="en-US" altLang="zh-CN" sz="2000" dirty="0"/>
              </a:p>
              <a:p>
                <a:r>
                  <a:rPr lang="zh-CN" altLang="en-US" sz="2000" dirty="0"/>
                  <a:t>如在</a:t>
                </a:r>
                <a:r>
                  <a:rPr lang="en-US" altLang="zh-CN" sz="2000" dirty="0"/>
                  <a:t>OMP</a:t>
                </a:r>
                <a:r>
                  <a:rPr lang="zh-CN" altLang="en-US" sz="2000" dirty="0"/>
                  <a:t>中，在第</a:t>
                </a:r>
                <a14:m>
                  <m:oMath xmlns:m="http://schemas.openxmlformats.org/officeDocument/2006/math">
                    <m:r>
                      <a:rPr lang="en-US" altLang="zh-CN" sz="2000" b="0" i="1" smtClean="0">
                        <a:latin typeface="Cambria Math" panose="02040503050406030204" pitchFamily="18" charset="0"/>
                      </a:rPr>
                      <m:t>𝑘</m:t>
                    </m:r>
                  </m:oMath>
                </a14:m>
                <a:r>
                  <a:rPr lang="zh-CN" altLang="en-US" sz="2000" dirty="0"/>
                  <a:t>步，执行</a:t>
                </a:r>
                <a14:m>
                  <m:oMath xmlns:m="http://schemas.openxmlformats.org/officeDocument/2006/math">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𝑆</m:t>
                        </m:r>
                      </m:e>
                      <m:sup>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p>
                    </m:sSup>
                    <m:r>
                      <m:rPr>
                        <m:lit/>
                      </m:rPr>
                      <a:rPr lang="en-US" altLang="zh-CN" sz="2000" b="0" i="1" smtClean="0">
                        <a:latin typeface="Cambria Math" panose="02040503050406030204" pitchFamily="18" charset="0"/>
                      </a:rPr>
                      <m:t>|</m:t>
                    </m:r>
                  </m:oMath>
                </a14:m>
                <a:r>
                  <a:rPr lang="zh-CN" altLang="en-US" sz="2000" dirty="0"/>
                  <a:t>次</a:t>
                </a:r>
                <a:r>
                  <a:rPr lang="en-US" altLang="zh-CN" sz="2000" dirty="0"/>
                  <a:t>LS</a:t>
                </a:r>
                <a:r>
                  <a:rPr lang="zh-CN" altLang="en-US" sz="2000" dirty="0"/>
                  <a:t>步。</a:t>
                </a:r>
                <a:endParaRPr lang="en-US" altLang="zh-CN" sz="2000" dirty="0"/>
              </a:p>
              <a:p>
                <a:r>
                  <a:rPr lang="zh-CN" altLang="en-US" sz="2000" dirty="0"/>
                  <a:t>其中</a:t>
                </a:r>
                <a:r>
                  <a:rPr lang="en-US" altLang="zh-CN" sz="2000" dirty="0"/>
                  <a:t>LS</a:t>
                </a:r>
                <a:r>
                  <a:rPr lang="zh-CN" altLang="en-US" sz="2000" dirty="0"/>
                  <a:t>步可使用如下更有效的公式：</a:t>
                </a:r>
                <a:endParaRPr lang="en-US" altLang="zh-CN" sz="2000" dirty="0"/>
              </a:p>
              <a:p>
                <a:pPr marL="0" indent="0" algn="ctr">
                  <a:buNone/>
                </a:pP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m>
                              <m:mPr>
                                <m:plcHide m:val="on"/>
                                <m:mcs>
                                  <m:mc>
                                    <m:mcPr>
                                      <m:count m:val="2"/>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𝑀</m:t>
                                  </m:r>
                                </m:e>
                                <m:e>
                                  <m:r>
                                    <a:rPr lang="en-US" altLang="zh-CN" sz="2000" i="1">
                                      <a:latin typeface="Cambria Math" panose="02040503050406030204" pitchFamily="18" charset="0"/>
                                    </a:rPr>
                                    <m:t>𝑏</m:t>
                                  </m:r>
                                </m:e>
                              </m:mr>
                              <m:mr>
                                <m:e>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b</m:t>
                                      </m:r>
                                    </m:e>
                                    <m:sup>
                                      <m:r>
                                        <a:rPr lang="en-US" altLang="zh-CN" sz="2000" i="1">
                                          <a:latin typeface="Cambria Math" panose="02040503050406030204" pitchFamily="18" charset="0"/>
                                        </a:rPr>
                                        <m:t>𝑇</m:t>
                                      </m:r>
                                    </m:sup>
                                  </m:sSup>
                                </m:e>
                                <m:e>
                                  <m:r>
                                    <a:rPr lang="en-US" altLang="zh-CN" sz="2000" i="1">
                                      <a:latin typeface="Cambria Math" panose="02040503050406030204" pitchFamily="18" charset="0"/>
                                    </a:rPr>
                                    <m:t>𝑐</m:t>
                                  </m:r>
                                </m:e>
                              </m:mr>
                            </m:m>
                          </m:e>
                        </m:d>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oMath>
                </a14:m>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plcHide m:val="on"/>
                            <m:mcs>
                              <m:mc>
                                <m:mcPr>
                                  <m:count m:val="2"/>
                                  <m:mcJc m:val="center"/>
                                </m:mcPr>
                              </m:mc>
                            </m:mcs>
                            <m:ctrlPr>
                              <a:rPr lang="en-US" altLang="zh-CN" sz="2000" i="1">
                                <a:latin typeface="Cambria Math" panose="02040503050406030204" pitchFamily="18" charset="0"/>
                              </a:rPr>
                            </m:ctrlPr>
                          </m:mPr>
                          <m:mr>
                            <m:e>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𝑀</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𝑀</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𝑏</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𝑏</m:t>
                                  </m:r>
                                </m:e>
                                <m:sup>
                                  <m:r>
                                    <a:rPr lang="en-US" altLang="zh-CN" sz="2000" b="0" i="1" smtClean="0">
                                      <a:latin typeface="Cambria Math" panose="02040503050406030204" pitchFamily="18" charset="0"/>
                                    </a:rPr>
                                    <m:t>𝑇</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𝑀</m:t>
                                  </m:r>
                                </m:e>
                                <m:sup>
                                  <m:r>
                                    <a:rPr lang="en-US" altLang="zh-CN" sz="2000" b="0" i="1" smtClean="0">
                                      <a:latin typeface="Cambria Math" panose="02040503050406030204" pitchFamily="18" charset="0"/>
                                    </a:rPr>
                                    <m:t>−1</m:t>
                                  </m:r>
                                </m:sup>
                              </m:sSup>
                            </m:e>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𝑀</m:t>
                                  </m:r>
                                </m:e>
                                <m:sup>
                                  <m:r>
                                    <a:rPr lang="en-US" altLang="zh-CN" sz="2000" b="0" i="1" smtClean="0">
                                      <a:latin typeface="Cambria Math" panose="02040503050406030204" pitchFamily="18" charset="0"/>
                                    </a:rPr>
                                    <m:t>−1</m:t>
                                  </m:r>
                                </m:sup>
                              </m:sSup>
                              <m:r>
                                <a:rPr lang="en-US" altLang="zh-CN" sz="2000" i="1">
                                  <a:latin typeface="Cambria Math" panose="02040503050406030204" pitchFamily="18" charset="0"/>
                                </a:rPr>
                                <m:t>𝑏</m:t>
                              </m:r>
                            </m:e>
                          </m:mr>
                          <m:m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b</m:t>
                                  </m:r>
                                </m:e>
                                <m:sup>
                                  <m:r>
                                    <a:rPr lang="en-US" altLang="zh-CN" sz="2000" i="1">
                                      <a:latin typeface="Cambria Math" panose="02040503050406030204" pitchFamily="18" charset="0"/>
                                    </a:rPr>
                                    <m:t>𝑇</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𝑀</m:t>
                                  </m:r>
                                </m:e>
                                <m:sup>
                                  <m:r>
                                    <a:rPr lang="en-US" altLang="zh-CN" sz="2000" b="0" i="1" smtClean="0">
                                      <a:latin typeface="Cambria Math" panose="02040503050406030204" pitchFamily="18" charset="0"/>
                                    </a:rPr>
                                    <m:t>−1</m:t>
                                  </m:r>
                                </m:sup>
                              </m:sSup>
                            </m:e>
                            <m:e>
                              <m:r>
                                <a:rPr lang="en-US" altLang="zh-CN" sz="2000" b="0" i="1" smtClean="0">
                                  <a:latin typeface="Cambria Math" panose="02040503050406030204" pitchFamily="18" charset="0"/>
                                </a:rPr>
                                <m:t>𝑝</m:t>
                              </m:r>
                            </m:e>
                          </m:mr>
                        </m:m>
                      </m:e>
                    </m:d>
                  </m:oMath>
                </a14:m>
                <a:r>
                  <a:rPr lang="en-US" altLang="zh-CN" sz="2000" dirty="0"/>
                  <a:t>    </a:t>
                </a:r>
                <a:r>
                  <a:rPr lang="en-US" altLang="zh-CN" sz="2000" dirty="0">
                    <a:solidFill>
                      <a:srgbClr val="FF0000"/>
                    </a:solidFill>
                  </a:rPr>
                  <a:t>(*)</a:t>
                </a:r>
              </a:p>
              <a:p>
                <a:r>
                  <a:rPr lang="zh-CN" altLang="en-US" sz="2000" dirty="0"/>
                  <a:t>这里</a:t>
                </a:r>
                <a14:m>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𝑏</m:t>
                            </m:r>
                          </m:e>
                          <m:sup>
                            <m:r>
                              <a:rPr lang="en-US" altLang="zh-CN" sz="2000" b="0" i="1" smtClean="0">
                                <a:latin typeface="Cambria Math" panose="02040503050406030204" pitchFamily="18" charset="0"/>
                              </a:rPr>
                              <m:t>𝑇</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𝑀</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𝑏</m:t>
                        </m:r>
                      </m:den>
                    </m:f>
                    <m:r>
                      <a:rPr lang="en-US" altLang="zh-CN" sz="2000" b="0" i="1" smtClean="0">
                        <a:latin typeface="Cambria Math" panose="02040503050406030204" pitchFamily="18" charset="0"/>
                      </a:rPr>
                      <m:t>.</m:t>
                    </m:r>
                  </m:oMath>
                </a14:m>
                <a:r>
                  <a:rPr lang="zh-CN" altLang="en-US" sz="2000" dirty="0"/>
                  <a:t>用</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𝐴</m:t>
                        </m:r>
                      </m:e>
                      <m:sub>
                        <m:r>
                          <a:rPr lang="en-US" altLang="zh-CN" sz="2000" b="0" i="1" dirty="0" smtClean="0">
                            <a:latin typeface="Cambria Math" panose="02040503050406030204" pitchFamily="18" charset="0"/>
                          </a:rPr>
                          <m:t>𝑠</m:t>
                        </m:r>
                      </m:sub>
                    </m:sSub>
                  </m:oMath>
                </a14:m>
                <a:r>
                  <a:rPr lang="zh-CN" altLang="en-US" sz="2000" dirty="0"/>
                  <a:t>表示从</a:t>
                </a:r>
                <a14:m>
                  <m:oMath xmlns:m="http://schemas.openxmlformats.org/officeDocument/2006/math">
                    <m:r>
                      <a:rPr lang="en-US" altLang="zh-CN" sz="2000" b="0" i="1" smtClean="0">
                        <a:latin typeface="Cambria Math" panose="02040503050406030204" pitchFamily="18" charset="0"/>
                      </a:rPr>
                      <m:t>𝐴</m:t>
                    </m:r>
                  </m:oMath>
                </a14:m>
                <a:r>
                  <a:rPr lang="zh-CN" altLang="en-US" sz="2000" dirty="0"/>
                  <a:t>中收集的</a:t>
                </a:r>
                <a14:m>
                  <m:oMath xmlns:m="http://schemas.openxmlformats.org/officeDocument/2006/math">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oMath>
                </a14:m>
                <a:r>
                  <a:rPr lang="zh-CN" altLang="en-US" sz="2000" dirty="0"/>
                  <a:t>列所形成的子矩阵，则待解的</a:t>
                </a:r>
                <a:r>
                  <a:rPr lang="en-US" altLang="zh-CN" sz="2000" dirty="0"/>
                  <a:t>LS</a:t>
                </a:r>
                <a:r>
                  <a:rPr lang="zh-CN" altLang="en-US" sz="2000" dirty="0"/>
                  <a:t>问题为：</a:t>
                </a:r>
                <a:endParaRPr lang="en-US" altLang="zh-CN" sz="2000"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e>
                              </m:d>
                            </m:lim>
                          </m:limLow>
                        </m:fName>
                        <m:e>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m:rPr>
                                            <m:brk m:alnAt="7"/>
                                          </m:rPr>
                                          <a:rPr lang="en-US" altLang="zh-CN" sz="2000" b="0" i="1" smtClean="0">
                                            <a:latin typeface="Cambria Math" panose="02040503050406030204" pitchFamily="18" charset="0"/>
                                          </a:rPr>
                                          <m:t>𝑥</m:t>
                                        </m:r>
                                      </m:e>
                                      <m:sub>
                                        <m:r>
                                          <m:rPr>
                                            <m:brk m:alnAt="7"/>
                                          </m:rPr>
                                          <a:rPr lang="en-US" altLang="zh-CN" sz="2000" b="0" i="1" smtClean="0">
                                            <a:latin typeface="Cambria Math" panose="02040503050406030204" pitchFamily="18" charset="0"/>
                                          </a:rPr>
                                          <m:t>𝑠</m:t>
                                        </m:r>
                                      </m:sub>
                                    </m:sSub>
                                  </m:e>
                                </m:mr>
                                <m:mr>
                                  <m:e>
                                    <m:r>
                                      <a:rPr lang="en-US" altLang="zh-CN" sz="2000" b="0" i="1" smtClean="0">
                                        <a:latin typeface="Cambria Math" panose="02040503050406030204" pitchFamily="18" charset="0"/>
                                      </a:rPr>
                                      <m:t>𝑧</m:t>
                                    </m:r>
                                  </m:e>
                                </m:mr>
                              </m:m>
                            </m:e>
                          </m:d>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m:rPr>
                          <m:lit/>
                        </m:rP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oMath>
                  </m:oMathPara>
                </a14:m>
                <a:endParaRPr lang="en-US" altLang="zh-CN" sz="2000" b="0" dirty="0"/>
              </a:p>
              <a:p>
                <a:endParaRPr lang="zh-CN" altLang="en-US" sz="2000" dirty="0"/>
              </a:p>
            </p:txBody>
          </p:sp>
        </mc:Choice>
        <mc:Fallback xmlns="">
          <p:sp>
            <p:nvSpPr>
              <p:cNvPr id="3" name="内容占位符 2">
                <a:extLst>
                  <a:ext uri="{FF2B5EF4-FFF2-40B4-BE49-F238E27FC236}">
                    <a16:creationId xmlns:a16="http://schemas.microsoft.com/office/drawing/2014/main" id="{E34AB4F0-9DA6-4855-98EB-47DDFF87F47E}"/>
                  </a:ext>
                </a:extLst>
              </p:cNvPr>
              <p:cNvSpPr>
                <a:spLocks noGrp="1" noRot="1" noChangeAspect="1" noMove="1" noResize="1" noEditPoints="1" noAdjustHandles="1" noChangeArrowheads="1" noChangeShapeType="1" noTextEdit="1"/>
              </p:cNvSpPr>
              <p:nvPr>
                <p:ph idx="1"/>
              </p:nvPr>
            </p:nvSpPr>
            <p:spPr>
              <a:blipFill>
                <a:blip r:embed="rId3"/>
                <a:stretch>
                  <a:fillRect l="-522" t="-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541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A5D0E06-A170-4885-BF63-27FB29822B27}"/>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-LS-OMP</a:t>
                </a:r>
                <a:endParaRPr lang="zh-CN" altLang="en-US" dirty="0"/>
              </a:p>
            </p:txBody>
          </p:sp>
        </mc:Choice>
        <mc:Fallback xmlns="">
          <p:sp>
            <p:nvSpPr>
              <p:cNvPr id="2" name="标题 1">
                <a:extLst>
                  <a:ext uri="{FF2B5EF4-FFF2-40B4-BE49-F238E27FC236}">
                    <a16:creationId xmlns:a16="http://schemas.microsoft.com/office/drawing/2014/main" id="{DA5D0E06-A170-4885-BF63-27FB29822B27}"/>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34AB4F0-9DA6-4855-98EB-47DDFF87F47E}"/>
                  </a:ext>
                </a:extLst>
              </p:cNvPr>
              <p:cNvSpPr>
                <a:spLocks noGrp="1"/>
              </p:cNvSpPr>
              <p:nvPr>
                <p:ph idx="1"/>
              </p:nvPr>
            </p:nvSpPr>
            <p:spPr>
              <a:xfrm>
                <a:off x="838200" y="1825625"/>
                <a:ext cx="10515600" cy="4919732"/>
              </a:xfrm>
            </p:spPr>
            <p:txBody>
              <a:bodyPr>
                <a:normAutofit fontScale="92500" lnSpcReduction="20000"/>
              </a:bodyPr>
              <a:lstStyle/>
              <a:p>
                <a:pPr>
                  <a:lnSpc>
                    <a:spcPct val="120000"/>
                  </a:lnSpc>
                </a:pPr>
                <a:r>
                  <a:rPr lang="en-US" altLang="zh-CN" sz="2000" dirty="0"/>
                  <a:t>LS</a:t>
                </a:r>
                <a:r>
                  <a:rPr lang="zh-CN" altLang="en-US" sz="2000" dirty="0"/>
                  <a:t>问题为：</a:t>
                </a:r>
                <a:endParaRPr lang="en-US" altLang="zh-CN" sz="2000" dirty="0"/>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e>
                              </m:d>
                            </m:lim>
                          </m:limLow>
                        </m:fName>
                        <m:e>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m:rPr>
                                            <m:brk m:alnAt="7"/>
                                          </m:rPr>
                                          <a:rPr lang="en-US" altLang="zh-CN" sz="2000" b="0" i="1" smtClean="0">
                                            <a:latin typeface="Cambria Math" panose="02040503050406030204" pitchFamily="18" charset="0"/>
                                          </a:rPr>
                                          <m:t>𝑥</m:t>
                                        </m:r>
                                      </m:e>
                                      <m:sub>
                                        <m:r>
                                          <m:rPr>
                                            <m:brk m:alnAt="7"/>
                                          </m:rPr>
                                          <a:rPr lang="en-US" altLang="zh-CN" sz="2000" b="0" i="1" smtClean="0">
                                            <a:latin typeface="Cambria Math" panose="02040503050406030204" pitchFamily="18" charset="0"/>
                                          </a:rPr>
                                          <m:t>𝑠</m:t>
                                        </m:r>
                                      </m:sub>
                                    </m:sSub>
                                  </m:e>
                                </m:mr>
                                <m:mr>
                                  <m:e>
                                    <m:r>
                                      <a:rPr lang="en-US" altLang="zh-CN" sz="2000" b="0" i="1" smtClean="0">
                                        <a:latin typeface="Cambria Math" panose="02040503050406030204" pitchFamily="18" charset="0"/>
                                      </a:rPr>
                                      <m:t>𝑧</m:t>
                                    </m:r>
                                  </m:e>
                                </m:mr>
                              </m:m>
                            </m:e>
                          </m:d>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m:rPr>
                          <m:lit/>
                        </m:rP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oMath>
                  </m:oMathPara>
                </a14:m>
                <a:endParaRPr lang="en-US" altLang="zh-CN" sz="2000" b="0" dirty="0"/>
              </a:p>
              <a:p>
                <a:pPr>
                  <a:lnSpc>
                    <a:spcPct val="120000"/>
                  </a:lnSpc>
                </a:pPr>
                <a:r>
                  <a:rPr lang="zh-CN" altLang="en-US" sz="2000" dirty="0"/>
                  <a:t>其解析解的必要条件（求偏导数为</a:t>
                </a:r>
                <a:r>
                  <a:rPr lang="en-US" altLang="zh-CN" sz="2000" dirty="0"/>
                  <a:t>0</a:t>
                </a:r>
                <a:r>
                  <a:rPr lang="zh-CN" altLang="en-US" sz="2000" dirty="0"/>
                  <a:t>）：</a:t>
                </a:r>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up>
                                  <m:r>
                                    <a:rPr lang="en-US" altLang="zh-CN" sz="2000" b="0" i="1" smtClean="0">
                                      <a:latin typeface="Cambria Math" panose="02040503050406030204" pitchFamily="18" charset="0"/>
                                    </a:rPr>
                                    <m:t>𝑇</m:t>
                                  </m:r>
                                </m:sup>
                              </m:sSubSup>
                            </m:e>
                          </m:mr>
                          <m:m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𝑇</m:t>
                                  </m:r>
                                </m:sup>
                              </m:sSubSup>
                            </m:e>
                          </m:mr>
                        </m:m>
                      </m:e>
                    </m:d>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d>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𝑥</m:t>
                                  </m:r>
                                </m:e>
                                <m:sub>
                                  <m:r>
                                    <m:rPr>
                                      <m:brk m:alnAt="7"/>
                                    </m:rPr>
                                    <a:rPr lang="en-US" altLang="zh-CN" sz="2000" i="1">
                                      <a:latin typeface="Cambria Math" panose="02040503050406030204" pitchFamily="18" charset="0"/>
                                    </a:rPr>
                                    <m:t>𝑠</m:t>
                                  </m:r>
                                </m:sub>
                              </m:sSub>
                            </m:e>
                          </m:mr>
                          <m:mr>
                            <m:e>
                              <m:r>
                                <a:rPr lang="en-US" altLang="zh-CN" sz="2000" i="1">
                                  <a:latin typeface="Cambria Math" panose="02040503050406030204" pitchFamily="18" charset="0"/>
                                </a:rPr>
                                <m:t>𝑧</m:t>
                              </m:r>
                            </m:e>
                          </m:mr>
                        </m:m>
                      </m:e>
                    </m:d>
                    <m:r>
                      <a:rPr lang="en-US" altLang="zh-CN" sz="2000" b="0" i="1" smtClean="0">
                        <a:latin typeface="Cambria Math" panose="02040503050406030204" pitchFamily="18" charset="0"/>
                      </a:rPr>
                      <m:t>−</m:t>
                    </m:r>
                  </m:oMath>
                </a14:m>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𝐴</m:t>
                                  </m:r>
                                </m:e>
                                <m:sub>
                                  <m:r>
                                    <a:rPr lang="en-US" altLang="zh-CN" sz="2000" i="1">
                                      <a:latin typeface="Cambria Math" panose="02040503050406030204" pitchFamily="18" charset="0"/>
                                    </a:rPr>
                                    <m:t>𝑠</m:t>
                                  </m:r>
                                </m:sub>
                                <m:sup>
                                  <m:r>
                                    <a:rPr lang="en-US" altLang="zh-CN" sz="2000" i="1">
                                      <a:latin typeface="Cambria Math" panose="02040503050406030204" pitchFamily="18" charset="0"/>
                                    </a:rPr>
                                    <m:t>𝑇</m:t>
                                  </m:r>
                                </m:sup>
                              </m:sSubSup>
                            </m:e>
                          </m:mr>
                          <m:m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𝑇</m:t>
                                  </m:r>
                                </m:sup>
                              </m:sSubSup>
                            </m:e>
                          </m:mr>
                        </m:m>
                      </m:e>
                    </m:d>
                    <m:r>
                      <a:rPr lang="en-US" altLang="zh-CN" sz="2000" b="0" i="1" smtClean="0">
                        <a:latin typeface="Cambria Math" panose="02040503050406030204" pitchFamily="18" charset="0"/>
                      </a:rPr>
                      <m:t>𝑏</m:t>
                    </m:r>
                    <m:r>
                      <a:rPr lang="en-US" altLang="zh-CN" sz="2000" b="0" i="0" smtClean="0">
                        <a:latin typeface="Cambria Math" panose="02040503050406030204" pitchFamily="18" charset="0"/>
                      </a:rPr>
                      <m:t>=0</m:t>
                    </m:r>
                  </m:oMath>
                </a14:m>
                <a:endParaRPr lang="en-US" altLang="zh-CN" sz="2000" dirty="0"/>
              </a:p>
              <a:p>
                <a:pPr>
                  <a:lnSpc>
                    <a:spcPct val="120000"/>
                  </a:lnSpc>
                </a:pPr>
                <a:r>
                  <a:rPr lang="zh-CN" altLang="en-US" sz="2000" dirty="0"/>
                  <a:t>从而有：</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𝑥</m:t>
                                      </m:r>
                                    </m:e>
                                    <m:sub>
                                      <m:r>
                                        <m:rPr>
                                          <m:brk m:alnAt="7"/>
                                        </m:rPr>
                                        <a:rPr lang="en-US" altLang="zh-CN" sz="2000" i="1">
                                          <a:latin typeface="Cambria Math" panose="02040503050406030204" pitchFamily="18" charset="0"/>
                                        </a:rPr>
                                        <m:t>𝑠</m:t>
                                      </m:r>
                                    </m:sub>
                                  </m:sSub>
                                </m:e>
                              </m:mr>
                              <m:mr>
                                <m:e>
                                  <m:r>
                                    <a:rPr lang="en-US" altLang="zh-CN" sz="2000" i="1">
                                      <a:latin typeface="Cambria Math" panose="02040503050406030204" pitchFamily="18" charset="0"/>
                                    </a:rPr>
                                    <m:t>𝑧</m:t>
                                  </m:r>
                                </m:e>
                              </m:mr>
                            </m:m>
                          </m:e>
                        </m:d>
                      </m:e>
                      <m:sub>
                        <m:r>
                          <a:rPr lang="en-US" altLang="zh-CN" sz="2000" b="0" i="1" smtClean="0">
                            <a:latin typeface="Cambria Math" panose="02040503050406030204" pitchFamily="18" charset="0"/>
                          </a:rPr>
                          <m:t>𝑜𝑝𝑡</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m>
                              <m:mPr>
                                <m:plcHide m:val="on"/>
                                <m:mcs>
                                  <m:mc>
                                    <m:mcPr>
                                      <m:count m:val="2"/>
                                      <m:mcJc m:val="center"/>
                                    </m:mcPr>
                                  </m:mc>
                                </m:mcs>
                                <m:ctrlPr>
                                  <a:rPr lang="en-US" altLang="zh-CN" sz="2000" i="1">
                                    <a:latin typeface="Cambria Math" panose="02040503050406030204" pitchFamily="18" charset="0"/>
                                  </a:rPr>
                                </m:ctrlPr>
                              </m:mPr>
                              <m:m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up>
                                      <m:r>
                                        <a:rPr lang="en-US" altLang="zh-CN" sz="2000" b="0" i="1" smtClean="0">
                                          <a:latin typeface="Cambria Math" panose="02040503050406030204" pitchFamily="18" charset="0"/>
                                        </a:rPr>
                                        <m:t>𝑇</m:t>
                                      </m:r>
                                    </m:sup>
                                  </m:sSub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Sub>
                                </m:e>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up>
                                      <m:r>
                                        <a:rPr lang="en-US" altLang="zh-CN" sz="2000" b="0" i="1" smtClean="0">
                                          <a:latin typeface="Cambria Math" panose="02040503050406030204" pitchFamily="18" charset="0"/>
                                        </a:rPr>
                                        <m:t>𝑇</m:t>
                                      </m:r>
                                    </m:sup>
                                  </m:sSub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mr>
                              <m:mr>
                                <m:e>
                                  <m:sSup>
                                    <m:sSupPr>
                                      <m:ctrlPr>
                                        <a:rPr lang="en-US" altLang="zh-CN" sz="2000" i="1" smtClean="0">
                                          <a:latin typeface="Cambria Math" panose="02040503050406030204" pitchFamily="18" charset="0"/>
                                        </a:rPr>
                                      </m:ctrlPr>
                                    </m:sSup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𝑇</m:t>
                                          </m:r>
                                        </m:sup>
                                      </m:sSub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 </m:t>
                                      </m:r>
                                    </m:e>
                                    <m:sup>
                                      <m:r>
                                        <a:rPr lang="en-US" altLang="zh-CN" sz="2000" b="0" i="1" smtClean="0">
                                          <a:latin typeface="Cambria Math" panose="02040503050406030204" pitchFamily="18" charset="0"/>
                                        </a:rPr>
                                        <m:t> </m:t>
                                      </m:r>
                                    </m:sup>
                                  </m:sSup>
                                </m:e>
                                <m:e>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r>
                                    <m:rPr>
                                      <m:lit/>
                                    </m:rP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e>
                              </m:mr>
                            </m:m>
                          </m:e>
                        </m:d>
                      </m:e>
                      <m:sup>
                        <m:r>
                          <a:rPr lang="en-US" altLang="zh-CN" sz="2000" i="1">
                            <a:latin typeface="Cambria Math" panose="02040503050406030204" pitchFamily="18" charset="0"/>
                          </a:rPr>
                          <m:t>−1</m:t>
                        </m:r>
                      </m:sup>
                    </m:sSup>
                  </m:oMath>
                </a14:m>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𝐴</m:t>
                                  </m:r>
                                </m:e>
                                <m:sub>
                                  <m:r>
                                    <a:rPr lang="en-US" altLang="zh-CN" sz="2000" i="1">
                                      <a:latin typeface="Cambria Math" panose="02040503050406030204" pitchFamily="18" charset="0"/>
                                    </a:rPr>
                                    <m:t>𝑠</m:t>
                                  </m:r>
                                </m:sub>
                                <m:sup>
                                  <m:r>
                                    <a:rPr lang="en-US" altLang="zh-CN" sz="2000" i="1">
                                      <a:latin typeface="Cambria Math" panose="02040503050406030204" pitchFamily="18" charset="0"/>
                                    </a:rPr>
                                    <m:t>𝑇</m:t>
                                  </m:r>
                                </m:sup>
                              </m:sSubSup>
                              <m:r>
                                <a:rPr lang="en-US" altLang="zh-CN" sz="2000" b="0" i="1" smtClean="0">
                                  <a:latin typeface="Cambria Math" panose="02040503050406030204" pitchFamily="18" charset="0"/>
                                </a:rPr>
                                <m:t>𝑏</m:t>
                              </m:r>
                            </m:e>
                          </m:mr>
                          <m:m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𝑇</m:t>
                                  </m:r>
                                </m:sup>
                              </m:sSubSup>
                              <m:r>
                                <a:rPr lang="en-US" altLang="zh-CN" sz="2000" b="0" i="1" smtClean="0">
                                  <a:latin typeface="Cambria Math" panose="02040503050406030204" pitchFamily="18" charset="0"/>
                                </a:rPr>
                                <m:t>𝑏</m:t>
                              </m:r>
                            </m:e>
                          </m:mr>
                        </m:m>
                      </m:e>
                    </m:d>
                  </m:oMath>
                </a14:m>
                <a:endParaRPr lang="en-US" altLang="zh-CN" sz="2000" dirty="0"/>
              </a:p>
              <a:p>
                <a:pPr>
                  <a:lnSpc>
                    <a:spcPct val="120000"/>
                  </a:lnSpc>
                </a:pPr>
                <a:r>
                  <a:rPr lang="zh-CN" altLang="en-US" sz="2000" dirty="0"/>
                  <a:t>根据</a:t>
                </a:r>
                <a:r>
                  <a:rPr lang="en-US" altLang="zh-CN" sz="2000" dirty="0"/>
                  <a:t>(*)</a:t>
                </a:r>
                <a:r>
                  <a:rPr lang="zh-CN" altLang="en-US" sz="2000" dirty="0"/>
                  <a:t>式，如果已经存储了矩阵</a:t>
                </a:r>
                <a14:m>
                  <m:oMath xmlns:m="http://schemas.openxmlformats.org/officeDocument/2006/math">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up>
                                <m:r>
                                  <a:rPr lang="en-US" altLang="zh-CN" sz="2000" b="0" i="1" smtClean="0">
                                    <a:latin typeface="Cambria Math" panose="02040503050406030204" pitchFamily="18" charset="0"/>
                                  </a:rPr>
                                  <m:t>𝑇</m:t>
                                </m:r>
                              </m:sup>
                            </m:sSub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Sub>
                          </m:e>
                        </m:d>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oMath>
                </a14:m>
                <a:r>
                  <a:rPr lang="zh-CN" altLang="en-US" sz="2000" dirty="0"/>
                  <a:t>则上式计算很容易， 并得到</a:t>
                </a:r>
                <a14:m>
                  <m:oMath xmlns:m="http://schemas.openxmlformats.org/officeDocument/2006/math">
                    <m:r>
                      <a:rPr lang="en-US" altLang="zh-CN" sz="2000" b="0" i="1" smtClean="0">
                        <a:latin typeface="Cambria Math" panose="02040503050406030204" pitchFamily="18" charset="0"/>
                      </a:rPr>
                      <m:t>𝑘</m:t>
                    </m:r>
                  </m:oMath>
                </a14:m>
                <a:r>
                  <a:rPr lang="zh-CN" altLang="en-US" sz="2000" dirty="0"/>
                  <a:t>列的更新矩阵。一旦获得解，也得到残差，从而选择得到最小误差的列</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oMath>
                </a14:m>
                <a:r>
                  <a:rPr lang="zh-CN" altLang="en-US" sz="2000" dirty="0"/>
                  <a:t>。观察到如果</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oMath>
                </a14:m>
                <a:r>
                  <a:rPr lang="zh-CN" altLang="en-US" sz="2000" dirty="0"/>
                  <a:t>与</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𝐴</m:t>
                        </m:r>
                      </m:e>
                      <m:sub>
                        <m:r>
                          <a:rPr lang="en-US" altLang="zh-CN" sz="2000" b="0" i="1" dirty="0" smtClean="0">
                            <a:latin typeface="Cambria Math" panose="02040503050406030204" pitchFamily="18" charset="0"/>
                          </a:rPr>
                          <m:t>𝑠</m:t>
                        </m:r>
                      </m:sub>
                    </m:sSub>
                  </m:oMath>
                </a14:m>
                <a:r>
                  <a:rPr lang="zh-CN" altLang="en-US" sz="2000" dirty="0"/>
                  <a:t>的列正交，则上述矩阵可逆并成为块对角阵，结果为</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𝑠</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𝑇</m:t>
                            </m:r>
                          </m:sup>
                        </m:sSubSup>
                        <m:r>
                          <a:rPr lang="en-US" altLang="zh-CN" sz="2000" b="0" i="1" smtClean="0">
                            <a:latin typeface="Cambria Math" panose="02040503050406030204" pitchFamily="18" charset="0"/>
                          </a:rPr>
                          <m:t>𝑏</m:t>
                        </m:r>
                      </m:num>
                      <m:den>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r>
                          <m:rPr>
                            <m:lit/>
                          </m:rP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den>
                    </m:f>
                  </m:oMath>
                </a14:m>
                <a:endParaRPr lang="en-US" altLang="zh-CN" sz="2000" b="0" dirty="0"/>
              </a:p>
              <a:p>
                <a:pPr>
                  <a:lnSpc>
                    <a:spcPct val="120000"/>
                  </a:lnSpc>
                </a:pPr>
                <a:r>
                  <a:rPr lang="zh-CN" altLang="en-US" sz="2000" dirty="0"/>
                  <a:t>这表明以前的解不变，并引入了一个系数为</a:t>
                </a:r>
                <a14:m>
                  <m:oMath xmlns:m="http://schemas.openxmlformats.org/officeDocument/2006/math">
                    <m:r>
                      <a:rPr lang="en-US" altLang="zh-CN" sz="2000" b="0" i="1" smtClean="0">
                        <a:latin typeface="Cambria Math" panose="02040503050406030204" pitchFamily="18" charset="0"/>
                      </a:rPr>
                      <m:t>𝑧</m:t>
                    </m:r>
                  </m:oMath>
                </a14:m>
                <a:r>
                  <a:rPr lang="zh-CN" altLang="en-US" sz="2000" dirty="0"/>
                  <a:t>的非零值</a:t>
                </a:r>
                <a:endParaRPr lang="en-US" altLang="zh-CN" sz="2000" dirty="0"/>
              </a:p>
              <a:p>
                <a:pPr>
                  <a:lnSpc>
                    <a:spcPct val="120000"/>
                  </a:lnSpc>
                </a:pPr>
                <a:r>
                  <a:rPr lang="zh-CN" altLang="en-US" sz="2000" dirty="0"/>
                  <a:t>残差值计算有一些数值快捷方式，但这里并没有利用。上述递归方式与加速</a:t>
                </a:r>
                <a:r>
                  <a:rPr lang="en-US" altLang="zh-CN" sz="2000" dirty="0"/>
                  <a:t>OMP</a:t>
                </a:r>
                <a:r>
                  <a:rPr lang="zh-CN" altLang="en-US" sz="2000" dirty="0"/>
                  <a:t>有关，意味着更新替换解可以更有效率！</a:t>
                </a:r>
              </a:p>
            </p:txBody>
          </p:sp>
        </mc:Choice>
        <mc:Fallback xmlns="">
          <p:sp>
            <p:nvSpPr>
              <p:cNvPr id="3" name="内容占位符 2">
                <a:extLst>
                  <a:ext uri="{FF2B5EF4-FFF2-40B4-BE49-F238E27FC236}">
                    <a16:creationId xmlns:a16="http://schemas.microsoft.com/office/drawing/2014/main" id="{E34AB4F0-9DA6-4855-98EB-47DDFF87F47E}"/>
                  </a:ext>
                </a:extLst>
              </p:cNvPr>
              <p:cNvSpPr>
                <a:spLocks noGrp="1" noRot="1" noChangeAspect="1" noMove="1" noResize="1" noEditPoints="1" noAdjustHandles="1" noChangeArrowheads="1" noChangeShapeType="1" noTextEdit="1"/>
              </p:cNvSpPr>
              <p:nvPr>
                <p:ph idx="1"/>
              </p:nvPr>
            </p:nvSpPr>
            <p:spPr>
              <a:xfrm>
                <a:off x="838200" y="1825625"/>
                <a:ext cx="10515600" cy="4919732"/>
              </a:xfrm>
              <a:blipFill>
                <a:blip r:embed="rId3"/>
                <a:stretch>
                  <a:fillRect l="-464" t="-619" r="-522" b="-1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67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F4725F1-B022-4986-9B82-BEA20E05FA88}"/>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-LS-OMP</a:t>
                </a:r>
                <a:endParaRPr lang="zh-CN" altLang="en-US" dirty="0"/>
              </a:p>
            </p:txBody>
          </p:sp>
        </mc:Choice>
        <mc:Fallback xmlns="">
          <p:sp>
            <p:nvSpPr>
              <p:cNvPr id="2" name="标题 1">
                <a:extLst>
                  <a:ext uri="{FF2B5EF4-FFF2-40B4-BE49-F238E27FC236}">
                    <a16:creationId xmlns:a16="http://schemas.microsoft.com/office/drawing/2014/main" id="{DF4725F1-B022-4986-9B82-BEA20E05FA8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83A1E3-D96C-43EA-ACAE-4A874EE2F3B3}"/>
                  </a:ext>
                </a:extLst>
              </p:cNvPr>
              <p:cNvSpPr>
                <a:spLocks noGrp="1"/>
              </p:cNvSpPr>
              <p:nvPr>
                <p:ph idx="1"/>
              </p:nvPr>
            </p:nvSpPr>
            <p:spPr/>
            <p:txBody>
              <a:bodyPr>
                <a:normAutofit lnSpcReduction="10000"/>
              </a:bodyPr>
              <a:lstStyle/>
              <a:p>
                <a:r>
                  <a:rPr lang="zh-CN" altLang="en-US" dirty="0"/>
                  <a:t>如果近似解有</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𝑘</m:t>
                        </m:r>
                      </m:e>
                      <m:sub>
                        <m:r>
                          <a:rPr lang="en-US" altLang="zh-CN" i="1" dirty="0" smtClean="0">
                            <a:latin typeface="Cambria Math" panose="02040503050406030204" pitchFamily="18" charset="0"/>
                          </a:rPr>
                          <m:t>0</m:t>
                        </m:r>
                      </m:sub>
                    </m:sSub>
                  </m:oMath>
                </a14:m>
                <a:r>
                  <a:rPr lang="zh-CN" altLang="en-US" dirty="0"/>
                  <a:t>个非零值，</a:t>
                </a:r>
                <a:r>
                  <a:rPr lang="en-US" altLang="zh-CN" dirty="0"/>
                  <a:t>LS-OMP</a:t>
                </a:r>
                <a:r>
                  <a:rPr lang="zh-CN" altLang="en-US" dirty="0"/>
                  <a:t>和</a:t>
                </a:r>
                <a:r>
                  <a:rPr lang="en-US" altLang="zh-CN" dirty="0"/>
                  <a:t>OMP</a:t>
                </a:r>
                <a:r>
                  <a:rPr lang="zh-CN" altLang="en-US" dirty="0"/>
                  <a:t>方法一般需要</a:t>
                </a:r>
                <a14:m>
                  <m:oMath xmlns:m="http://schemas.openxmlformats.org/officeDocument/2006/math">
                    <m:r>
                      <a:rPr lang="en-US" altLang="zh-CN" i="1" dirty="0" smtClean="0">
                        <a:latin typeface="Cambria Math" panose="02040503050406030204" pitchFamily="18" charset="0"/>
                      </a:rPr>
                      <m:t>𝒪</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𝑘</m:t>
                        </m:r>
                      </m:e>
                      <m:sub>
                        <m:r>
                          <a:rPr lang="en-US" altLang="zh-CN" i="1" dirty="0" smtClean="0">
                            <a:latin typeface="Cambria Math" panose="02040503050406030204" pitchFamily="18" charset="0"/>
                          </a:rPr>
                          <m:t>0</m:t>
                        </m:r>
                      </m:sub>
                    </m:sSub>
                    <m:r>
                      <a:rPr lang="en-US" altLang="zh-CN" i="1" dirty="0" smtClean="0">
                        <a:latin typeface="Cambria Math" panose="02040503050406030204" pitchFamily="18" charset="0"/>
                      </a:rPr>
                      <m:t>𝑚𝑛</m:t>
                    </m:r>
                    <m:r>
                      <a:rPr lang="en-US" altLang="zh-CN" i="1" dirty="0" smtClean="0">
                        <a:latin typeface="Cambria Math" panose="02040503050406030204" pitchFamily="18" charset="0"/>
                      </a:rPr>
                      <m:t>)</m:t>
                    </m:r>
                  </m:oMath>
                </a14:m>
                <a:r>
                  <a:rPr lang="zh-CN" altLang="en-US" dirty="0"/>
                  <a:t>次</a:t>
                </a:r>
                <a:r>
                  <a:rPr lang="en-US" altLang="zh-CN" dirty="0"/>
                  <a:t>flops</a:t>
                </a:r>
              </a:p>
              <a:p>
                <a:r>
                  <a:rPr lang="zh-CN" altLang="en-US" dirty="0"/>
                  <a:t>这可能比穷举搜索好得多，穷举搜索需要</a:t>
                </a:r>
                <a14:m>
                  <m:oMath xmlns:m="http://schemas.openxmlformats.org/officeDocument/2006/math">
                    <m:r>
                      <a:rPr lang="en-US" altLang="zh-CN" i="1" dirty="0">
                        <a:latin typeface="Cambria Math" panose="02040503050406030204" pitchFamily="18" charset="0"/>
                      </a:rPr>
                      <m:t>𝒪</m:t>
                    </m:r>
                    <m:r>
                      <a:rPr lang="en-US" altLang="zh-CN" i="1" dirty="0">
                        <a:latin typeface="Cambria Math" panose="02040503050406030204" pitchFamily="18" charset="0"/>
                      </a:rPr>
                      <m:t>(</m:t>
                    </m:r>
                    <m:r>
                      <a:rPr lang="en-US" altLang="zh-CN" b="0" i="1" dirty="0" smtClean="0">
                        <a:latin typeface="Cambria Math" panose="02040503050406030204" pitchFamily="18" charset="0"/>
                      </a:rPr>
                      <m:t>𝑛</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𝑚</m:t>
                        </m:r>
                      </m:e>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0</m:t>
                            </m:r>
                          </m:sub>
                        </m:sSub>
                      </m:sup>
                    </m:sSup>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2</m:t>
                        </m:r>
                      </m:sup>
                    </m:sSubSup>
                    <m:r>
                      <a:rPr lang="en-US" altLang="zh-CN" i="1" dirty="0">
                        <a:latin typeface="Cambria Math" panose="02040503050406030204" pitchFamily="18" charset="0"/>
                      </a:rPr>
                      <m:t>)</m:t>
                    </m:r>
                  </m:oMath>
                </a14:m>
                <a:r>
                  <a:rPr lang="zh-CN" altLang="en-US" dirty="0"/>
                  <a:t>次。</a:t>
                </a:r>
                <a:endParaRPr lang="en-US" altLang="zh-CN" dirty="0"/>
              </a:p>
              <a:p>
                <a:r>
                  <a:rPr lang="zh-CN" altLang="en-US" dirty="0"/>
                  <a:t>因此，每次只搜索一个的策略比穷举搜索更有效</a:t>
                </a:r>
                <a:r>
                  <a:rPr lang="en-US" altLang="zh-CN" dirty="0"/>
                  <a:t>—</a:t>
                </a:r>
                <a:r>
                  <a:rPr lang="zh-CN" altLang="en-US" dirty="0"/>
                  <a:t>如果它有效的话</a:t>
                </a:r>
                <a:r>
                  <a:rPr lang="en-US" altLang="zh-CN" dirty="0"/>
                  <a:t>!</a:t>
                </a:r>
                <a:r>
                  <a:rPr lang="zh-CN" altLang="en-US" dirty="0"/>
                  <a:t>这一策略可能会严重失败，例如，</a:t>
                </a:r>
                <a:r>
                  <a:rPr lang="en-US" altLang="zh-CN" dirty="0"/>
                  <a:t>Vladimir </a:t>
                </a:r>
                <a:r>
                  <a:rPr lang="en-US" altLang="zh-CN" dirty="0" err="1"/>
                  <a:t>Temlyakov</a:t>
                </a:r>
                <a:r>
                  <a:rPr lang="zh-CN" altLang="en-US" dirty="0"/>
                  <a:t>构造了一些很明显的例子，其中简单的</a:t>
                </a:r>
                <a14:m>
                  <m:oMath xmlns:m="http://schemas.openxmlformats.org/officeDocument/2006/math">
                    <m:r>
                      <a:rPr lang="en-US" altLang="zh-CN" i="1" dirty="0" smtClean="0">
                        <a:latin typeface="Cambria Math" panose="02040503050406030204" pitchFamily="18" charset="0"/>
                      </a:rPr>
                      <m:t>𝑘</m:t>
                    </m:r>
                  </m:oMath>
                </a14:m>
                <a:r>
                  <a:rPr lang="zh-CN" altLang="en-US" dirty="0"/>
                  <a:t>项表示是可能的，但这种方法会产生</a:t>
                </a:r>
                <a14:m>
                  <m:oMath xmlns:m="http://schemas.openxmlformats.org/officeDocument/2006/math">
                    <m:r>
                      <a:rPr lang="en-US" altLang="zh-CN" i="1" dirty="0" smtClean="0">
                        <a:latin typeface="Cambria Math" panose="02040503050406030204" pitchFamily="18" charset="0"/>
                      </a:rPr>
                      <m:t>𝑛</m:t>
                    </m:r>
                  </m:oMath>
                </a14:m>
                <a:r>
                  <a:rPr lang="zh-CN" altLang="en-US" dirty="0"/>
                  <a:t>项</a:t>
                </a:r>
                <a:r>
                  <a:rPr lang="en-US" altLang="zh-CN" dirty="0"/>
                  <a:t>(</a:t>
                </a:r>
                <a:r>
                  <a:rPr lang="zh-CN" altLang="en-US" dirty="0"/>
                  <a:t>密集</a:t>
                </a:r>
                <a:r>
                  <a:rPr lang="en-US" altLang="zh-CN" dirty="0"/>
                  <a:t>)</a:t>
                </a:r>
                <a:r>
                  <a:rPr lang="zh-CN" altLang="en-US" dirty="0"/>
                  <a:t>表示。</a:t>
                </a:r>
                <a:endParaRPr lang="en-US" altLang="zh-CN" dirty="0"/>
              </a:p>
              <a:p>
                <a:r>
                  <a:rPr lang="zh-CN" altLang="en-US" dirty="0"/>
                  <a:t>总的来说，我们只能说，在每次一项的策略中，近似误差总是会尽可能减少，给定初始近似和一次一项约束，这个性质赢得了逼近论中的</a:t>
                </a:r>
                <a:r>
                  <a:rPr lang="en-US" altLang="zh-CN" dirty="0"/>
                  <a:t>“</a:t>
                </a:r>
                <a:r>
                  <a:rPr lang="zh-CN" altLang="en-US" dirty="0"/>
                  <a:t>贪心算法</a:t>
                </a:r>
                <a:r>
                  <a:rPr lang="en-US" altLang="zh-CN" dirty="0"/>
                  <a:t>”</a:t>
                </a:r>
                <a:r>
                  <a:rPr lang="zh-CN" altLang="en-US" dirty="0"/>
                  <a:t>的称号！</a:t>
                </a:r>
              </a:p>
            </p:txBody>
          </p:sp>
        </mc:Choice>
        <mc:Fallback xmlns="">
          <p:sp>
            <p:nvSpPr>
              <p:cNvPr id="3" name="内容占位符 2">
                <a:extLst>
                  <a:ext uri="{FF2B5EF4-FFF2-40B4-BE49-F238E27FC236}">
                    <a16:creationId xmlns:a16="http://schemas.microsoft.com/office/drawing/2014/main" id="{3F83A1E3-D96C-43EA-ACAE-4A874EE2F3B3}"/>
                  </a:ext>
                </a:extLst>
              </p:cNvPr>
              <p:cNvSpPr>
                <a:spLocks noGrp="1" noRot="1" noChangeAspect="1" noMove="1" noResize="1" noEditPoints="1" noAdjustHandles="1" noChangeArrowheads="1" noChangeShapeType="1" noTextEdit="1"/>
              </p:cNvSpPr>
              <p:nvPr>
                <p:ph idx="1"/>
              </p:nvPr>
            </p:nvSpPr>
            <p:spPr>
              <a:blipFill>
                <a:blip r:embed="rId3"/>
                <a:stretch>
                  <a:fillRect l="-1043" t="-2381" b="-30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343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4046404-31A4-4F1E-B8DE-38D718A70686}"/>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其它贪心算法</a:t>
                </a:r>
              </a:p>
            </p:txBody>
          </p:sp>
        </mc:Choice>
        <mc:Fallback xmlns="">
          <p:sp>
            <p:nvSpPr>
              <p:cNvPr id="2" name="标题 1">
                <a:extLst>
                  <a:ext uri="{FF2B5EF4-FFF2-40B4-BE49-F238E27FC236}">
                    <a16:creationId xmlns:a16="http://schemas.microsoft.com/office/drawing/2014/main" id="{D4046404-31A4-4F1E-B8DE-38D718A7068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06CFCB29-820A-4B35-928F-AD362F2A9F0E}"/>
              </a:ext>
            </a:extLst>
          </p:cNvPr>
          <p:cNvSpPr>
            <a:spLocks noGrp="1"/>
          </p:cNvSpPr>
          <p:nvPr>
            <p:ph idx="1"/>
          </p:nvPr>
        </p:nvSpPr>
        <p:spPr/>
        <p:txBody>
          <a:bodyPr/>
          <a:lstStyle/>
          <a:p>
            <a:r>
              <a:rPr lang="zh-CN" altLang="en-US" dirty="0"/>
              <a:t>在精度或复杂性方面进行改进，可以得到更多的变种</a:t>
            </a:r>
            <a:r>
              <a:rPr lang="en-US" altLang="zh-CN" dirty="0"/>
              <a:t>OMP</a:t>
            </a:r>
            <a:r>
              <a:rPr lang="zh-CN" altLang="en-US" dirty="0"/>
              <a:t>方法</a:t>
            </a:r>
            <a:endParaRPr lang="en-US" altLang="zh-CN" dirty="0"/>
          </a:p>
          <a:p>
            <a:pPr lvl="1"/>
            <a:r>
              <a:rPr lang="zh-CN" altLang="en-US" dirty="0"/>
              <a:t>贪心算法的家族是众所周知的和广泛使用的，事实上，这些算法已经在多个领域被重新发明。</a:t>
            </a:r>
            <a:endParaRPr lang="en-US" altLang="zh-CN" dirty="0"/>
          </a:p>
          <a:p>
            <a:pPr lvl="1"/>
            <a:r>
              <a:rPr lang="zh-CN" altLang="en-US" dirty="0"/>
              <a:t>在统计建模的设置中，贪婪的逐步最小二乘被称为前向逐步回归，至少从</a:t>
            </a:r>
            <a:r>
              <a:rPr lang="en-US" altLang="zh-CN" dirty="0"/>
              <a:t>20</a:t>
            </a:r>
            <a:r>
              <a:rPr lang="zh-CN" altLang="en-US" dirty="0"/>
              <a:t>世纪</a:t>
            </a:r>
            <a:r>
              <a:rPr lang="en-US" altLang="zh-CN" dirty="0"/>
              <a:t>60</a:t>
            </a:r>
            <a:r>
              <a:rPr lang="zh-CN" altLang="en-US" dirty="0"/>
              <a:t>年代开始被广泛应用。</a:t>
            </a:r>
            <a:endParaRPr lang="en-US" altLang="zh-CN" dirty="0"/>
          </a:p>
          <a:p>
            <a:pPr lvl="1"/>
            <a:r>
              <a:rPr lang="zh-CN" altLang="en-US" dirty="0"/>
              <a:t>当在信号处理设置中使用时，它被称为匹配追踪</a:t>
            </a:r>
            <a:r>
              <a:rPr lang="en-US" altLang="zh-CN" dirty="0"/>
              <a:t>(MP)</a:t>
            </a:r>
            <a:r>
              <a:rPr lang="zh-CN" altLang="en-US" dirty="0"/>
              <a:t>或正交匹配追踪</a:t>
            </a:r>
            <a:r>
              <a:rPr lang="en-US" altLang="zh-CN" dirty="0"/>
              <a:t>(OMP)</a:t>
            </a:r>
            <a:r>
              <a:rPr lang="zh-CN" altLang="en-US" dirty="0"/>
              <a:t>。</a:t>
            </a:r>
            <a:endParaRPr lang="en-US" altLang="zh-CN" dirty="0"/>
          </a:p>
          <a:p>
            <a:pPr lvl="1"/>
            <a:r>
              <a:rPr lang="zh-CN" altLang="en-US" dirty="0"/>
              <a:t>逼近论理论家将这些算法称为贪婪算法</a:t>
            </a:r>
            <a:r>
              <a:rPr lang="en-US" altLang="zh-CN" dirty="0"/>
              <a:t>(GA)</a:t>
            </a:r>
            <a:r>
              <a:rPr lang="zh-CN" altLang="en-US" dirty="0"/>
              <a:t>，并考虑了它们的几种变体</a:t>
            </a:r>
            <a:r>
              <a:rPr lang="en-US" altLang="zh-CN" dirty="0"/>
              <a:t>-</a:t>
            </a:r>
            <a:r>
              <a:rPr lang="zh-CN" altLang="en-US" dirty="0"/>
              <a:t>纯</a:t>
            </a:r>
            <a:r>
              <a:rPr lang="en-US" altLang="zh-CN" dirty="0"/>
              <a:t>(PGA)</a:t>
            </a:r>
            <a:r>
              <a:rPr lang="zh-CN" altLang="en-US" dirty="0"/>
              <a:t>，正交</a:t>
            </a:r>
            <a:r>
              <a:rPr lang="en-US" altLang="zh-CN" dirty="0"/>
              <a:t>(OGA)</a:t>
            </a:r>
            <a:r>
              <a:rPr lang="zh-CN" altLang="en-US" dirty="0"/>
              <a:t>，松弛</a:t>
            </a:r>
            <a:r>
              <a:rPr lang="en-US" altLang="zh-CN" dirty="0"/>
              <a:t>(RGA)</a:t>
            </a:r>
            <a:r>
              <a:rPr lang="zh-CN" altLang="en-US" dirty="0"/>
              <a:t>和弱贪婪算法</a:t>
            </a:r>
            <a:r>
              <a:rPr lang="en-US" altLang="zh-CN" dirty="0"/>
              <a:t>(WGA)</a:t>
            </a:r>
            <a:r>
              <a:rPr lang="zh-CN" altLang="en-US" dirty="0"/>
              <a:t>。</a:t>
            </a:r>
          </a:p>
        </p:txBody>
      </p:sp>
    </p:spTree>
    <p:extLst>
      <p:ext uri="{BB962C8B-B14F-4D97-AF65-F5344CB8AC3E}">
        <p14:creationId xmlns:p14="http://schemas.microsoft.com/office/powerpoint/2010/main" val="2865067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6A0AE2F-CEAB-4EC4-8D9B-64DF083EA2A7}"/>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字典</a:t>
                </a:r>
              </a:p>
            </p:txBody>
          </p:sp>
        </mc:Choice>
        <mc:Fallback xmlns="">
          <p:sp>
            <p:nvSpPr>
              <p:cNvPr id="2" name="标题 1">
                <a:extLst>
                  <a:ext uri="{FF2B5EF4-FFF2-40B4-BE49-F238E27FC236}">
                    <a16:creationId xmlns:a16="http://schemas.microsoft.com/office/drawing/2014/main" id="{E6A0AE2F-CEAB-4EC4-8D9B-64DF083EA2A7}"/>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224D6F8-9F9E-43ED-B826-F60A0F72AF34}"/>
                  </a:ext>
                </a:extLst>
              </p:cNvPr>
              <p:cNvSpPr>
                <a:spLocks noGrp="1"/>
              </p:cNvSpPr>
              <p:nvPr>
                <p:ph idx="1"/>
              </p:nvPr>
            </p:nvSpPr>
            <p:spPr/>
            <p:txBody>
              <a:bodyPr>
                <a:normAutofit fontScale="92500" lnSpcReduction="10000"/>
              </a:bodyPr>
              <a:lstStyle/>
              <a:p>
                <a:r>
                  <a:rPr lang="zh-CN" altLang="en-US" dirty="0"/>
                  <a:t>给定一幅图像</a:t>
                </a:r>
                <a14:m>
                  <m:oMath xmlns:m="http://schemas.openxmlformats.org/officeDocument/2006/math">
                    <m:r>
                      <a:rPr lang="en-US" altLang="zh-CN" b="1" i="1">
                        <a:latin typeface="Cambria Math" panose="02040503050406030204" pitchFamily="18" charset="0"/>
                      </a:rPr>
                      <m:t>𝑿</m:t>
                    </m:r>
                  </m:oMath>
                </a14:m>
                <a:r>
                  <a:rPr lang="en-US" altLang="zh-CN" dirty="0"/>
                  <a:t>,</a:t>
                </a:r>
                <a:r>
                  <a:rPr lang="zh-CN" altLang="en-US" dirty="0"/>
                  <a:t>假设稀疏表示的基本单元为块，图像向量化表示为</a:t>
                </a:r>
                <a14:m>
                  <m:oMath xmlns:m="http://schemas.openxmlformats.org/officeDocument/2006/math">
                    <m:r>
                      <a:rPr lang="en-US" altLang="zh-CN" b="1" i="1">
                        <a:latin typeface="Cambria Math" panose="02040503050406030204" pitchFamily="18" charset="0"/>
                      </a:rPr>
                      <m:t>𝑿</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ℝ</m:t>
                        </m:r>
                      </m:e>
                      <m:sup>
                        <m:r>
                          <a:rPr lang="en-US" altLang="zh-CN" b="1" i="1">
                            <a:latin typeface="Cambria Math" panose="02040503050406030204" pitchFamily="18" charset="0"/>
                          </a:rPr>
                          <m:t>𝑵</m:t>
                        </m:r>
                      </m:sup>
                    </m:sSup>
                    <m:r>
                      <a:rPr lang="en-US" altLang="zh-CN" b="1" i="1">
                        <a:latin typeface="Cambria Math" panose="02040503050406030204" pitchFamily="18" charset="0"/>
                      </a:rPr>
                      <m:t>,</m:t>
                    </m:r>
                  </m:oMath>
                </a14:m>
                <a:r>
                  <a:rPr lang="zh-CN" altLang="en-US" dirty="0"/>
                  <a:t>其位置</a:t>
                </a:r>
                <a14:m>
                  <m:oMath xmlns:m="http://schemas.openxmlformats.org/officeDocument/2006/math">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𝒏</m:t>
                    </m:r>
                    <m:r>
                      <a:rPr lang="en-US" altLang="zh-CN" b="1" i="1">
                        <a:latin typeface="Cambria Math" panose="02040503050406030204" pitchFamily="18" charset="0"/>
                      </a:rPr>
                      <m:t>,</m:t>
                    </m:r>
                  </m:oMath>
                </a14:m>
                <a:r>
                  <a:rPr lang="zh-CN" altLang="en-US" dirty="0"/>
                  <a:t>处的图像块</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ℝ</m:t>
                        </m:r>
                      </m:e>
                      <m: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𝑩</m:t>
                            </m:r>
                          </m:e>
                          <m:sub>
                            <m:r>
                              <a:rPr lang="en-US" altLang="zh-CN" b="1" i="1">
                                <a:latin typeface="Cambria Math" panose="02040503050406030204" pitchFamily="18" charset="0"/>
                              </a:rPr>
                              <m:t>𝒔</m:t>
                            </m:r>
                          </m:sub>
                        </m:sSub>
                      </m:sup>
                    </m:sSup>
                    <m:r>
                      <a:rPr lang="en-US" altLang="zh-CN" b="1" i="1">
                        <a:latin typeface="Cambria Math" panose="02040503050406030204" pitchFamily="18" charset="0"/>
                      </a:rPr>
                      <m:t>,</m:t>
                    </m:r>
                  </m:oMath>
                </a14:m>
                <a:r>
                  <a:rPr lang="zh-CN" altLang="en-US" dirty="0"/>
                  <a:t>图像块大小为</a:t>
                </a:r>
                <a14:m>
                  <m:oMath xmlns:m="http://schemas.openxmlformats.org/officeDocument/2006/math">
                    <m:rad>
                      <m:radPr>
                        <m:degHide m:val="on"/>
                        <m:ctrlPr>
                          <a:rPr lang="en-US" altLang="zh-CN" b="1" i="1">
                            <a:latin typeface="Cambria Math" panose="02040503050406030204" pitchFamily="18" charset="0"/>
                          </a:rPr>
                        </m:ctrlPr>
                      </m:radPr>
                      <m:deg/>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𝑩</m:t>
                            </m:r>
                          </m:e>
                          <m:sub>
                            <m:r>
                              <a:rPr lang="en-US" altLang="zh-CN" b="1" i="1">
                                <a:latin typeface="Cambria Math" panose="02040503050406030204" pitchFamily="18" charset="0"/>
                              </a:rPr>
                              <m:t>𝒔</m:t>
                            </m:r>
                          </m:sub>
                        </m:sSub>
                      </m:e>
                    </m:rad>
                    <m:r>
                      <a:rPr lang="en-US" altLang="zh-CN" b="1" i="1">
                        <a:latin typeface="Cambria Math" panose="02040503050406030204" pitchFamily="18" charset="0"/>
                      </a:rPr>
                      <m:t>×</m:t>
                    </m:r>
                    <m:rad>
                      <m:radPr>
                        <m:degHide m:val="on"/>
                        <m:ctrlPr>
                          <a:rPr lang="en-US" altLang="zh-CN" b="1" i="1">
                            <a:latin typeface="Cambria Math" panose="02040503050406030204" pitchFamily="18" charset="0"/>
                          </a:rPr>
                        </m:ctrlPr>
                      </m:radPr>
                      <m:deg/>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𝑩</m:t>
                            </m:r>
                          </m:e>
                          <m:sub>
                            <m:r>
                              <a:rPr lang="en-US" altLang="zh-CN" b="1" i="1">
                                <a:latin typeface="Cambria Math" panose="02040503050406030204" pitchFamily="18" charset="0"/>
                              </a:rPr>
                              <m:t>𝒔</m:t>
                            </m:r>
                          </m:sub>
                        </m:sSub>
                      </m:e>
                    </m:rad>
                  </m:oMath>
                </a14:m>
                <a:r>
                  <a:rPr lang="en-US" altLang="zh-CN" dirty="0"/>
                  <a:t>,</a:t>
                </a:r>
                <a:r>
                  <a:rPr lang="zh-CN" altLang="en-US" dirty="0"/>
                  <a:t>如图所示</a:t>
                </a:r>
                <a:endParaRPr lang="en-US" altLang="zh-CN" dirty="0"/>
              </a:p>
              <a:p>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𝒊</m:t>
                        </m:r>
                      </m:sub>
                    </m:sSub>
                    <m:r>
                      <a:rPr lang="en-US" altLang="zh-CN" b="1" i="1">
                        <a:latin typeface="Cambria Math" panose="02040503050406030204" pitchFamily="18" charset="0"/>
                      </a:rPr>
                      <m:t>𝑿</m:t>
                    </m:r>
                    <m:r>
                      <a:rPr lang="en-US" altLang="zh-CN" b="1" i="1">
                        <a:latin typeface="Cambria Math" panose="02040503050406030204" pitchFamily="18" charset="0"/>
                      </a:rPr>
                      <m:t>, </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ℝ</m:t>
                        </m:r>
                      </m:e>
                      <m: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𝑩</m:t>
                            </m:r>
                          </m:e>
                          <m:sub>
                            <m:r>
                              <a:rPr lang="en-US" altLang="zh-CN" b="1" i="1">
                                <a:latin typeface="Cambria Math" panose="02040503050406030204" pitchFamily="18" charset="0"/>
                              </a:rPr>
                              <m:t>𝒔</m:t>
                            </m:r>
                          </m:sub>
                        </m:sSub>
                        <m:r>
                          <a:rPr lang="en-US" altLang="zh-CN" b="1" i="1">
                            <a:latin typeface="Cambria Math" panose="02040503050406030204" pitchFamily="18" charset="0"/>
                          </a:rPr>
                          <m:t>×</m:t>
                        </m:r>
                        <m:r>
                          <a:rPr lang="en-US" altLang="zh-CN" b="1" i="1">
                            <a:latin typeface="Cambria Math" panose="02040503050406030204" pitchFamily="18" charset="0"/>
                          </a:rPr>
                          <m:t>𝑵</m:t>
                        </m:r>
                      </m:sup>
                    </m:sSup>
                  </m:oMath>
                </a14:m>
                <a:r>
                  <a:rPr lang="zh-CN" altLang="en-US" dirty="0"/>
                  <a:t>表示从图像</a:t>
                </a:r>
                <a14:m>
                  <m:oMath xmlns:m="http://schemas.openxmlformats.org/officeDocument/2006/math">
                    <m:r>
                      <a:rPr lang="en-US" altLang="zh-CN" b="1" i="1">
                        <a:latin typeface="Cambria Math" panose="02040503050406030204" pitchFamily="18" charset="0"/>
                      </a:rPr>
                      <m:t>𝑿</m:t>
                    </m:r>
                  </m:oMath>
                </a14:m>
                <a:r>
                  <a:rPr lang="zh-CN" altLang="en-US" dirty="0"/>
                  <a:t>提取图像块</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oMath>
                </a14:m>
                <a:r>
                  <a:rPr lang="zh-CN" altLang="en-US" dirty="0"/>
                  <a:t>的矩阵运算符，假设采用重叠块分解图像</a:t>
                </a:r>
                <a:endParaRPr lang="en-US" altLang="zh-CN" dirty="0"/>
              </a:p>
              <a:p>
                <a:pPr lvl="1"/>
                <a:r>
                  <a:rPr lang="zh-CN" altLang="en-US" dirty="0"/>
                  <a:t>冗余高</a:t>
                </a:r>
                <a:endParaRPr lang="en-US" altLang="zh-CN" dirty="0"/>
              </a:p>
              <a:p>
                <a:pPr lvl="1"/>
                <a:r>
                  <a:rPr lang="zh-CN" altLang="en-US" dirty="0"/>
                  <a:t>质量好</a:t>
                </a:r>
                <a:endParaRPr lang="en-US" altLang="zh-CN" dirty="0"/>
              </a:p>
              <a:p>
                <a:pPr lvl="1"/>
                <a:r>
                  <a:rPr lang="zh-CN" altLang="en-US" dirty="0"/>
                  <a:t>问题：从</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oMath>
                </a14:m>
                <a:r>
                  <a:rPr lang="zh-CN" altLang="en-US" dirty="0"/>
                  <a:t>中恢复</a:t>
                </a:r>
                <a14:m>
                  <m:oMath xmlns:m="http://schemas.openxmlformats.org/officeDocument/2006/math">
                    <m:r>
                      <a:rPr lang="en-US" altLang="zh-CN" b="1" i="1">
                        <a:latin typeface="Cambria Math" panose="02040503050406030204" pitchFamily="18" charset="0"/>
                      </a:rPr>
                      <m:t>𝑿</m:t>
                    </m:r>
                  </m:oMath>
                </a14:m>
                <a:endParaRPr lang="en-US" altLang="zh-CN" b="1" dirty="0"/>
              </a:p>
              <a:p>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𝑖</m:t>
                                    </m:r>
                                  </m:sub>
                                  <m:sup>
                                    <m:r>
                                      <a:rPr lang="en-US" altLang="zh-CN" i="1">
                                        <a:latin typeface="Cambria Math" panose="02040503050406030204" pitchFamily="18" charset="0"/>
                                      </a:rPr>
                                      <m:t>𝑇</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e>
                            </m:nary>
                          </m:e>
                        </m:d>
                      </m:e>
                      <m:sup>
                        <m:r>
                          <a:rPr lang="en-US" altLang="zh-CN" i="1">
                            <a:latin typeface="Cambria Math" panose="02040503050406030204" pitchFamily="18" charset="0"/>
                          </a:rPr>
                          <m:t>−1</m:t>
                        </m:r>
                      </m:sup>
                    </m:sSup>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𝑖</m:t>
                                </m:r>
                              </m:sub>
                              <m:sup>
                                <m:r>
                                  <a:rPr lang="en-US" altLang="zh-CN" i="1">
                                    <a:latin typeface="Cambria Math" panose="02040503050406030204" pitchFamily="18" charset="0"/>
                                  </a:rPr>
                                  <m:t>𝑇</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nary>
                  </m:oMath>
                </a14:m>
                <a:endParaRPr lang="en-US" altLang="zh-CN" dirty="0"/>
              </a:p>
              <a:p>
                <a:pPr lvl="1"/>
                <a:r>
                  <a:rPr lang="zh-CN" altLang="en-US" dirty="0"/>
                  <a:t>最小二乘法</a:t>
                </a:r>
              </a:p>
              <a:p>
                <a:endParaRPr lang="zh-CN" altLang="en-US" dirty="0"/>
              </a:p>
            </p:txBody>
          </p:sp>
        </mc:Choice>
        <mc:Fallback xmlns="">
          <p:sp>
            <p:nvSpPr>
              <p:cNvPr id="3" name="内容占位符 2">
                <a:extLst>
                  <a:ext uri="{FF2B5EF4-FFF2-40B4-BE49-F238E27FC236}">
                    <a16:creationId xmlns:a16="http://schemas.microsoft.com/office/drawing/2014/main" id="{7224D6F8-9F9E-43ED-B826-F60A0F72AF34}"/>
                  </a:ext>
                </a:extLst>
              </p:cNvPr>
              <p:cNvSpPr>
                <a:spLocks noGrp="1" noRot="1" noChangeAspect="1" noMove="1" noResize="1" noEditPoints="1" noAdjustHandles="1" noChangeArrowheads="1" noChangeShapeType="1" noTextEdit="1"/>
              </p:cNvSpPr>
              <p:nvPr>
                <p:ph idx="1"/>
              </p:nvPr>
            </p:nvSpPr>
            <p:spPr>
              <a:blipFill>
                <a:blip r:embed="rId3"/>
                <a:stretch>
                  <a:fillRect l="-928" t="-2101"/>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8EF49F07-41E9-422D-90C6-4D93025D4D7E}"/>
              </a:ext>
            </a:extLst>
          </p:cNvPr>
          <p:cNvPicPr>
            <a:picLocks noChangeAspect="1" noChangeArrowheads="1"/>
          </p:cNvPicPr>
          <p:nvPr/>
        </p:nvPicPr>
        <p:blipFill>
          <a:blip r:embed="rId4" cstate="print">
            <a:lum bright="-18000" contrast="-24000"/>
          </a:blip>
          <a:srcRect/>
          <a:stretch>
            <a:fillRect/>
          </a:stretch>
        </p:blipFill>
        <p:spPr bwMode="auto">
          <a:xfrm>
            <a:off x="7486490" y="3648974"/>
            <a:ext cx="2894029" cy="2843901"/>
          </a:xfrm>
          <a:prstGeom prst="rect">
            <a:avLst/>
          </a:prstGeom>
          <a:noFill/>
          <a:ln w="38100">
            <a:solidFill>
              <a:srgbClr val="FF0000"/>
            </a:solidFill>
            <a:miter lim="800000"/>
            <a:headEnd/>
            <a:tailEnd/>
          </a:ln>
        </p:spPr>
      </p:pic>
    </p:spTree>
    <p:extLst>
      <p:ext uri="{BB962C8B-B14F-4D97-AF65-F5344CB8AC3E}">
        <p14:creationId xmlns:p14="http://schemas.microsoft.com/office/powerpoint/2010/main" val="22241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424137D-874D-4CD4-8D88-078F4BDB3FF6}"/>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 OMP</a:t>
                </a:r>
                <a:endParaRPr lang="zh-CN" altLang="en-US" dirty="0"/>
              </a:p>
            </p:txBody>
          </p:sp>
        </mc:Choice>
        <mc:Fallback xmlns="">
          <p:sp>
            <p:nvSpPr>
              <p:cNvPr id="2" name="标题 1">
                <a:extLst>
                  <a:ext uri="{FF2B5EF4-FFF2-40B4-BE49-F238E27FC236}">
                    <a16:creationId xmlns:a16="http://schemas.microsoft.com/office/drawing/2014/main" id="{C424137D-874D-4CD4-8D88-078F4BDB3FF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A3863E-4619-4213-99D8-37E4BAB144F4}"/>
                  </a:ext>
                </a:extLst>
              </p:cNvPr>
              <p:cNvSpPr>
                <a:spLocks noGrp="1"/>
              </p:cNvSpPr>
              <p:nvPr>
                <p:ph idx="1"/>
              </p:nvPr>
            </p:nvSpPr>
            <p:spPr/>
            <p:txBody>
              <a:bodyPr>
                <a:normAutofit fontScale="92500" lnSpcReduction="20000"/>
              </a:bodyPr>
              <a:lstStyle/>
              <a:p>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𝑖</m:t>
                                    </m:r>
                                  </m:sub>
                                  <m:sup>
                                    <m:r>
                                      <a:rPr lang="en-US" altLang="zh-CN" i="1">
                                        <a:latin typeface="Cambria Math" panose="02040503050406030204" pitchFamily="18" charset="0"/>
                                      </a:rPr>
                                      <m:t>𝑇</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e>
                            </m:nary>
                          </m:e>
                        </m:d>
                      </m:e>
                      <m:sup>
                        <m:r>
                          <a:rPr lang="en-US" altLang="zh-CN" i="1">
                            <a:latin typeface="Cambria Math" panose="02040503050406030204" pitchFamily="18" charset="0"/>
                          </a:rPr>
                          <m:t>−1</m:t>
                        </m:r>
                      </m:sup>
                    </m:sSup>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𝑖</m:t>
                                </m:r>
                              </m:sub>
                              <m:sup>
                                <m:r>
                                  <a:rPr lang="en-US" altLang="zh-CN" i="1">
                                    <a:latin typeface="Cambria Math" panose="02040503050406030204" pitchFamily="18" charset="0"/>
                                  </a:rPr>
                                  <m:t>𝑇</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nary>
                  </m:oMath>
                </a14:m>
                <a:endParaRPr lang="en-US" altLang="zh-CN" dirty="0"/>
              </a:p>
              <a:p>
                <a:pPr lvl="1"/>
                <a:r>
                  <a:rPr lang="zh-CN" altLang="en-US" dirty="0"/>
                  <a:t>最小二乘法</a:t>
                </a:r>
                <a:endParaRPr lang="en-US" altLang="zh-CN" dirty="0"/>
              </a:p>
              <a:p>
                <a:r>
                  <a:rPr lang="zh-CN" altLang="en-US" dirty="0"/>
                  <a:t>给定字典</a:t>
                </a:r>
                <a14:m>
                  <m:oMath xmlns:m="http://schemas.openxmlformats.org/officeDocument/2006/math">
                    <m:r>
                      <a:rPr lang="en-US" altLang="zh-CN" b="1" i="1">
                        <a:latin typeface="Cambria Math" panose="02040503050406030204" pitchFamily="18" charset="0"/>
                      </a:rPr>
                      <m:t>𝑫</m:t>
                    </m:r>
                    <m:r>
                      <a:rPr lang="en-US" altLang="zh-CN" b="1" i="1">
                        <a:latin typeface="Cambria Math" panose="02040503050406030204" pitchFamily="18" charset="0"/>
                      </a:rPr>
                      <m:t>,</m:t>
                    </m:r>
                  </m:oMath>
                </a14:m>
                <a:r>
                  <a:rPr lang="zh-CN" altLang="en-US" dirty="0"/>
                  <a:t>对图像块</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oMath>
                </a14:m>
                <a:r>
                  <a:rPr lang="zh-CN" altLang="en-US" dirty="0"/>
                  <a:t>进行稀疏编码，等价于求解一个</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oMath>
                </a14:m>
                <a:r>
                  <a:rPr lang="zh-CN" altLang="en-US" dirty="0"/>
                  <a:t>的系数向量</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𝜶</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oMath>
                </a14:m>
                <a:r>
                  <a:rPr lang="zh-CN" altLang="en-US" dirty="0"/>
                  <a:t>使得</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𝒊</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𝑫</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𝜶</m:t>
                        </m:r>
                      </m:e>
                      <m:sub>
                        <m:r>
                          <a:rPr lang="en-US" altLang="zh-CN" b="1" i="1" dirty="0">
                            <a:latin typeface="Cambria Math" panose="02040503050406030204" pitchFamily="18" charset="0"/>
                          </a:rPr>
                          <m:t>𝒊</m:t>
                        </m:r>
                      </m:sub>
                    </m:sSub>
                  </m:oMath>
                </a14:m>
                <a:r>
                  <a:rPr lang="zh-CN" altLang="en-US" dirty="0"/>
                  <a:t>，因此，图像</a:t>
                </a:r>
                <a:r>
                  <a:rPr lang="en-US" altLang="zh-CN" dirty="0"/>
                  <a:t>X</a:t>
                </a:r>
                <a:r>
                  <a:rPr lang="zh-CN" altLang="en-US" dirty="0"/>
                  <a:t>表示为一组系数向量</a:t>
                </a:r>
                <a14:m>
                  <m:oMath xmlns:m="http://schemas.openxmlformats.org/officeDocument/2006/math">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𝜶</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oMath>
                </a14:m>
                <a:r>
                  <a:rPr lang="zh-CN" altLang="en-US" dirty="0"/>
                  <a:t>。并且具有稀疏性</a:t>
                </a:r>
                <a:endParaRPr lang="en-US" altLang="zh-CN" dirty="0"/>
              </a:p>
              <a:p>
                <a:r>
                  <a:rPr lang="zh-CN" altLang="en-US" dirty="0"/>
                  <a:t>这过程可以表示为</a:t>
                </a:r>
                <a:endParaRPr lang="en-US" altLang="zh-CN" dirty="0"/>
              </a:p>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𝑎𝑟𝑔𝑚𝑖</m:t>
                    </m:r>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𝛼</m:t>
                        </m:r>
                      </m:sub>
                    </m:sSub>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bSup>
                      <m:sSubSupPr>
                        <m:ctrlPr>
                          <a:rPr lang="zh-CN" altLang="zh-CN" i="1">
                            <a:latin typeface="Cambria Math" panose="02040503050406030204" pitchFamily="18" charset="0"/>
                          </a:rPr>
                        </m:ctrlPr>
                      </m:sSubSupPr>
                      <m:e>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𝛼</m:t>
                            </m:r>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m:t>
                    </m:r>
                    <m:r>
                      <a:rPr lang="en-US" altLang="zh-CN" i="1">
                        <a:latin typeface="Cambria Math" panose="02040503050406030204" pitchFamily="18" charset="0"/>
                      </a:rPr>
                      <m:t>𝜆</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𝛼</m:t>
                            </m:r>
                          </m:e>
                        </m:d>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r>
                  <a:rPr lang="zh-CN" altLang="zh-CN" dirty="0"/>
                  <a:t>其中</a:t>
                </a:r>
                <a14:m>
                  <m:oMath xmlns:m="http://schemas.openxmlformats.org/officeDocument/2006/math">
                    <m:r>
                      <a:rPr lang="en-US" altLang="zh-CN" i="1">
                        <a:latin typeface="Cambria Math" panose="02040503050406030204" pitchFamily="18" charset="0"/>
                      </a:rPr>
                      <m:t>𝜆</m:t>
                    </m:r>
                  </m:oMath>
                </a14:m>
                <a:r>
                  <a:rPr lang="zh-CN" altLang="zh-CN" dirty="0"/>
                  <a:t>为常数，</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𝛼</m:t>
                            </m:r>
                          </m:e>
                        </m:d>
                      </m:e>
                      <m:sub>
                        <m:r>
                          <a:rPr lang="en-US" altLang="zh-CN" i="1">
                            <a:latin typeface="Cambria Math" panose="02040503050406030204" pitchFamily="18" charset="0"/>
                          </a:rPr>
                          <m:t>0</m:t>
                        </m:r>
                      </m:sub>
                    </m:sSub>
                  </m:oMath>
                </a14:m>
                <a:r>
                  <a:rPr lang="zh-CN" altLang="zh-CN" dirty="0"/>
                  <a:t>表示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𝓁</m:t>
                        </m:r>
                      </m:e>
                      <m:sub>
                        <m:r>
                          <a:rPr lang="en-US" altLang="zh-CN" i="1">
                            <a:latin typeface="Cambria Math" panose="02040503050406030204" pitchFamily="18" charset="0"/>
                          </a:rPr>
                          <m:t>0</m:t>
                        </m:r>
                      </m:sub>
                    </m:sSub>
                  </m:oMath>
                </a14:m>
                <a:r>
                  <a:rPr lang="zh-CN" altLang="zh-CN" dirty="0"/>
                  <a:t>范数，即</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oMath>
                </a14:m>
                <a:r>
                  <a:rPr lang="zh-CN" altLang="zh-CN" dirty="0"/>
                  <a:t>中非零元素的个数。由于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𝓁</m:t>
                        </m:r>
                      </m:e>
                      <m:sub>
                        <m:r>
                          <a:rPr lang="en-US" altLang="zh-CN" i="1">
                            <a:latin typeface="Cambria Math" panose="02040503050406030204" pitchFamily="18" charset="0"/>
                          </a:rPr>
                          <m:t>0</m:t>
                        </m:r>
                      </m:sub>
                    </m:sSub>
                  </m:oMath>
                </a14:m>
                <a:r>
                  <a:rPr lang="zh-CN" altLang="zh-CN" dirty="0"/>
                  <a:t>范数优化问题是非凸的并且是</a:t>
                </a:r>
                <a:r>
                  <a:rPr lang="en-US" altLang="zh-CN" dirty="0"/>
                  <a:t>NP</a:t>
                </a:r>
                <a:r>
                  <a:rPr lang="zh-CN" altLang="zh-CN" dirty="0"/>
                  <a:t>难问题，通常采用贪心算法求解次优解，比如：正交追踪匹配（</a:t>
                </a:r>
                <a:r>
                  <a:rPr lang="en-US" altLang="zh-CN" dirty="0"/>
                  <a:t>Orthogonal matching pursuit, OMP</a:t>
                </a:r>
                <a:r>
                  <a:rPr lang="zh-CN" altLang="zh-CN" dirty="0"/>
                  <a:t>）算法</a:t>
                </a:r>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6BA3863E-4619-4213-99D8-37E4BAB144F4}"/>
                  </a:ext>
                </a:extLst>
              </p:cNvPr>
              <p:cNvSpPr>
                <a:spLocks noGrp="1" noRot="1" noChangeAspect="1" noMove="1" noResize="1" noEditPoints="1" noAdjustHandles="1" noChangeArrowheads="1" noChangeShapeType="1" noTextEdit="1"/>
              </p:cNvSpPr>
              <p:nvPr>
                <p:ph idx="1"/>
              </p:nvPr>
            </p:nvSpPr>
            <p:spPr>
              <a:blipFill>
                <a:blip r:embed="rId3"/>
                <a:stretch>
                  <a:fillRect l="-928" r="-696" b="-1261"/>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208C9AD9-1B9A-4F01-B98E-F1B6995988EC}"/>
              </a:ext>
            </a:extLst>
          </p:cNvPr>
          <p:cNvPicPr>
            <a:picLocks noChangeAspect="1" noChangeArrowheads="1"/>
          </p:cNvPicPr>
          <p:nvPr/>
        </p:nvPicPr>
        <p:blipFill>
          <a:blip r:embed="rId4" cstate="print">
            <a:lum bright="-18000" contrast="-24000"/>
          </a:blip>
          <a:srcRect/>
          <a:stretch>
            <a:fillRect/>
          </a:stretch>
        </p:blipFill>
        <p:spPr bwMode="auto">
          <a:xfrm>
            <a:off x="9303026" y="206098"/>
            <a:ext cx="2475672" cy="2432791"/>
          </a:xfrm>
          <a:prstGeom prst="rect">
            <a:avLst/>
          </a:prstGeom>
          <a:noFill/>
          <a:ln w="38100">
            <a:solidFill>
              <a:srgbClr val="FF0000"/>
            </a:solidFill>
            <a:miter lim="800000"/>
            <a:headEnd/>
            <a:tailEnd/>
          </a:ln>
        </p:spPr>
      </p:pic>
    </p:spTree>
    <p:extLst>
      <p:ext uri="{BB962C8B-B14F-4D97-AF65-F5344CB8AC3E}">
        <p14:creationId xmlns:p14="http://schemas.microsoft.com/office/powerpoint/2010/main" val="306685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DBA9DC8-1F13-4CE1-BF7A-287E897655F8}"/>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 K-SVD</a:t>
                </a:r>
                <a:endParaRPr lang="zh-CN" altLang="en-US" dirty="0"/>
              </a:p>
            </p:txBody>
          </p:sp>
        </mc:Choice>
        <mc:Fallback xmlns="">
          <p:sp>
            <p:nvSpPr>
              <p:cNvPr id="2" name="标题 1">
                <a:extLst>
                  <a:ext uri="{FF2B5EF4-FFF2-40B4-BE49-F238E27FC236}">
                    <a16:creationId xmlns:a16="http://schemas.microsoft.com/office/drawing/2014/main" id="{EDBA9DC8-1F13-4CE1-BF7A-287E897655F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11D3AD2-54B3-49F8-BDAA-85D238D3D7C7}"/>
                  </a:ext>
                </a:extLst>
              </p:cNvPr>
              <p:cNvSpPr>
                <a:spLocks noGrp="1"/>
              </p:cNvSpPr>
              <p:nvPr>
                <p:ph idx="1"/>
              </p:nvPr>
            </p:nvSpPr>
            <p:spPr/>
            <p:txBody>
              <a:bodyPr>
                <a:normAutofit fontScale="92500" lnSpcReduction="10000"/>
              </a:bodyPr>
              <a:lstStyle/>
              <a:p>
                <a:r>
                  <a:rPr lang="en-US" altLang="zh-CN" dirty="0"/>
                  <a:t>K-means</a:t>
                </a:r>
                <a:r>
                  <a:rPr lang="zh-CN" altLang="en-US" dirty="0"/>
                  <a:t>算法用于矢量量化问题</a:t>
                </a:r>
                <a:endParaRPr lang="en-US" altLang="zh-CN" dirty="0"/>
              </a:p>
              <a:p>
                <a:pPr lvl="1"/>
                <a:r>
                  <a:rPr lang="en-US" altLang="zh-CN" sz="2000" dirty="0"/>
                  <a:t>VQ</a:t>
                </a:r>
                <a:r>
                  <a:rPr lang="zh-CN" altLang="en-US" sz="2000" dirty="0"/>
                  <a:t>（</a:t>
                </a:r>
                <a:r>
                  <a:rPr lang="en-US" altLang="zh-CN" sz="2000" dirty="0" err="1"/>
                  <a:t>vetor</a:t>
                </a:r>
                <a:r>
                  <a:rPr lang="en-US" altLang="zh-CN" sz="2000" dirty="0"/>
                  <a:t> </a:t>
                </a:r>
                <a:r>
                  <a:rPr lang="en-US" altLang="zh-CN" sz="2000" dirty="0" err="1"/>
                  <a:t>quatization</a:t>
                </a:r>
                <a:r>
                  <a:rPr lang="zh-CN" altLang="en-US" sz="2000" dirty="0"/>
                  <a:t>）</a:t>
                </a:r>
                <a:r>
                  <a:rPr lang="en-US" altLang="zh-CN" sz="2000" dirty="0"/>
                  <a:t>:</a:t>
                </a:r>
                <a:r>
                  <a:rPr lang="zh-CN" altLang="en-US" sz="2000" dirty="0"/>
                  <a:t>字典或者码本表示为</a:t>
                </a:r>
                <a14:m>
                  <m:oMath xmlns:m="http://schemas.openxmlformats.org/officeDocument/2006/math">
                    <m:r>
                      <a:rPr lang="en-US" altLang="zh-CN" sz="2000" b="1" i="1" smtClean="0">
                        <a:latin typeface="Cambria Math" panose="02040503050406030204" pitchFamily="18" charset="0"/>
                      </a:rPr>
                      <m:t>𝑫</m:t>
                    </m:r>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smtClean="0">
                            <a:latin typeface="Cambria Math" panose="02040503050406030204" pitchFamily="18" charset="0"/>
                          </a:rPr>
                          <m:t>𝑫</m:t>
                        </m:r>
                      </m:e>
                      <m:sub>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smtClean="0">
                            <a:latin typeface="Cambria Math" panose="02040503050406030204" pitchFamily="18" charset="0"/>
                          </a:rPr>
                          <m:t>𝑫</m:t>
                        </m:r>
                      </m:e>
                      <m:sub>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m:t>
                            </m:r>
                            <m:r>
                              <a:rPr lang="en-US" altLang="zh-CN" sz="2000" b="1" i="1">
                                <a:latin typeface="Cambria Math" panose="02040503050406030204" pitchFamily="18" charset="0"/>
                              </a:rPr>
                              <m:t>𝟐</m:t>
                            </m:r>
                          </m:e>
                        </m:d>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smtClean="0">
                            <a:latin typeface="Cambria Math" panose="02040503050406030204" pitchFamily="18" charset="0"/>
                          </a:rPr>
                          <m:t>𝑫</m:t>
                        </m:r>
                      </m:e>
                      <m:sub>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m:t>
                            </m:r>
                            <m:r>
                              <a:rPr lang="en-US" altLang="zh-CN" sz="2000" b="1" i="1">
                                <a:latin typeface="Cambria Math" panose="02040503050406030204" pitchFamily="18" charset="0"/>
                              </a:rPr>
                              <m:t>𝑵</m:t>
                            </m:r>
                          </m:e>
                        </m:d>
                      </m:sub>
                    </m:sSub>
                    <m:r>
                      <a:rPr lang="en-US" altLang="zh-CN" sz="2000" b="1" i="1">
                        <a:latin typeface="Cambria Math" panose="02040503050406030204" pitchFamily="18" charset="0"/>
                      </a:rPr>
                      <m:t>]</m:t>
                    </m:r>
                  </m:oMath>
                </a14:m>
                <a:r>
                  <a:rPr lang="en-US" altLang="zh-CN" sz="2000" dirty="0"/>
                  <a:t>,</a:t>
                </a:r>
                <a:r>
                  <a:rPr lang="zh-CN" altLang="en-US" sz="2000" dirty="0"/>
                  <a:t>字典的每一列成为一个码字。当</a:t>
                </a:r>
                <a14:m>
                  <m:oMath xmlns:m="http://schemas.openxmlformats.org/officeDocument/2006/math">
                    <m:r>
                      <a:rPr lang="en-US" altLang="zh-CN" sz="2000" b="1" i="1" smtClean="0">
                        <a:latin typeface="Cambria Math" panose="02040503050406030204" pitchFamily="18" charset="0"/>
                      </a:rPr>
                      <m:t>𝑫</m:t>
                    </m:r>
                  </m:oMath>
                </a14:m>
                <a:r>
                  <a:rPr lang="zh-CN" altLang="en-US" sz="2000" dirty="0"/>
                  <a:t>给定，则每个信号都可以表示为其最近的码字</a:t>
                </a:r>
                <a:endParaRPr lang="en-US" altLang="zh-CN" sz="2000" dirty="0"/>
              </a:p>
              <a:p>
                <a:pPr marL="441325" lvl="1" indent="0">
                  <a:buNone/>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𝒂𝒓𝒈𝒎𝒊</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𝒏</m:t>
                          </m:r>
                        </m:e>
                        <m: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𝒊</m:t>
                              </m:r>
                            </m:sub>
                          </m:sSub>
                        </m:sub>
                      </m:sSub>
                      <m:r>
                        <m:rPr>
                          <m:lit/>
                        </m:rPr>
                        <a:rPr lang="en-US" altLang="zh-CN" sz="2000" b="1" i="1">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a:latin typeface="Cambria Math" panose="02040503050406030204" pitchFamily="18" charset="0"/>
                        </a:rPr>
                        <m:t>−</m:t>
                      </m:r>
                      <m:r>
                        <a:rPr lang="en-US" altLang="zh-CN" sz="2000" b="1" i="1" smtClean="0">
                          <a:latin typeface="Cambria Math" panose="02040503050406030204" pitchFamily="18" charset="0"/>
                        </a:rPr>
                        <m:t>𝑫</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𝒊</m:t>
                          </m:r>
                        </m:sub>
                      </m:sSub>
                      <m:r>
                        <m:rPr>
                          <m:lit/>
                        </m:rP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m:rPr>
                              <m:lit/>
                            </m:rPr>
                            <a:rPr lang="en-US" altLang="zh-CN" sz="2000" b="1" i="1">
                              <a:latin typeface="Cambria Math" panose="02040503050406030204" pitchFamily="18" charset="0"/>
                            </a:rPr>
                            <m:t>|</m:t>
                          </m:r>
                        </m:e>
                        <m:sub>
                          <m:r>
                            <a:rPr lang="en-US" altLang="zh-CN" sz="2000" b="1" i="1">
                              <a:latin typeface="Cambria Math" panose="02040503050406030204" pitchFamily="18" charset="0"/>
                            </a:rPr>
                            <m:t>𝟐</m:t>
                          </m:r>
                        </m:sub>
                        <m:sup>
                          <m:r>
                            <a:rPr lang="en-US" altLang="zh-CN" sz="2000" b="1" i="1">
                              <a:latin typeface="Cambria Math" panose="02040503050406030204" pitchFamily="18" charset="0"/>
                            </a:rPr>
                            <m:t>𝟐</m:t>
                          </m:r>
                        </m:sup>
                      </m:sSubSup>
                      <m:r>
                        <a:rPr lang="en-US" altLang="zh-CN" sz="2000" b="1" i="1">
                          <a:latin typeface="Cambria Math" panose="02040503050406030204" pitchFamily="18" charset="0"/>
                        </a:rPr>
                        <m:t>,</m:t>
                      </m:r>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𝒊</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𝒋</m:t>
                          </m:r>
                        </m:sub>
                      </m:sSub>
                    </m:oMath>
                  </m:oMathPara>
                </a14:m>
                <a:endParaRPr lang="en-US" altLang="zh-CN" sz="2000" dirty="0"/>
              </a:p>
              <a:p>
                <a:pPr lvl="1"/>
                <a:r>
                  <a:rPr lang="zh-CN" altLang="en-US" sz="2000" dirty="0"/>
                  <a:t>注意，这样获得的向量只有一个元素为</a:t>
                </a:r>
                <a:r>
                  <a:rPr lang="en-US" altLang="zh-CN" sz="2000" dirty="0"/>
                  <a:t>1</a:t>
                </a:r>
                <a:r>
                  <a:rPr lang="zh-CN" altLang="en-US" sz="2000" dirty="0"/>
                  <a:t>，其余均为</a:t>
                </a:r>
                <a:r>
                  <a:rPr lang="en-US" altLang="zh-CN" sz="2000" dirty="0"/>
                  <a:t>0</a:t>
                </a:r>
                <a:r>
                  <a:rPr lang="zh-CN" altLang="en-US" sz="2000" dirty="0"/>
                  <a:t>，这对应稀疏编码的极端情况，只有一个系数为非零值！</a:t>
                </a:r>
                <a:endParaRPr lang="en-US" altLang="zh-CN" sz="2000" dirty="0"/>
              </a:p>
              <a:p>
                <a:pPr lvl="1"/>
                <a:r>
                  <a:rPr lang="zh-CN" altLang="en-US" sz="2000" dirty="0"/>
                  <a:t>给定训练数据</a:t>
                </a:r>
                <a14:m>
                  <m:oMath xmlns:m="http://schemas.openxmlformats.org/officeDocument/2006/math">
                    <m:r>
                      <a:rPr lang="en-US" altLang="zh-CN" sz="2000" b="1" i="1" smtClean="0">
                        <a:latin typeface="Cambria Math" panose="02040503050406030204" pitchFamily="18" charset="0"/>
                      </a:rPr>
                      <m:t>𝑿</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d>
                          <m:dPr>
                            <m:begChr m:val="{"/>
                            <m:endChr m:val="}"/>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a:latin typeface="Cambria Math" panose="02040503050406030204" pitchFamily="18" charset="0"/>
                                  </a:rPr>
                                  <m:t>𝒊</m:t>
                                </m:r>
                              </m:sub>
                            </m:sSub>
                          </m:e>
                        </m:d>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𝒏</m:t>
                        </m:r>
                      </m:sup>
                    </m:sSubSup>
                    <m:r>
                      <a:rPr lang="en-US" altLang="zh-CN" sz="2000" b="1" i="1">
                        <a:latin typeface="Cambria Math" panose="02040503050406030204" pitchFamily="18" charset="0"/>
                      </a:rPr>
                      <m:t>, </m:t>
                    </m:r>
                    <m:r>
                      <a:rPr lang="en-US" altLang="zh-CN" sz="2000" b="1" i="1">
                        <a:latin typeface="Cambria Math" panose="02040503050406030204" pitchFamily="18" charset="0"/>
                      </a:rPr>
                      <m:t>𝑴𝑺𝑬</m:t>
                    </m:r>
                  </m:oMath>
                </a14:m>
                <a:r>
                  <a:rPr lang="zh-CN" altLang="en-US" sz="2000" dirty="0"/>
                  <a:t>为</a:t>
                </a:r>
                <a:endParaRPr lang="en-US" altLang="zh-CN" sz="2000" dirty="0"/>
              </a:p>
              <a:p>
                <a:pPr marL="441325" lvl="1" indent="0">
                  <a:buNone/>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𝑬</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a:latin typeface="Cambria Math" panose="02040503050406030204" pitchFamily="18" charset="0"/>
                            </a:rPr>
                            <m:t>𝚺</m:t>
                          </m:r>
                        </m:e>
                        <m:sub>
                          <m:r>
                            <a:rPr lang="en-US" altLang="zh-CN" sz="2000" b="1">
                              <a:latin typeface="Cambria Math" panose="02040503050406030204" pitchFamily="18" charset="0"/>
                            </a:rPr>
                            <m:t>𝐢</m:t>
                          </m:r>
                          <m:r>
                            <a:rPr lang="en-US" altLang="zh-CN" sz="2000" b="1">
                              <a:latin typeface="Cambria Math" panose="02040503050406030204" pitchFamily="18" charset="0"/>
                            </a:rPr>
                            <m:t>=</m:t>
                          </m:r>
                          <m:r>
                            <a:rPr lang="en-US" altLang="zh-CN" sz="2000" b="1">
                              <a:latin typeface="Cambria Math" panose="02040503050406030204" pitchFamily="18" charset="0"/>
                            </a:rPr>
                            <m:t>𝟏</m:t>
                          </m:r>
                        </m:sub>
                        <m:sup>
                          <m:r>
                            <a:rPr lang="en-US" altLang="zh-CN" sz="2000" b="1">
                              <a:latin typeface="Cambria Math" panose="02040503050406030204" pitchFamily="18" charset="0"/>
                            </a:rPr>
                            <m:t>𝐧</m:t>
                          </m:r>
                        </m:sup>
                      </m:sSubSup>
                      <m:r>
                        <m:rPr>
                          <m:lit/>
                        </m:rPr>
                        <a:rPr lang="en-US" altLang="zh-CN" sz="2000" b="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r>
                        <a:rPr lang="en-US" altLang="zh-CN" sz="2000" b="1" i="1" smtClean="0">
                          <a:latin typeface="Cambria Math" panose="02040503050406030204" pitchFamily="18" charset="0"/>
                        </a:rPr>
                        <m:t>𝑫</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𝜶</m:t>
                          </m:r>
                        </m:e>
                        <m:sub>
                          <m:r>
                            <a:rPr lang="en-US" altLang="zh-CN" sz="2000" b="1" i="1">
                              <a:latin typeface="Cambria Math" panose="02040503050406030204" pitchFamily="18" charset="0"/>
                            </a:rPr>
                            <m:t>𝒊</m:t>
                          </m:r>
                        </m:sub>
                      </m:sSub>
                      <m:r>
                        <m:rPr>
                          <m:lit/>
                        </m:rP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m:rPr>
                              <m:lit/>
                            </m:rPr>
                            <a:rPr lang="en-US" altLang="zh-CN" sz="2000" b="1" i="1">
                              <a:latin typeface="Cambria Math" panose="02040503050406030204" pitchFamily="18" charset="0"/>
                            </a:rPr>
                            <m:t>|</m:t>
                          </m:r>
                        </m:e>
                        <m:sub>
                          <m:r>
                            <a:rPr lang="en-US" altLang="zh-CN" sz="2000" b="1" i="1">
                              <a:latin typeface="Cambria Math" panose="02040503050406030204" pitchFamily="18" charset="0"/>
                            </a:rPr>
                            <m:t>𝟐</m:t>
                          </m:r>
                        </m:sub>
                        <m:sup>
                          <m:r>
                            <a:rPr lang="en-US" altLang="zh-CN" sz="2000" b="1" i="1">
                              <a:latin typeface="Cambria Math" panose="02040503050406030204" pitchFamily="18" charset="0"/>
                            </a:rPr>
                            <m:t>𝟐</m:t>
                          </m:r>
                        </m:sup>
                      </m:sSubSup>
                      <m:r>
                        <a:rPr lang="en-US" altLang="zh-CN" sz="2000" b="1" i="1">
                          <a:latin typeface="Cambria Math" panose="02040503050406030204" pitchFamily="18" charset="0"/>
                        </a:rPr>
                        <m:t>=</m:t>
                      </m:r>
                      <m:r>
                        <m:rPr>
                          <m:lit/>
                        </m:rPr>
                        <a:rPr lang="en-US" altLang="zh-CN" sz="2000" b="1" i="1">
                          <a:latin typeface="Cambria Math" panose="02040503050406030204" pitchFamily="18" charset="0"/>
                        </a:rPr>
                        <m:t>||</m:t>
                      </m:r>
                      <m:r>
                        <a:rPr lang="en-US" altLang="zh-CN" sz="2000" b="1" i="1" smtClean="0">
                          <a:latin typeface="Cambria Math" panose="02040503050406030204" pitchFamily="18" charset="0"/>
                        </a:rPr>
                        <m:t>𝑿</m:t>
                      </m:r>
                      <m:r>
                        <a:rPr lang="en-US" altLang="zh-CN" sz="2000" b="1" i="1">
                          <a:latin typeface="Cambria Math" panose="02040503050406030204" pitchFamily="18" charset="0"/>
                        </a:rPr>
                        <m:t>−</m:t>
                      </m:r>
                      <m:r>
                        <a:rPr lang="en-US" altLang="zh-CN" sz="2000" b="1" i="1" smtClean="0">
                          <a:latin typeface="Cambria Math" panose="02040503050406030204" pitchFamily="18" charset="0"/>
                        </a:rPr>
                        <m:t>𝑫</m:t>
                      </m:r>
                      <m:r>
                        <a:rPr lang="en-US" altLang="zh-CN" sz="2000" b="1" i="1" smtClean="0">
                          <a:latin typeface="Cambria Math" panose="02040503050406030204" pitchFamily="18" charset="0"/>
                        </a:rPr>
                        <m:t>𝜶</m:t>
                      </m:r>
                      <m:r>
                        <m:rPr>
                          <m:lit/>
                        </m:rP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m:rPr>
                              <m:lit/>
                            </m:rPr>
                            <a:rPr lang="en-US" altLang="zh-CN" sz="2000" b="1" i="1">
                              <a:latin typeface="Cambria Math" panose="02040503050406030204" pitchFamily="18" charset="0"/>
                            </a:rPr>
                            <m:t>|</m:t>
                          </m:r>
                        </m:e>
                        <m:sub>
                          <m:r>
                            <a:rPr lang="en-US" altLang="zh-CN" sz="2000" b="1" i="1">
                              <a:latin typeface="Cambria Math" panose="02040503050406030204" pitchFamily="18" charset="0"/>
                            </a:rPr>
                            <m:t>𝑭</m:t>
                          </m:r>
                        </m:sub>
                        <m:sup>
                          <m:r>
                            <a:rPr lang="en-US" altLang="zh-CN" sz="2000" b="1" i="1">
                              <a:latin typeface="Cambria Math" panose="02040503050406030204" pitchFamily="18" charset="0"/>
                            </a:rPr>
                            <m:t>𝟐</m:t>
                          </m:r>
                        </m:sup>
                      </m:sSubSup>
                    </m:oMath>
                  </m:oMathPara>
                </a14:m>
                <a:endParaRPr lang="en-US" altLang="zh-CN" sz="2000" dirty="0"/>
              </a:p>
              <a:p>
                <a:pPr lvl="1"/>
                <a:r>
                  <a:rPr lang="en-US" altLang="zh-CN" sz="2000" dirty="0"/>
                  <a:t>VQ</a:t>
                </a:r>
                <a:r>
                  <a:rPr lang="zh-CN" altLang="en-US" sz="2000" dirty="0"/>
                  <a:t>问题的训练之后</a:t>
                </a:r>
                <a:r>
                  <a:rPr lang="en-US" altLang="zh-CN" sz="2000" dirty="0"/>
                  <a:t>,</a:t>
                </a:r>
                <a:r>
                  <a:rPr lang="zh-CN" altLang="en-US" sz="2000" dirty="0"/>
                  <a:t>使用训练数据来寻找最优码本</a:t>
                </a:r>
                <a14:m>
                  <m:oMath xmlns:m="http://schemas.openxmlformats.org/officeDocument/2006/math">
                    <m:r>
                      <a:rPr lang="en-US" altLang="zh-CN" sz="2000" b="1" i="1" smtClean="0">
                        <a:latin typeface="Cambria Math" panose="02040503050406030204" pitchFamily="18" charset="0"/>
                      </a:rPr>
                      <m:t>𝑫</m:t>
                    </m:r>
                    <m:r>
                      <a:rPr lang="en-US" altLang="zh-CN" sz="2000" b="1" i="1">
                        <a:latin typeface="Cambria Math" panose="02040503050406030204" pitchFamily="18" charset="0"/>
                      </a:rPr>
                      <m:t>,</m:t>
                    </m:r>
                  </m:oMath>
                </a14:m>
                <a:r>
                  <a:rPr lang="zh-CN" altLang="en-US" sz="2000" dirty="0"/>
                  <a:t>可形式化表达为：</a:t>
                </a:r>
                <a:endParaRPr lang="en-US" altLang="zh-CN" sz="2000" dirty="0"/>
              </a:p>
              <a:p>
                <a:pPr marL="441325" lvl="1" indent="0" algn="ctr">
                  <a:buNone/>
                </a:pPr>
                <a14:m>
                  <m:oMath xmlns:m="http://schemas.openxmlformats.org/officeDocument/2006/math">
                    <m:r>
                      <a:rPr lang="en-US" altLang="zh-CN" sz="2000" b="1" i="1">
                        <a:latin typeface="Cambria Math" panose="02040503050406030204" pitchFamily="18" charset="0"/>
                      </a:rPr>
                      <m:t>𝒎𝒊</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𝒏</m:t>
                        </m:r>
                      </m:e>
                      <m:sub>
                        <m:r>
                          <a:rPr lang="en-US" altLang="zh-CN" sz="2000" b="1" i="1" smtClean="0">
                            <a:latin typeface="Cambria Math" panose="02040503050406030204" pitchFamily="18" charset="0"/>
                          </a:rPr>
                          <m:t>𝑫</m:t>
                        </m:r>
                        <m:r>
                          <a:rPr lang="en-US" altLang="zh-CN" sz="2000" b="1" i="1">
                            <a:latin typeface="Cambria Math" panose="02040503050406030204" pitchFamily="18" charset="0"/>
                          </a:rPr>
                          <m:t>,</m:t>
                        </m:r>
                        <m:r>
                          <a:rPr lang="en-US" altLang="zh-CN" sz="2000" b="1" i="1" smtClean="0">
                            <a:latin typeface="Cambria Math" panose="02040503050406030204" pitchFamily="18" charset="0"/>
                          </a:rPr>
                          <m:t>𝜶</m:t>
                        </m:r>
                      </m:sub>
                    </m:sSub>
                    <m:d>
                      <m:dPr>
                        <m:begChr m:val="{"/>
                        <m:endChr m:val="}"/>
                        <m:ctrlPr>
                          <a:rPr lang="en-US" altLang="zh-CN" sz="2000" b="1" i="1">
                            <a:latin typeface="Cambria Math" panose="02040503050406030204" pitchFamily="18" charset="0"/>
                          </a:rPr>
                        </m:ctrlPr>
                      </m:dPr>
                      <m:e>
                        <m:r>
                          <m:rPr>
                            <m:lit/>
                          </m:rPr>
                          <a:rPr lang="en-US" altLang="zh-CN" sz="2000" b="1" i="1">
                            <a:latin typeface="Cambria Math" panose="02040503050406030204" pitchFamily="18" charset="0"/>
                          </a:rPr>
                          <m:t>||</m:t>
                        </m:r>
                        <m:r>
                          <a:rPr lang="en-US" altLang="zh-CN" sz="2000" b="1" i="1">
                            <a:latin typeface="Cambria Math" panose="02040503050406030204" pitchFamily="18" charset="0"/>
                          </a:rPr>
                          <m:t>𝑿</m:t>
                        </m:r>
                        <m:r>
                          <a:rPr lang="en-US" altLang="zh-CN" sz="2000" b="1" i="1">
                            <a:latin typeface="Cambria Math" panose="02040503050406030204" pitchFamily="18" charset="0"/>
                          </a:rPr>
                          <m:t>−</m:t>
                        </m:r>
                        <m:r>
                          <a:rPr lang="en-US" altLang="zh-CN" sz="2000" b="1" i="1" smtClean="0">
                            <a:latin typeface="Cambria Math" panose="02040503050406030204" pitchFamily="18" charset="0"/>
                          </a:rPr>
                          <m:t>𝑫</m:t>
                        </m:r>
                        <m:r>
                          <a:rPr lang="en-US" altLang="zh-CN" sz="2000" b="1" i="1">
                            <a:latin typeface="Cambria Math" panose="02040503050406030204" pitchFamily="18" charset="0"/>
                          </a:rPr>
                          <m:t>𝜶</m:t>
                        </m:r>
                        <m:r>
                          <m:rPr>
                            <m:lit/>
                          </m:rP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m:rPr>
                                <m:lit/>
                              </m:rPr>
                              <a:rPr lang="en-US" altLang="zh-CN" sz="2000" b="1" i="1">
                                <a:latin typeface="Cambria Math" panose="02040503050406030204" pitchFamily="18" charset="0"/>
                              </a:rPr>
                              <m:t>|</m:t>
                            </m:r>
                          </m:e>
                          <m:sub>
                            <m:r>
                              <a:rPr lang="en-US" altLang="zh-CN" sz="2000" b="1" i="1">
                                <a:latin typeface="Cambria Math" panose="02040503050406030204" pitchFamily="18" charset="0"/>
                              </a:rPr>
                              <m:t>𝑭</m:t>
                            </m:r>
                          </m:sub>
                          <m:sup>
                            <m:r>
                              <a:rPr lang="en-US" altLang="zh-CN" sz="2000" b="1" i="1">
                                <a:latin typeface="Cambria Math" panose="02040503050406030204" pitchFamily="18" charset="0"/>
                              </a:rPr>
                              <m:t>𝟐</m:t>
                            </m:r>
                          </m:sup>
                        </m:sSubSup>
                      </m:e>
                    </m:d>
                    <m:r>
                      <a:rPr lang="en-US" altLang="zh-CN" sz="2000" b="1" i="1">
                        <a:latin typeface="Cambria Math" panose="02040503050406030204" pitchFamily="18" charset="0"/>
                      </a:rPr>
                      <m:t>,</m:t>
                    </m:r>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 </m:t>
                    </m:r>
                    <m:sSub>
                      <m:sSubPr>
                        <m:ctrlPr>
                          <a:rPr lang="en-US" altLang="zh-CN" sz="2000" b="1" i="1">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𝒋</m:t>
                        </m:r>
                      </m:sub>
                    </m:sSub>
                    <m:r>
                      <a:rPr lang="en-US" altLang="zh-CN" sz="2000" b="1" i="1">
                        <a:latin typeface="Cambria Math" panose="02040503050406030204" pitchFamily="18" charset="0"/>
                      </a:rPr>
                      <m:t>,</m:t>
                    </m:r>
                  </m:oMath>
                </a14:m>
                <a:r>
                  <a:rPr lang="zh-CN" altLang="en-US" sz="2000" dirty="0"/>
                  <a:t>对某个</a:t>
                </a:r>
                <a:r>
                  <a:rPr lang="en-US" altLang="zh-CN" sz="2000" dirty="0"/>
                  <a:t>j</a:t>
                </a:r>
              </a:p>
              <a:p>
                <a:pPr lvl="1"/>
                <a:r>
                  <a:rPr lang="zh-CN" altLang="en-US" sz="2000" dirty="0"/>
                  <a:t>迭代的</a:t>
                </a:r>
                <a:r>
                  <a:rPr lang="en-US" altLang="zh-CN" sz="2000" dirty="0"/>
                  <a:t>K</a:t>
                </a:r>
                <a:r>
                  <a:rPr lang="zh-CN" altLang="en-US" sz="2000" dirty="0"/>
                  <a:t>均值算法用来训练</a:t>
                </a:r>
                <a:r>
                  <a:rPr lang="en-US" altLang="zh-CN" sz="2000" dirty="0"/>
                  <a:t>VQ</a:t>
                </a:r>
                <a:r>
                  <a:rPr lang="zh-CN" altLang="en-US" sz="2000" dirty="0"/>
                  <a:t>中的码本，主要包含两步</a:t>
                </a:r>
                <a:endParaRPr lang="en-US" altLang="zh-CN" sz="2000" dirty="0"/>
              </a:p>
              <a:p>
                <a:pPr lvl="2"/>
                <a:r>
                  <a:rPr lang="zh-CN" altLang="en-US" sz="1600" dirty="0"/>
                  <a:t>字典固定时，更新码</a:t>
                </a:r>
                <a14:m>
                  <m:oMath xmlns:m="http://schemas.openxmlformats.org/officeDocument/2006/math">
                    <m:r>
                      <a:rPr lang="en-US" altLang="zh-CN" sz="1600" b="1" i="1" smtClean="0">
                        <a:latin typeface="Cambria Math" panose="02040503050406030204" pitchFamily="18" charset="0"/>
                      </a:rPr>
                      <m:t>𝜶</m:t>
                    </m:r>
                    <m:r>
                      <a:rPr lang="en-US" altLang="zh-CN" sz="1600" b="1" i="1">
                        <a:latin typeface="Cambria Math" panose="02040503050406030204" pitchFamily="18" charset="0"/>
                      </a:rPr>
                      <m:t>;</m:t>
                    </m:r>
                  </m:oMath>
                </a14:m>
                <a:endParaRPr lang="en-US" altLang="zh-CN" sz="1600" b="1" dirty="0"/>
              </a:p>
              <a:p>
                <a:pPr lvl="2"/>
                <a:r>
                  <a:rPr lang="zh-CN" altLang="en-US" sz="1600" dirty="0"/>
                  <a:t>编码结束时，使用码来更新码本</a:t>
                </a:r>
              </a:p>
              <a:p>
                <a:endParaRPr lang="zh-CN" altLang="en-US" dirty="0"/>
              </a:p>
            </p:txBody>
          </p:sp>
        </mc:Choice>
        <mc:Fallback xmlns="">
          <p:sp>
            <p:nvSpPr>
              <p:cNvPr id="3" name="内容占位符 2">
                <a:extLst>
                  <a:ext uri="{FF2B5EF4-FFF2-40B4-BE49-F238E27FC236}">
                    <a16:creationId xmlns:a16="http://schemas.microsoft.com/office/drawing/2014/main" id="{F11D3AD2-54B3-49F8-BDAA-85D238D3D7C7}"/>
                  </a:ext>
                </a:extLst>
              </p:cNvPr>
              <p:cNvSpPr>
                <a:spLocks noGrp="1" noRot="1" noChangeAspect="1" noMove="1" noResize="1" noEditPoints="1" noAdjustHandles="1" noChangeArrowheads="1" noChangeShapeType="1" noTextEdit="1"/>
              </p:cNvSpPr>
              <p:nvPr>
                <p:ph idx="1"/>
              </p:nvPr>
            </p:nvSpPr>
            <p:spPr>
              <a:blipFill>
                <a:blip r:embed="rId3"/>
                <a:stretch>
                  <a:fillRect l="-928" t="-2101"/>
                </a:stretch>
              </a:blipFill>
            </p:spPr>
            <p:txBody>
              <a:bodyPr/>
              <a:lstStyle/>
              <a:p>
                <a:r>
                  <a:rPr lang="zh-CN" altLang="en-US">
                    <a:noFill/>
                  </a:rPr>
                  <a:t> </a:t>
                </a:r>
              </a:p>
            </p:txBody>
          </p:sp>
        </mc:Fallback>
      </mc:AlternateContent>
      <p:pic>
        <p:nvPicPr>
          <p:cNvPr id="2050" name="Picture 2" descr="https://bkimg.cdn.bcebos.com/pic/810a19d8bc3eb135504fcbd6a41ea8d3fc1f44d6">
            <a:extLst>
              <a:ext uri="{FF2B5EF4-FFF2-40B4-BE49-F238E27FC236}">
                <a16:creationId xmlns:a16="http://schemas.microsoft.com/office/drawing/2014/main" id="{2413D36C-DD7C-43FD-9359-103BB7CD5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882" y="10447"/>
            <a:ext cx="2034918" cy="203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18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B1C9C-5019-45F3-8ED9-56BBC0293376}"/>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F1636D-DE53-4BF2-9D14-FC979A35D216}"/>
                  </a:ext>
                </a:extLst>
              </p:cNvPr>
              <p:cNvSpPr>
                <a:spLocks noGrp="1"/>
              </p:cNvSpPr>
              <p:nvPr>
                <p:ph idx="1"/>
              </p:nvPr>
            </p:nvSpPr>
            <p:spPr/>
            <p:txBody>
              <a:bodyPr>
                <a:normAutofit lnSpcReduction="10000"/>
              </a:bodyPr>
              <a:lstStyle/>
              <a:p>
                <a:r>
                  <a:rPr lang="zh-CN" altLang="en-US" sz="1800" dirty="0"/>
                  <a:t>单变量函数</a:t>
                </a:r>
                <a14:m>
                  <m:oMath xmlns:m="http://schemas.openxmlformats.org/officeDocument/2006/math">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1+</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𝑥</m:t>
                            </m:r>
                          </m:e>
                          <m:sup>
                            <m:r>
                              <a:rPr lang="en-US" altLang="zh-CN" sz="1800" b="0" i="1" smtClean="0">
                                <a:latin typeface="Cambria Math" panose="02040503050406030204" pitchFamily="18" charset="0"/>
                              </a:rPr>
                              <m:t>2</m:t>
                            </m:r>
                          </m:sup>
                        </m:sSup>
                      </m:e>
                    </m:ra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𝑅</m:t>
                    </m:r>
                    <m:r>
                      <a:rPr lang="en-US" altLang="zh-CN" sz="1800" b="0" i="1" smtClean="0">
                        <a:latin typeface="Cambria Math" panose="02040503050406030204" pitchFamily="18" charset="0"/>
                      </a:rPr>
                      <m:t>,</m:t>
                    </m:r>
                  </m:oMath>
                </a14:m>
                <a:r>
                  <a:rPr lang="zh-CN" altLang="en-US" sz="1800" dirty="0"/>
                  <a:t>我们有</a:t>
                </a:r>
                <a14:m>
                  <m:oMath xmlns:m="http://schemas.openxmlformats.org/officeDocument/2006/math">
                    <m:r>
                      <m:rPr>
                        <m:sty m:val="p"/>
                      </m:rPr>
                      <a:rPr lang="en-US" altLang="zh-CN" sz="1800" b="0" i="0"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𝑥</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1+</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𝑥</m:t>
                                </m:r>
                              </m:e>
                              <m:sup>
                                <m:r>
                                  <a:rPr lang="en-US" altLang="zh-CN" sz="1800" b="0" i="1" smtClean="0">
                                    <a:latin typeface="Cambria Math" panose="02040503050406030204" pitchFamily="18" charset="0"/>
                                  </a:rPr>
                                  <m:t>2</m:t>
                                </m:r>
                              </m:sup>
                            </m:sSup>
                          </m:e>
                        </m:rad>
                      </m:den>
                    </m:f>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m:rPr>
                            <m:sty m:val="p"/>
                          </m:rPr>
                          <a:rPr lang="en-US" altLang="zh-CN" sz="1800" b="0" i="0" smtClean="0">
                            <a:latin typeface="Cambria Math" panose="02040503050406030204" pitchFamily="18" charset="0"/>
                          </a:rPr>
                          <m:t>∇</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1+</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𝑥</m:t>
                                    </m:r>
                                  </m:e>
                                  <m:sup>
                                    <m:r>
                                      <a:rPr lang="en-US" altLang="zh-CN" sz="1800" b="0" i="1" smtClean="0">
                                        <a:latin typeface="Cambria Math" panose="02040503050406030204" pitchFamily="18" charset="0"/>
                                      </a:rPr>
                                      <m:t>2</m:t>
                                    </m:r>
                                  </m:sup>
                                </m:sSup>
                              </m:e>
                            </m:d>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3</m:t>
                                </m:r>
                              </m:num>
                              <m:den>
                                <m:r>
                                  <a:rPr lang="en-US" altLang="zh-CN" sz="1800" b="0" i="1" smtClean="0">
                                    <a:latin typeface="Cambria Math" panose="02040503050406030204" pitchFamily="18" charset="0"/>
                                  </a:rPr>
                                  <m:t>2</m:t>
                                </m:r>
                              </m:den>
                            </m:f>
                          </m:sup>
                        </m:sSup>
                      </m:den>
                    </m:f>
                    <m:r>
                      <a:rPr lang="en-US" altLang="zh-CN" sz="1800" b="0" i="1" smtClean="0">
                        <a:latin typeface="Cambria Math" panose="02040503050406030204" pitchFamily="18" charset="0"/>
                      </a:rPr>
                      <m:t>≤1,</m:t>
                    </m:r>
                  </m:oMath>
                </a14:m>
                <a:r>
                  <a:rPr lang="zh-CN" altLang="en-US" sz="1800" dirty="0"/>
                  <a:t>因此</a:t>
                </a:r>
                <a14:m>
                  <m:oMath xmlns:m="http://schemas.openxmlformats.org/officeDocument/2006/math">
                    <m:r>
                      <a:rPr lang="en-US" altLang="zh-CN" sz="1800" b="0" i="1" dirty="0" smtClean="0">
                        <a:latin typeface="Cambria Math" panose="02040503050406030204" pitchFamily="18" charset="0"/>
                      </a:rPr>
                      <m:t>𝑓</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m:t>
                        </m:r>
                      </m:e>
                    </m:d>
                    <m:r>
                      <a:rPr lang="en-US" altLang="zh-CN" sz="1800" b="0" i="1" dirty="0" smtClean="0">
                        <a:latin typeface="Cambria Math" panose="02040503050406030204" pitchFamily="18" charset="0"/>
                      </a:rPr>
                      <m:t>∈</m:t>
                    </m:r>
                    <m:sSubSup>
                      <m:sSubSupPr>
                        <m:ctrlPr>
                          <a:rPr lang="en-US" altLang="zh-CN" sz="1800" b="0" i="1" dirty="0" smtClean="0">
                            <a:latin typeface="Cambria Math" panose="02040503050406030204" pitchFamily="18" charset="0"/>
                          </a:rPr>
                        </m:ctrlPr>
                      </m:sSubSupPr>
                      <m:e>
                        <m:r>
                          <a:rPr lang="en-US" altLang="zh-CN" sz="1800" b="0" i="1" dirty="0" smtClean="0">
                            <a:latin typeface="Cambria Math" panose="02040503050406030204" pitchFamily="18" charset="0"/>
                          </a:rPr>
                          <m:t>𝐶</m:t>
                        </m:r>
                      </m:e>
                      <m:sub>
                        <m:r>
                          <a:rPr lang="en-US" altLang="zh-CN" sz="1800" b="0" i="1" dirty="0" smtClean="0">
                            <a:latin typeface="Cambria Math" panose="02040503050406030204" pitchFamily="18" charset="0"/>
                          </a:rPr>
                          <m:t>1</m:t>
                        </m:r>
                      </m:sub>
                      <m:sup>
                        <m:r>
                          <a:rPr lang="en-US" altLang="zh-CN" sz="1800" b="0" i="1" dirty="0" smtClean="0">
                            <a:latin typeface="Cambria Math" panose="02040503050406030204" pitchFamily="18" charset="0"/>
                          </a:rPr>
                          <m:t>1,1</m:t>
                        </m:r>
                      </m:sup>
                    </m:sSubSup>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𝑅</m:t>
                    </m:r>
                    <m:r>
                      <a:rPr lang="en-US" altLang="zh-CN" sz="1800" b="0" i="1" dirty="0" smtClean="0">
                        <a:latin typeface="Cambria Math" panose="02040503050406030204" pitchFamily="18" charset="0"/>
                      </a:rPr>
                      <m:t>)</m:t>
                    </m:r>
                  </m:oMath>
                </a14:m>
                <a:endParaRPr lang="en-US" altLang="zh-CN" sz="1800" dirty="0"/>
              </a:p>
              <a:p>
                <a:r>
                  <a:rPr lang="zh-CN" altLang="en-US" sz="1800" dirty="0"/>
                  <a:t>函数类</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𝑳</m:t>
                        </m:r>
                      </m:sub>
                      <m:sup>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sup>
                    </m:sSub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e>
                    </m:d>
                  </m:oMath>
                </a14:m>
                <a:r>
                  <a:rPr lang="zh-CN" altLang="en-US" sz="1800" dirty="0"/>
                  <a:t>有什么</a:t>
                </a:r>
                <a:r>
                  <a:rPr lang="zh-CN" altLang="en-US" sz="1800" dirty="0">
                    <a:solidFill>
                      <a:srgbClr val="FF0000"/>
                    </a:solidFill>
                  </a:rPr>
                  <a:t>直观理解</a:t>
                </a:r>
                <a:r>
                  <a:rPr lang="zh-CN" altLang="en-US" sz="1800" dirty="0"/>
                  <a:t>么？</a:t>
                </a:r>
                <a:endParaRPr lang="en-US" altLang="zh-CN" sz="1800" dirty="0"/>
              </a:p>
              <a:p>
                <a:r>
                  <a:rPr lang="zh-CN" altLang="en-US" sz="1800" b="1" dirty="0">
                    <a:solidFill>
                      <a:srgbClr val="FF0000"/>
                    </a:solidFill>
                  </a:rPr>
                  <a:t>定理</a:t>
                </a:r>
                <a:r>
                  <a:rPr lang="zh-CN" altLang="en-US" sz="1800" dirty="0"/>
                  <a:t>：令</a:t>
                </a:r>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𝑳</m:t>
                        </m:r>
                      </m:sub>
                      <m:sup>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sup>
                    </m:sSub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e>
                    </m:d>
                    <m:r>
                      <a:rPr lang="en-US" altLang="zh-CN" sz="1800" i="1">
                        <a:latin typeface="Cambria Math" panose="02040503050406030204" pitchFamily="18" charset="0"/>
                      </a:rPr>
                      <m:t>,</m:t>
                    </m:r>
                  </m:oMath>
                </a14:m>
                <a:r>
                  <a:rPr lang="zh-CN" altLang="en-US" sz="1800" dirty="0"/>
                  <a:t>则</a:t>
                </a:r>
                <a14:m>
                  <m:oMath xmlns:m="http://schemas.openxmlformats.org/officeDocument/2006/math">
                    <m:r>
                      <a:rPr lang="en-US" altLang="zh-CN" sz="1800" i="1" dirty="0">
                        <a:latin typeface="Cambria Math" panose="02040503050406030204" pitchFamily="18" charset="0"/>
                      </a:rPr>
                      <m:t>∀</m:t>
                    </m:r>
                    <m:r>
                      <a:rPr lang="en-US" altLang="zh-CN" sz="1800" i="1" dirty="0">
                        <a:latin typeface="Cambria Math" panose="02040503050406030204" pitchFamily="18" charset="0"/>
                      </a:rPr>
                      <m:t>𝒙</m:t>
                    </m:r>
                    <m:r>
                      <a:rPr lang="en-US" altLang="zh-CN" sz="1800" i="1" dirty="0">
                        <a:latin typeface="Cambria Math" panose="02040503050406030204" pitchFamily="18" charset="0"/>
                      </a:rPr>
                      <m:t>,</m:t>
                    </m:r>
                    <m:r>
                      <a:rPr lang="en-US" altLang="zh-CN" sz="1800" i="1" dirty="0">
                        <a:latin typeface="Cambria Math" panose="02040503050406030204" pitchFamily="18" charset="0"/>
                      </a:rPr>
                      <m:t>𝒚</m:t>
                    </m:r>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𝑹</m:t>
                        </m:r>
                      </m:e>
                      <m:sup>
                        <m:r>
                          <a:rPr lang="en-US" altLang="zh-CN" sz="1800" i="1" dirty="0">
                            <a:latin typeface="Cambria Math" panose="02040503050406030204" pitchFamily="18" charset="0"/>
                          </a:rPr>
                          <m:t>𝒏</m:t>
                        </m:r>
                      </m:sup>
                    </m:sSup>
                  </m:oMath>
                </a14:m>
                <a:r>
                  <a:rPr lang="zh-CN" altLang="en-US" sz="1800" dirty="0"/>
                  <a:t>，我们有</a:t>
                </a:r>
                <a:endParaRPr lang="en-US" altLang="zh-CN" sz="1800" dirty="0"/>
              </a:p>
              <a:p>
                <a:pPr lvl="1">
                  <a:lnSpc>
                    <a:spcPct val="120000"/>
                  </a:lnSpc>
                </a:pPr>
                <a14:m>
                  <m:oMath xmlns:m="http://schemas.openxmlformats.org/officeDocument/2006/math">
                    <m:r>
                      <m:rPr>
                        <m:lit/>
                      </m:rP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m:rPr>
                        <m:lit/>
                      </m:rPr>
                      <a:rPr lang="en-US" altLang="zh-CN" sz="1800" i="1">
                        <a:latin typeface="Cambria Math" panose="02040503050406030204" pitchFamily="18" charset="0"/>
                      </a:rPr>
                      <m:t>&lt;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&gt;</m:t>
                    </m:r>
                    <m:r>
                      <m:rPr>
                        <m:lit/>
                      </m:rPr>
                      <a:rPr lang="en-US" altLang="zh-CN" sz="1800" i="1">
                        <a:latin typeface="Cambria Math" panose="02040503050406030204" pitchFamily="18" charset="0"/>
                      </a:rPr>
                      <m:t>|</m:t>
                    </m:r>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𝑳</m:t>
                        </m:r>
                      </m:num>
                      <m:den>
                        <m:r>
                          <a:rPr lang="en-US" altLang="zh-CN" sz="1800" i="1">
                            <a:latin typeface="Cambria Math" panose="02040503050406030204" pitchFamily="18" charset="0"/>
                          </a:rPr>
                          <m:t>𝟐</m:t>
                        </m:r>
                      </m:den>
                    </m:f>
                    <m:r>
                      <m:rPr>
                        <m:lit/>
                      </m:rP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oMath>
                </a14:m>
                <a:endParaRPr lang="en-US" altLang="zh-CN" sz="1800" dirty="0"/>
              </a:p>
              <a:p>
                <a:pPr>
                  <a:lnSpc>
                    <a:spcPct val="120000"/>
                  </a:lnSpc>
                </a:pPr>
                <a:r>
                  <a:rPr lang="zh-CN" altLang="en-US" sz="1800" dirty="0">
                    <a:solidFill>
                      <a:srgbClr val="FF0000"/>
                    </a:solidFill>
                  </a:rPr>
                  <a:t>证明：</a:t>
                </a:r>
                <a:r>
                  <a:rPr lang="zh-CN" altLang="en-US" sz="1800" dirty="0"/>
                  <a:t>对任意</a:t>
                </a:r>
                <a14:m>
                  <m:oMath xmlns:m="http://schemas.openxmlformats.org/officeDocument/2006/math">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𝑅</m:t>
                        </m:r>
                      </m:e>
                      <m:sup>
                        <m:r>
                          <a:rPr lang="en-US" altLang="zh-CN" sz="1800" b="0" i="1" smtClean="0">
                            <a:latin typeface="Cambria Math" panose="02040503050406030204" pitchFamily="18" charset="0"/>
                          </a:rPr>
                          <m:t>𝑛</m:t>
                        </m:r>
                      </m:sup>
                    </m:sSup>
                    <m:r>
                      <a:rPr lang="zh-CN" altLang="en-US" sz="1800" i="1">
                        <a:latin typeface="Cambria Math" panose="02040503050406030204" pitchFamily="18" charset="0"/>
                      </a:rPr>
                      <m:t>，</m:t>
                    </m:r>
                  </m:oMath>
                </a14:m>
                <a:r>
                  <a:rPr lang="zh-CN" altLang="en-US" sz="1800" dirty="0"/>
                  <a:t>我们有：</a:t>
                </a:r>
                <a14:m>
                  <m:oMath xmlns:m="http://schemas.openxmlformats.org/officeDocument/2006/math">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nary>
                      <m:naryPr>
                        <m:ctrlPr>
                          <a:rPr lang="en-US" altLang="zh-CN" sz="1800" b="0" i="1" smtClean="0">
                            <a:latin typeface="Cambria Math" panose="02040503050406030204" pitchFamily="18" charset="0"/>
                          </a:rPr>
                        </m:ctrlPr>
                      </m:naryPr>
                      <m:sub>
                        <m:r>
                          <a:rPr lang="en-US" altLang="zh-CN" sz="1800" b="0" i="1" smtClean="0">
                            <a:latin typeface="Cambria Math" panose="02040503050406030204" pitchFamily="18" charset="0"/>
                          </a:rPr>
                          <m:t>0</m:t>
                        </m:r>
                      </m:sub>
                      <m:sup>
                        <m:r>
                          <a:rPr lang="en-US" altLang="zh-CN" sz="1800" b="0" i="1" smtClean="0">
                            <a:latin typeface="Cambria Math" panose="02040503050406030204" pitchFamily="18" charset="0"/>
                          </a:rPr>
                          <m:t>1</m:t>
                        </m:r>
                      </m:sup>
                      <m:e>
                        <m:r>
                          <a:rPr lang="en-US" altLang="zh-CN" sz="1800" b="0" i="1" smtClean="0">
                            <a:latin typeface="Cambria Math" panose="02040503050406030204" pitchFamily="18" charset="0"/>
                          </a:rPr>
                          <m:t>&lt;</m:t>
                        </m:r>
                        <m:r>
                          <m:rPr>
                            <m:sty m:val="p"/>
                          </m:rPr>
                          <a:rPr lang="en-US" altLang="zh-CN" sz="1800" b="0" i="0"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𝜏</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e>
                            </m:d>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&gt;</m:t>
                        </m:r>
                      </m:e>
                    </m:nary>
                    <m:r>
                      <a:rPr lang="en-US" altLang="zh-CN" sz="1800" b="0" i="1" smtClean="0">
                        <a:latin typeface="Cambria Math" panose="02040503050406030204" pitchFamily="18" charset="0"/>
                      </a:rPr>
                      <m:t>𝑑</m:t>
                    </m:r>
                    <m:r>
                      <a:rPr lang="en-US" altLang="zh-CN" sz="1800" b="0" i="1" smtClean="0">
                        <a:latin typeface="Cambria Math" panose="02040503050406030204" pitchFamily="18" charset="0"/>
                      </a:rPr>
                      <m:t>𝜏</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+&lt;</m:t>
                    </m:r>
                    <m:r>
                      <m:rPr>
                        <m:sty m:val="p"/>
                      </m:rPr>
                      <a:rPr lang="en-US" altLang="zh-CN" sz="1800" b="0" i="0"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&gt;+</m:t>
                    </m:r>
                    <m:nary>
                      <m:naryPr>
                        <m:ctrlPr>
                          <a:rPr lang="en-US" altLang="zh-CN" sz="1800" b="0" i="1" smtClean="0">
                            <a:latin typeface="Cambria Math" panose="02040503050406030204" pitchFamily="18" charset="0"/>
                          </a:rPr>
                        </m:ctrlPr>
                      </m:naryPr>
                      <m:sub>
                        <m:r>
                          <a:rPr lang="en-US" altLang="zh-CN" sz="1800" b="0" i="1" smtClean="0">
                            <a:latin typeface="Cambria Math" panose="02040503050406030204" pitchFamily="18" charset="0"/>
                          </a:rPr>
                          <m:t>0</m:t>
                        </m:r>
                      </m:sub>
                      <m:sup>
                        <m:r>
                          <a:rPr lang="en-US" altLang="zh-CN" sz="1800" b="0" i="1" smtClean="0">
                            <a:latin typeface="Cambria Math" panose="02040503050406030204" pitchFamily="18" charset="0"/>
                          </a:rPr>
                          <m:t>1</m:t>
                        </m:r>
                      </m:sup>
                      <m:e>
                        <m:r>
                          <a:rPr lang="en-US" altLang="zh-CN" sz="1800" b="0" i="1" smtClean="0">
                            <a:latin typeface="Cambria Math" panose="02040503050406030204" pitchFamily="18" charset="0"/>
                          </a:rPr>
                          <m:t>&lt;</m:t>
                        </m:r>
                        <m:r>
                          <m:rPr>
                            <m:sty m:val="p"/>
                          </m:rPr>
                          <a:rPr lang="en-US" altLang="zh-CN" sz="1800" b="0" i="0"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𝜏</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e>
                            </m:d>
                          </m:e>
                        </m:d>
                        <m:r>
                          <a:rPr lang="en-US" altLang="zh-CN" sz="1800" b="0" i="1" smtClean="0">
                            <a:latin typeface="Cambria Math" panose="02040503050406030204" pitchFamily="18" charset="0"/>
                          </a:rPr>
                          <m:t>−</m:t>
                        </m:r>
                        <m:r>
                          <m:rPr>
                            <m:sty m:val="p"/>
                          </m:rPr>
                          <a:rPr lang="en-US" altLang="zh-CN" sz="1800" b="0" i="0"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&gt;</m:t>
                        </m:r>
                      </m:e>
                    </m:nary>
                    <m:r>
                      <a:rPr lang="en-US" altLang="zh-CN" sz="1800" b="0" i="1" smtClean="0">
                        <a:latin typeface="Cambria Math" panose="02040503050406030204" pitchFamily="18" charset="0"/>
                      </a:rPr>
                      <m:t>𝑑</m:t>
                    </m:r>
                    <m:r>
                      <a:rPr lang="en-US" altLang="zh-CN" sz="1800" b="0" i="1" smtClean="0">
                        <a:latin typeface="Cambria Math" panose="02040503050406030204" pitchFamily="18" charset="0"/>
                      </a:rPr>
                      <m:t>𝜏</m:t>
                    </m:r>
                  </m:oMath>
                </a14:m>
                <a:endParaRPr lang="en-US" altLang="zh-CN" sz="1800" b="0" dirty="0"/>
              </a:p>
              <a:p>
                <a:pPr>
                  <a:lnSpc>
                    <a:spcPct val="120000"/>
                  </a:lnSpc>
                </a:pPr>
                <a:r>
                  <a:rPr lang="zh-CN" altLang="en-US" sz="1800" dirty="0"/>
                  <a:t>因此，</a:t>
                </a:r>
                <a14:m>
                  <m:oMath xmlns:m="http://schemas.openxmlformats.org/officeDocument/2006/math">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𝑦</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 &lt;</m:t>
                    </m:r>
                    <m:r>
                      <m:rPr>
                        <m:sty m:val="p"/>
                      </m:rPr>
                      <a:rPr lang="en-US" altLang="zh-CN" sz="1800" b="0" i="0"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&gt;</m:t>
                    </m:r>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m:t>
                    </m:r>
                    <m:r>
                      <m:rPr>
                        <m:lit/>
                      </m:rPr>
                      <a:rPr lang="en-US" altLang="zh-CN" sz="1800" b="0" i="1" smtClean="0">
                        <a:latin typeface="Cambria Math" panose="02040503050406030204" pitchFamily="18" charset="0"/>
                      </a:rPr>
                      <m:t>|</m:t>
                    </m:r>
                    <m:nary>
                      <m:naryPr>
                        <m:ctrlPr>
                          <a:rPr lang="en-US" altLang="zh-CN" sz="1800" i="1">
                            <a:latin typeface="Cambria Math" panose="02040503050406030204" pitchFamily="18" charset="0"/>
                          </a:rPr>
                        </m:ctrlPr>
                      </m:naryPr>
                      <m:sub>
                        <m:r>
                          <a:rPr lang="en-US" altLang="zh-CN" sz="1800" i="1">
                            <a:latin typeface="Cambria Math" panose="02040503050406030204" pitchFamily="18" charset="0"/>
                          </a:rPr>
                          <m:t>0</m:t>
                        </m:r>
                      </m:sub>
                      <m:sup>
                        <m:r>
                          <a:rPr lang="en-US" altLang="zh-CN" sz="1800" i="1">
                            <a:latin typeface="Cambria Math" panose="02040503050406030204" pitchFamily="18" charset="0"/>
                          </a:rPr>
                          <m:t>1</m:t>
                        </m:r>
                      </m:sup>
                      <m:e>
                        <m:r>
                          <a:rPr lang="en-US" altLang="zh-CN" sz="1800" i="1">
                            <a:latin typeface="Cambria Math" panose="02040503050406030204" pitchFamily="18" charset="0"/>
                          </a:rPr>
                          <m:t>&lt;</m:t>
                        </m:r>
                        <m:r>
                          <m:rPr>
                            <m:sty m:val="p"/>
                          </m:rPr>
                          <a:rPr lang="en-US" altLang="zh-CN" sz="1800">
                            <a:latin typeface="Cambria Math" panose="02040503050406030204" pitchFamily="18" charset="0"/>
                          </a:rPr>
                          <m:t>∇</m:t>
                        </m:r>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𝜏</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e>
                            </m:d>
                          </m:e>
                        </m:d>
                        <m:r>
                          <a:rPr lang="en-US" altLang="zh-CN" sz="1800" i="1">
                            <a:latin typeface="Cambria Math" panose="02040503050406030204" pitchFamily="18" charset="0"/>
                          </a:rPr>
                          <m:t>−</m:t>
                        </m:r>
                        <m:r>
                          <m:rPr>
                            <m:sty m:val="p"/>
                          </m:rPr>
                          <a:rPr lang="en-US" altLang="zh-CN" sz="1800">
                            <a:latin typeface="Cambria Math" panose="02040503050406030204" pitchFamily="18" charset="0"/>
                          </a:rPr>
                          <m:t>∇</m:t>
                        </m:r>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&gt;</m:t>
                        </m:r>
                      </m:e>
                    </m:nary>
                    <m:r>
                      <a:rPr lang="en-US" altLang="zh-CN" sz="1800" b="0" i="1" smtClean="0">
                        <a:latin typeface="Cambria Math" panose="02040503050406030204" pitchFamily="18" charset="0"/>
                      </a:rPr>
                      <m:t>𝑑</m:t>
                    </m:r>
                    <m:r>
                      <a:rPr lang="en-US" altLang="zh-CN" sz="1800" b="0" i="1" smtClean="0">
                        <a:latin typeface="Cambria Math" panose="02040503050406030204" pitchFamily="18" charset="0"/>
                      </a:rPr>
                      <m:t>𝜏</m:t>
                    </m:r>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m:t>
                    </m:r>
                    <m:nary>
                      <m:naryPr>
                        <m:ctrlPr>
                          <a:rPr lang="en-US" altLang="zh-CN" sz="1800" i="1">
                            <a:latin typeface="Cambria Math" panose="02040503050406030204" pitchFamily="18" charset="0"/>
                          </a:rPr>
                        </m:ctrlPr>
                      </m:naryPr>
                      <m:sub>
                        <m:r>
                          <a:rPr lang="en-US" altLang="zh-CN" sz="1800" i="1">
                            <a:latin typeface="Cambria Math" panose="02040503050406030204" pitchFamily="18" charset="0"/>
                          </a:rPr>
                          <m:t>0</m:t>
                        </m:r>
                      </m:sub>
                      <m:sup>
                        <m:r>
                          <a:rPr lang="en-US" altLang="zh-CN" sz="1800" i="1">
                            <a:latin typeface="Cambria Math" panose="02040503050406030204" pitchFamily="18" charset="0"/>
                          </a:rPr>
                          <m:t>1</m:t>
                        </m:r>
                      </m:sup>
                      <m:e>
                        <m:r>
                          <m:rPr>
                            <m:lit/>
                          </m:rPr>
                          <a:rPr lang="en-US" altLang="zh-CN" sz="1800" i="1">
                            <a:latin typeface="Cambria Math" panose="02040503050406030204" pitchFamily="18" charset="0"/>
                          </a:rPr>
                          <m:t>|</m:t>
                        </m:r>
                        <m:r>
                          <a:rPr lang="en-US" altLang="zh-CN" sz="1800" i="1">
                            <a:latin typeface="Cambria Math" panose="02040503050406030204" pitchFamily="18" charset="0"/>
                          </a:rPr>
                          <m:t>&lt;</m:t>
                        </m:r>
                        <m:r>
                          <m:rPr>
                            <m:sty m:val="p"/>
                          </m:rPr>
                          <a:rPr lang="en-US" altLang="zh-CN" sz="1800">
                            <a:latin typeface="Cambria Math" panose="02040503050406030204" pitchFamily="18" charset="0"/>
                          </a:rPr>
                          <m:t>∇</m:t>
                        </m:r>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𝜏</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e>
                            </m:d>
                          </m:e>
                        </m:d>
                        <m:r>
                          <a:rPr lang="en-US" altLang="zh-CN" sz="1800" i="1">
                            <a:latin typeface="Cambria Math" panose="02040503050406030204" pitchFamily="18" charset="0"/>
                          </a:rPr>
                          <m:t>−</m:t>
                        </m:r>
                        <m:r>
                          <m:rPr>
                            <m:sty m:val="p"/>
                          </m:rPr>
                          <a:rPr lang="en-US" altLang="zh-CN" sz="1800">
                            <a:latin typeface="Cambria Math" panose="02040503050406030204" pitchFamily="18" charset="0"/>
                          </a:rPr>
                          <m:t>∇</m:t>
                        </m:r>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&gt;</m:t>
                        </m:r>
                      </m:e>
                    </m:nary>
                    <m:r>
                      <m:rPr>
                        <m:lit/>
                      </m:rPr>
                      <a:rPr lang="en-US" altLang="zh-CN" sz="1800" i="1">
                        <a:latin typeface="Cambria Math" panose="02040503050406030204" pitchFamily="18" charset="0"/>
                      </a:rPr>
                      <m:t>|</m:t>
                    </m:r>
                    <m:r>
                      <a:rPr lang="en-US" altLang="zh-CN" sz="1800" i="1">
                        <a:latin typeface="Cambria Math" panose="02040503050406030204" pitchFamily="18" charset="0"/>
                      </a:rPr>
                      <m:t>𝑑</m:t>
                    </m:r>
                    <m:r>
                      <a:rPr lang="en-US" altLang="zh-CN" sz="1800" i="1">
                        <a:latin typeface="Cambria Math" panose="02040503050406030204" pitchFamily="18" charset="0"/>
                      </a:rPr>
                      <m:t>𝜏</m:t>
                    </m:r>
                    <m:r>
                      <a:rPr lang="en-US" altLang="zh-CN" sz="1800" b="0" i="1" smtClean="0">
                        <a:latin typeface="Cambria Math" panose="02040503050406030204" pitchFamily="18" charset="0"/>
                      </a:rPr>
                      <m:t>≤</m:t>
                    </m:r>
                  </m:oMath>
                </a14:m>
                <a:r>
                  <a:rPr lang="en-US" altLang="zh-CN" sz="1800" dirty="0"/>
                  <a:t> </a:t>
                </a:r>
                <a14:m>
                  <m:oMath xmlns:m="http://schemas.openxmlformats.org/officeDocument/2006/math">
                    <m:nary>
                      <m:naryPr>
                        <m:ctrlPr>
                          <a:rPr lang="en-US" altLang="zh-CN" sz="1800" i="1">
                            <a:latin typeface="Cambria Math" panose="02040503050406030204" pitchFamily="18" charset="0"/>
                          </a:rPr>
                        </m:ctrlPr>
                      </m:naryPr>
                      <m:sub>
                        <m:r>
                          <a:rPr lang="en-US" altLang="zh-CN" sz="1800" i="1">
                            <a:latin typeface="Cambria Math" panose="02040503050406030204" pitchFamily="18" charset="0"/>
                          </a:rPr>
                          <m:t>0</m:t>
                        </m:r>
                      </m:sub>
                      <m:sup>
                        <m:r>
                          <a:rPr lang="en-US" altLang="zh-CN" sz="1800" i="1">
                            <a:latin typeface="Cambria Math" panose="02040503050406030204" pitchFamily="18" charset="0"/>
                          </a:rPr>
                          <m:t>1</m:t>
                        </m:r>
                      </m:sup>
                      <m:e>
                        <m:r>
                          <m:rPr>
                            <m:lit/>
                          </m:rPr>
                          <a:rPr lang="en-US" altLang="zh-CN" sz="1800" i="1">
                            <a:latin typeface="Cambria Math" panose="02040503050406030204" pitchFamily="18" charset="0"/>
                          </a:rPr>
                          <m:t>|</m:t>
                        </m:r>
                        <m:r>
                          <m:rPr>
                            <m:lit/>
                          </m:rPr>
                          <a:rPr lang="en-US" altLang="zh-CN" sz="1800" b="0" i="1" smtClean="0">
                            <a:latin typeface="Cambria Math" panose="02040503050406030204" pitchFamily="18" charset="0"/>
                          </a:rPr>
                          <m:t>|</m:t>
                        </m:r>
                        <m:r>
                          <m:rPr>
                            <m:sty m:val="p"/>
                          </m:rPr>
                          <a:rPr lang="en-US" altLang="zh-CN" sz="1800">
                            <a:latin typeface="Cambria Math" panose="02040503050406030204" pitchFamily="18" charset="0"/>
                          </a:rPr>
                          <m:t>∇</m:t>
                        </m:r>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𝜏</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e>
                            </m:d>
                          </m:e>
                        </m:d>
                        <m:r>
                          <a:rPr lang="en-US" altLang="zh-CN" sz="1800" i="1">
                            <a:latin typeface="Cambria Math" panose="02040503050406030204" pitchFamily="18" charset="0"/>
                          </a:rPr>
                          <m:t>−</m:t>
                        </m:r>
                        <m:r>
                          <m:rPr>
                            <m:sty m:val="p"/>
                          </m:rPr>
                          <a:rPr lang="en-US" altLang="zh-CN" sz="1800">
                            <a:latin typeface="Cambria Math" panose="02040503050406030204" pitchFamily="18" charset="0"/>
                          </a:rPr>
                          <m:t>∇</m:t>
                        </m:r>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m:t>
                        </m:r>
                        <m:r>
                          <m:rPr>
                            <m:lit/>
                          </m:rPr>
                          <a:rPr lang="en-US" altLang="zh-CN" sz="1800" b="0" i="1" smtClean="0">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r>
                          <m:rPr>
                            <m:lit/>
                          </m:rPr>
                          <a:rPr lang="en-US" altLang="zh-CN" sz="1800" b="0" i="1" smtClean="0">
                            <a:latin typeface="Cambria Math" panose="02040503050406030204" pitchFamily="18" charset="0"/>
                          </a:rPr>
                          <m:t>||</m:t>
                        </m:r>
                      </m:e>
                    </m:nary>
                    <m:r>
                      <a:rPr lang="en-US" altLang="zh-CN" sz="1800" i="1">
                        <a:latin typeface="Cambria Math" panose="02040503050406030204" pitchFamily="18" charset="0"/>
                      </a:rPr>
                      <m:t>𝑑</m:t>
                    </m:r>
                    <m:r>
                      <a:rPr lang="en-US" altLang="zh-CN" sz="1800" i="1">
                        <a:latin typeface="Cambria Math" panose="02040503050406030204" pitchFamily="18" charset="0"/>
                      </a:rPr>
                      <m:t>𝜏</m:t>
                    </m:r>
                    <m:r>
                      <a:rPr lang="en-US" altLang="zh-CN" sz="1800" b="0" i="1" smtClean="0">
                        <a:latin typeface="Cambria Math" panose="02040503050406030204" pitchFamily="18" charset="0"/>
                      </a:rPr>
                      <m:t>≤</m:t>
                    </m:r>
                  </m:oMath>
                </a14:m>
                <a:r>
                  <a:rPr lang="en-US" altLang="zh-CN" sz="1800" dirty="0"/>
                  <a:t> </a:t>
                </a:r>
                <a14:m>
                  <m:oMath xmlns:m="http://schemas.openxmlformats.org/officeDocument/2006/math">
                    <m:nary>
                      <m:naryPr>
                        <m:ctrlPr>
                          <a:rPr lang="en-US" altLang="zh-CN" sz="1800" i="1">
                            <a:latin typeface="Cambria Math" panose="02040503050406030204" pitchFamily="18" charset="0"/>
                          </a:rPr>
                        </m:ctrlPr>
                      </m:naryPr>
                      <m:sub>
                        <m:r>
                          <a:rPr lang="en-US" altLang="zh-CN" sz="1800" i="1">
                            <a:latin typeface="Cambria Math" panose="02040503050406030204" pitchFamily="18" charset="0"/>
                          </a:rPr>
                          <m:t>0</m:t>
                        </m:r>
                      </m:sub>
                      <m:sup>
                        <m:r>
                          <a:rPr lang="en-US" altLang="zh-CN" sz="1800" i="1">
                            <a:latin typeface="Cambria Math" panose="02040503050406030204" pitchFamily="18" charset="0"/>
                          </a:rPr>
                          <m:t>1</m:t>
                        </m:r>
                      </m:sup>
                      <m:e>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𝜏</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m:rPr>
                            <m:lit/>
                          </m:rPr>
                          <a:rPr lang="en-US" altLang="zh-CN" sz="1800" b="0" i="1" smtClean="0">
                            <a:latin typeface="Cambria Math" panose="02040503050406030204" pitchFamily="18" charset="0"/>
                          </a:rPr>
                          <m:t>||</m:t>
                        </m:r>
                        <m:r>
                          <a:rPr lang="en-US" altLang="zh-CN" sz="1800" i="1">
                            <a:latin typeface="Cambria Math" panose="02040503050406030204" pitchFamily="18" charset="0"/>
                          </a:rPr>
                          <m:t>⋅</m:t>
                        </m:r>
                        <m:r>
                          <m:rPr>
                            <m:lit/>
                          </m:rP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r>
                          <m:rPr>
                            <m:lit/>
                          </m:rPr>
                          <a:rPr lang="en-US" altLang="zh-CN" sz="1800" i="1">
                            <a:latin typeface="Cambria Math" panose="02040503050406030204" pitchFamily="18" charset="0"/>
                          </a:rPr>
                          <m:t>||</m:t>
                        </m:r>
                      </m:e>
                    </m:nary>
                    <m:r>
                      <a:rPr lang="en-US" altLang="zh-CN" sz="1800" i="1">
                        <a:latin typeface="Cambria Math" panose="02040503050406030204" pitchFamily="18" charset="0"/>
                      </a:rPr>
                      <m:t>𝑑</m:t>
                    </m:r>
                    <m:r>
                      <a:rPr lang="en-US" altLang="zh-CN" sz="1800" i="1">
                        <a:latin typeface="Cambria Math" panose="02040503050406030204" pitchFamily="18" charset="0"/>
                      </a:rPr>
                      <m:t>𝜏</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𝐿</m:t>
                        </m:r>
                      </m:num>
                      <m:den>
                        <m:r>
                          <a:rPr lang="en-US" altLang="zh-CN" sz="1800" b="0" i="1" smtClean="0">
                            <a:latin typeface="Cambria Math" panose="02040503050406030204" pitchFamily="18" charset="0"/>
                          </a:rPr>
                          <m:t>2</m:t>
                        </m:r>
                      </m:den>
                    </m:f>
                    <m:r>
                      <m:rPr>
                        <m:lit/>
                      </m:rP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m:rPr>
                        <m:lit/>
                      </m:rP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m:rPr>
                            <m:lit/>
                          </m:rPr>
                          <a:rPr lang="en-US" altLang="zh-CN" sz="1800" b="0" i="1" smtClean="0">
                            <a:latin typeface="Cambria Math" panose="02040503050406030204" pitchFamily="18" charset="0"/>
                          </a:rPr>
                          <m:t>|</m:t>
                        </m:r>
                      </m:e>
                      <m:sup>
                        <m:r>
                          <a:rPr lang="en-US" altLang="zh-CN" sz="1800" b="0" i="1" smtClean="0">
                            <a:latin typeface="Cambria Math" panose="02040503050406030204" pitchFamily="18" charset="0"/>
                          </a:rPr>
                          <m:t>2</m:t>
                        </m:r>
                      </m:sup>
                    </m:sSup>
                  </m:oMath>
                </a14:m>
                <a:endParaRPr lang="en-US" altLang="zh-CN" sz="1800" dirty="0"/>
              </a:p>
              <a:p>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36F1636D-DE53-4BF2-9D14-FC979A35D216}"/>
                  </a:ext>
                </a:extLst>
              </p:cNvPr>
              <p:cNvSpPr>
                <a:spLocks noGrp="1" noRot="1" noChangeAspect="1" noMove="1" noResize="1" noEditPoints="1" noAdjustHandles="1" noChangeArrowheads="1" noChangeShapeType="1" noTextEdit="1"/>
              </p:cNvSpPr>
              <p:nvPr>
                <p:ph idx="1"/>
              </p:nvPr>
            </p:nvSpPr>
            <p:spPr>
              <a:blipFill>
                <a:blip r:embed="rId2"/>
                <a:stretch>
                  <a:fillRect l="-1739" t="-280" b="-15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028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1C63C8A-030B-45E1-841C-5F0C29DDAF93}"/>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 K-SVD</a:t>
                </a:r>
                <a:endParaRPr lang="zh-CN" altLang="en-US" dirty="0"/>
              </a:p>
            </p:txBody>
          </p:sp>
        </mc:Choice>
        <mc:Fallback xmlns="">
          <p:sp>
            <p:nvSpPr>
              <p:cNvPr id="2" name="标题 1">
                <a:extLst>
                  <a:ext uri="{FF2B5EF4-FFF2-40B4-BE49-F238E27FC236}">
                    <a16:creationId xmlns:a16="http://schemas.microsoft.com/office/drawing/2014/main" id="{B1C63C8A-030B-45E1-841C-5F0C29DDAF93}"/>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DA117C-20CF-4966-B8A7-3B70E1A4DDDD}"/>
                  </a:ext>
                </a:extLst>
              </p:cNvPr>
              <p:cNvSpPr>
                <a:spLocks noGrp="1"/>
              </p:cNvSpPr>
              <p:nvPr>
                <p:ph idx="1"/>
              </p:nvPr>
            </p:nvSpPr>
            <p:spPr/>
            <p:txBody>
              <a:bodyPr>
                <a:normAutofit fontScale="92500" lnSpcReduction="10000"/>
              </a:bodyPr>
              <a:lstStyle/>
              <a:p>
                <a:r>
                  <a:rPr lang="en-US" altLang="zh-CN" dirty="0"/>
                  <a:t>K</a:t>
                </a:r>
                <a:r>
                  <a:rPr lang="zh-CN" altLang="en-US" dirty="0"/>
                  <a:t>均值算法</a:t>
                </a:r>
                <a:endParaRPr lang="en-US" altLang="zh-CN" dirty="0"/>
              </a:p>
              <a:p>
                <a:r>
                  <a:rPr lang="zh-CN" altLang="en-US" sz="2000" dirty="0"/>
                  <a:t>输入：训练数据</a:t>
                </a:r>
                <a14:m>
                  <m:oMath xmlns:m="http://schemas.openxmlformats.org/officeDocument/2006/math">
                    <m:r>
                      <a:rPr lang="en-US" altLang="zh-CN" sz="2000" b="1" i="1" smtClean="0">
                        <a:latin typeface="Cambria Math" panose="02040503050406030204" pitchFamily="18" charset="0"/>
                      </a:rPr>
                      <m:t>𝑿</m:t>
                    </m:r>
                  </m:oMath>
                </a14:m>
                <a:endParaRPr lang="en-US" altLang="zh-CN" sz="2000" b="1" dirty="0"/>
              </a:p>
              <a:p>
                <a:r>
                  <a:rPr lang="zh-CN" altLang="en-US" sz="2000" dirty="0"/>
                  <a:t>输出：字典</a:t>
                </a:r>
                <a14:m>
                  <m:oMath xmlns:m="http://schemas.openxmlformats.org/officeDocument/2006/math">
                    <m:r>
                      <a:rPr lang="en-US" altLang="zh-CN" sz="2000" b="1" i="1" smtClean="0">
                        <a:latin typeface="Cambria Math" panose="02040503050406030204" pitchFamily="18" charset="0"/>
                      </a:rPr>
                      <m:t>𝑫</m:t>
                    </m:r>
                    <m:r>
                      <a:rPr lang="en-US" altLang="zh-CN" sz="2000" b="1" i="1">
                        <a:latin typeface="Cambria Math" panose="02040503050406030204" pitchFamily="18" charset="0"/>
                      </a:rPr>
                      <m:t>,</m:t>
                    </m:r>
                  </m:oMath>
                </a14:m>
                <a:r>
                  <a:rPr lang="zh-CN" altLang="en-US" sz="2000" dirty="0"/>
                  <a:t>码</a:t>
                </a:r>
                <a14:m>
                  <m:oMath xmlns:m="http://schemas.openxmlformats.org/officeDocument/2006/math">
                    <m:r>
                      <a:rPr lang="en-US" altLang="zh-CN" sz="2000" b="1" i="1" dirty="0" smtClean="0">
                        <a:latin typeface="Cambria Math" panose="02040503050406030204" pitchFamily="18" charset="0"/>
                      </a:rPr>
                      <m:t>𝜶</m:t>
                    </m:r>
                  </m:oMath>
                </a14:m>
                <a:endParaRPr lang="en-US" altLang="zh-CN" sz="2000" b="1" dirty="0"/>
              </a:p>
              <a:p>
                <a:r>
                  <a:rPr lang="zh-CN" altLang="en-US" sz="2000" dirty="0"/>
                  <a:t>初始化：</a:t>
                </a:r>
                <a14:m>
                  <m:oMath xmlns:m="http://schemas.openxmlformats.org/officeDocument/2006/math">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smtClean="0">
                            <a:latin typeface="Cambria Math" panose="02040503050406030204" pitchFamily="18" charset="0"/>
                          </a:rPr>
                          <m:t>𝑫</m:t>
                        </m:r>
                      </m:e>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𝟎</m:t>
                            </m:r>
                          </m:e>
                        </m:d>
                      </m:sup>
                    </m:sSup>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𝑹</m:t>
                        </m:r>
                      </m:e>
                      <m:sup>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𝐵</m:t>
                            </m:r>
                          </m:e>
                          <m:sub>
                            <m:r>
                              <a:rPr lang="en-US" altLang="zh-CN" sz="2000">
                                <a:latin typeface="Cambria Math" panose="02040503050406030204" pitchFamily="18" charset="0"/>
                              </a:rPr>
                              <m:t>𝑠</m:t>
                            </m:r>
                          </m:sub>
                        </m:sSub>
                        <m:r>
                          <a:rPr lang="en-US" altLang="zh-CN" sz="2000" b="1" i="1">
                            <a:latin typeface="Cambria Math" panose="02040503050406030204" pitchFamily="18" charset="0"/>
                          </a:rPr>
                          <m:t>×</m:t>
                        </m:r>
                        <m:r>
                          <a:rPr lang="en-US" altLang="zh-CN" sz="2000" b="1" i="1">
                            <a:latin typeface="Cambria Math" panose="02040503050406030204" pitchFamily="18" charset="0"/>
                          </a:rPr>
                          <m:t>𝑴</m:t>
                        </m:r>
                      </m:sup>
                    </m:sSup>
                  </m:oMath>
                </a14:m>
                <a:r>
                  <a:rPr lang="zh-CN" altLang="en-US" sz="2000" dirty="0"/>
                  <a:t>为</a:t>
                </a:r>
                <a14:m>
                  <m:oMath xmlns:m="http://schemas.openxmlformats.org/officeDocument/2006/math">
                    <m:r>
                      <a:rPr lang="en-US" altLang="zh-CN" sz="2000" b="1" i="1" dirty="0" smtClean="0">
                        <a:latin typeface="Cambria Math" panose="02040503050406030204" pitchFamily="18" charset="0"/>
                      </a:rPr>
                      <m:t>𝑿</m:t>
                    </m:r>
                  </m:oMath>
                </a14:m>
                <a:r>
                  <a:rPr lang="zh-CN" altLang="en-US" sz="2000" dirty="0"/>
                  <a:t>中的一个随机样本，</a:t>
                </a:r>
                <a14:m>
                  <m:oMath xmlns:m="http://schemas.openxmlformats.org/officeDocument/2006/math">
                    <m:r>
                      <m:rPr>
                        <m:lit/>
                      </m:rP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smtClean="0">
                            <a:latin typeface="Cambria Math" panose="02040503050406030204" pitchFamily="18" charset="0"/>
                          </a:rPr>
                          <m:t>𝑫</m:t>
                        </m:r>
                      </m:e>
                      <m:sup>
                        <m:r>
                          <a:rPr lang="en-US" altLang="zh-CN" sz="2000" b="1" i="1">
                            <a:latin typeface="Cambria Math" panose="02040503050406030204" pitchFamily="18" charset="0"/>
                          </a:rPr>
                          <m:t>.</m:t>
                        </m:r>
                        <m:r>
                          <a:rPr lang="en-US" altLang="zh-CN" sz="2000" b="1" i="1">
                            <a:latin typeface="Cambria Math" panose="02040503050406030204" pitchFamily="18" charset="0"/>
                          </a:rPr>
                          <m:t>𝒋</m:t>
                        </m:r>
                      </m:sup>
                    </m:sSup>
                    <m:r>
                      <m:rPr>
                        <m:lit/>
                      </m:rP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m:rPr>
                            <m:lit/>
                          </m:rPr>
                          <a:rPr lang="en-US" altLang="zh-CN" sz="2000" b="1" i="1">
                            <a:latin typeface="Cambria Math" panose="02040503050406030204" pitchFamily="18" charset="0"/>
                          </a:rPr>
                          <m:t>|</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m:t>
                    </m:r>
                    <m:r>
                      <a:rPr lang="en-US" altLang="zh-CN" sz="2000" b="1" i="1">
                        <a:latin typeface="Cambria Math" panose="02040503050406030204" pitchFamily="18" charset="0"/>
                      </a:rPr>
                      <m:t>𝟏</m:t>
                    </m:r>
                  </m:oMath>
                </a14:m>
                <a:endParaRPr lang="en-US" altLang="zh-CN" sz="2000" dirty="0"/>
              </a:p>
              <a:p>
                <a:r>
                  <a:rPr lang="en-US" altLang="zh-CN" sz="2000" dirty="0"/>
                  <a:t>While (</a:t>
                </a:r>
                <a:r>
                  <a:rPr lang="zh-CN" altLang="en-US" sz="2000" dirty="0"/>
                  <a:t>不收敛）</a:t>
                </a:r>
                <a:endParaRPr lang="en-US" altLang="zh-CN" sz="2000" dirty="0"/>
              </a:p>
              <a:p>
                <a:pPr marL="342900" indent="-342900"/>
                <a:r>
                  <a:rPr lang="zh-CN" altLang="en-US" sz="2000" dirty="0">
                    <a:solidFill>
                      <a:srgbClr val="FF0000"/>
                    </a:solidFill>
                  </a:rPr>
                  <a:t>稀疏编码阶段</a:t>
                </a:r>
                <a:r>
                  <a:rPr lang="zh-CN" altLang="en-US" sz="2000" dirty="0"/>
                  <a:t>：将训练数据</a:t>
                </a:r>
                <a14:m>
                  <m:oMath xmlns:m="http://schemas.openxmlformats.org/officeDocument/2006/math">
                    <m:r>
                      <a:rPr lang="en-US" altLang="zh-CN" sz="2000" b="1" i="1" smtClean="0">
                        <a:latin typeface="Cambria Math" panose="02040503050406030204" pitchFamily="18" charset="0"/>
                      </a:rPr>
                      <m:t>𝑿</m:t>
                    </m:r>
                  </m:oMath>
                </a14:m>
                <a:r>
                  <a:rPr lang="zh-CN" altLang="en-US" sz="2000" dirty="0"/>
                  <a:t>划分为</a:t>
                </a:r>
                <a14:m>
                  <m:oMath xmlns:m="http://schemas.openxmlformats.org/officeDocument/2006/math">
                    <m:r>
                      <a:rPr lang="en-US" altLang="zh-CN" sz="2000" b="1" i="1">
                        <a:latin typeface="Cambria Math" panose="02040503050406030204" pitchFamily="18" charset="0"/>
                      </a:rPr>
                      <m:t>𝑵</m:t>
                    </m:r>
                  </m:oMath>
                </a14:m>
                <a:r>
                  <a:rPr lang="zh-CN" altLang="en-US" sz="2000" dirty="0"/>
                  <a:t>个子集</a:t>
                </a:r>
                <a14:m>
                  <m:oMath xmlns:m="http://schemas.openxmlformats.org/officeDocument/2006/math">
                    <m:d>
                      <m:dPr>
                        <m:ctrlPr>
                          <a:rPr lang="en-US" altLang="zh-CN" sz="2000" b="1" i="1">
                            <a:latin typeface="Cambria Math" panose="02040503050406030204" pitchFamily="18" charset="0"/>
                          </a:rPr>
                        </m:ctrlPr>
                      </m:dPr>
                      <m:e>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𝟏</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bSup>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𝟐</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bSup>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𝑵</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bSup>
                      </m:e>
                    </m:d>
                  </m:oMath>
                </a14:m>
                <a:r>
                  <a:rPr lang="en-US" altLang="zh-CN" sz="2000" dirty="0"/>
                  <a:t>,</a:t>
                </a:r>
                <a:r>
                  <a:rPr lang="zh-CN" altLang="en-US" sz="2000" dirty="0"/>
                  <a:t>每个都有与列</a:t>
                </a:r>
                <a14:m>
                  <m:oMath xmlns:m="http://schemas.openxmlformats.org/officeDocument/2006/math">
                    <m:sSubSup>
                      <m:sSubSupPr>
                        <m:ctrlPr>
                          <a:rPr lang="en-US" altLang="zh-CN" sz="2000" b="1" i="1">
                            <a:latin typeface="Cambria Math" panose="02040503050406030204" pitchFamily="18" charset="0"/>
                          </a:rPr>
                        </m:ctrlPr>
                      </m:sSubSupPr>
                      <m:e>
                        <m:r>
                          <a:rPr lang="en-US" altLang="zh-CN" sz="2000" b="1" i="1" smtClean="0">
                            <a:latin typeface="Cambria Math" panose="02040503050406030204" pitchFamily="18" charset="0"/>
                          </a:rPr>
                          <m:t>𝑿</m:t>
                        </m:r>
                      </m:e>
                      <m:sub>
                        <m:r>
                          <a:rPr lang="en-US" altLang="zh-CN" sz="2000" b="1" i="1">
                            <a:latin typeface="Cambria Math" panose="02040503050406030204" pitchFamily="18" charset="0"/>
                          </a:rPr>
                          <m:t>.</m:t>
                        </m:r>
                        <m:r>
                          <a:rPr lang="en-US" altLang="zh-CN" sz="2000" b="1" i="1">
                            <a:latin typeface="Cambria Math" panose="02040503050406030204" pitchFamily="18" charset="0"/>
                          </a:rPr>
                          <m:t>𝒌</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bSup>
                  </m:oMath>
                </a14:m>
                <a:r>
                  <a:rPr lang="zh-CN" altLang="en-US" sz="2000" dirty="0"/>
                  <a:t>最相似的样本索引号，</a:t>
                </a:r>
                <a14:m>
                  <m:oMath xmlns:m="http://schemas.openxmlformats.org/officeDocument/2006/math">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𝒌</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bSup>
                    <m:r>
                      <a:rPr lang="en-US" altLang="zh-CN" sz="2000" b="1" i="1">
                        <a:latin typeface="Cambria Math" panose="02040503050406030204" pitchFamily="18" charset="0"/>
                      </a:rPr>
                      <m:t>=</m:t>
                    </m:r>
                    <m:d>
                      <m:dPr>
                        <m:begChr m:val="{"/>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𝒊</m:t>
                        </m:r>
                        <m:r>
                          <m:rPr>
                            <m:lit/>
                          </m:rPr>
                          <a:rPr lang="en-US" altLang="zh-CN" sz="2000" b="1" i="1">
                            <a:latin typeface="Cambria Math" panose="02040503050406030204" pitchFamily="18" charset="0"/>
                          </a:rPr>
                          <m:t>|</m:t>
                        </m:r>
                        <m:r>
                          <a:rPr lang="en-US" altLang="zh-CN" sz="2000" b="1" i="1">
                            <a:latin typeface="Cambria Math" panose="02040503050406030204" pitchFamily="18" charset="0"/>
                          </a:rPr>
                          <m:t>∀</m:t>
                        </m:r>
                        <m:r>
                          <a:rPr lang="en-US" altLang="zh-CN" sz="2000" b="1" i="1">
                            <a:latin typeface="Cambria Math" panose="02040503050406030204" pitchFamily="18" charset="0"/>
                          </a:rPr>
                          <m:t>𝒍</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m:rPr>
                            <m:lit/>
                          </m:rP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smtClean="0">
                                <a:latin typeface="Cambria Math" panose="02040503050406030204" pitchFamily="18" charset="0"/>
                              </a:rPr>
                              <m:t>𝑫</m:t>
                            </m:r>
                          </m:e>
                          <m:sub>
                            <m:r>
                              <a:rPr lang="en-US" altLang="zh-CN" sz="2000" b="1" i="1">
                                <a:latin typeface="Cambria Math" panose="02040503050406030204" pitchFamily="18" charset="0"/>
                              </a:rPr>
                              <m:t>.</m:t>
                            </m:r>
                            <m:r>
                              <a:rPr lang="en-US" altLang="zh-CN" sz="2000" b="1" i="1">
                                <a:latin typeface="Cambria Math" panose="02040503050406030204" pitchFamily="18" charset="0"/>
                              </a:rPr>
                              <m:t>𝒌</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bSup>
                        <m:r>
                          <m:rPr>
                            <m:lit/>
                          </m:rP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m:rPr>
                                <m:lit/>
                              </m:rPr>
                              <a:rPr lang="en-US" altLang="zh-CN" sz="2000" b="1" i="1">
                                <a:latin typeface="Cambria Math" panose="02040503050406030204" pitchFamily="18" charset="0"/>
                              </a:rPr>
                              <m:t>|</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&lt;</m:t>
                        </m:r>
                        <m:r>
                          <m:rPr>
                            <m:lit/>
                          </m:rP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smtClean="0">
                                <a:latin typeface="Cambria Math" panose="02040503050406030204" pitchFamily="18" charset="0"/>
                              </a:rPr>
                              <m:t>𝑫</m:t>
                            </m:r>
                          </m:e>
                          <m:sub>
                            <m:r>
                              <a:rPr lang="en-US" altLang="zh-CN" sz="2000" b="1" i="1">
                                <a:latin typeface="Cambria Math" panose="02040503050406030204" pitchFamily="18" charset="0"/>
                              </a:rPr>
                              <m:t>.</m:t>
                            </m:r>
                            <m:r>
                              <a:rPr lang="en-US" altLang="zh-CN" sz="2000" b="1" i="1">
                                <a:latin typeface="Cambria Math" panose="02040503050406030204" pitchFamily="18" charset="0"/>
                              </a:rPr>
                              <m:t>𝒍</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bSup>
                        <m:r>
                          <m:rPr>
                            <m:lit/>
                          </m:rP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m:rPr>
                                <m:lit/>
                              </m:rPr>
                              <a:rPr lang="en-US" altLang="zh-CN" sz="2000" b="1" i="1">
                                <a:latin typeface="Cambria Math" panose="02040503050406030204" pitchFamily="18" charset="0"/>
                              </a:rPr>
                              <m:t>|</m:t>
                            </m:r>
                          </m:e>
                          <m:sub>
                            <m:r>
                              <a:rPr lang="en-US" altLang="zh-CN" sz="2000" b="1" i="1">
                                <a:latin typeface="Cambria Math" panose="02040503050406030204" pitchFamily="18" charset="0"/>
                              </a:rPr>
                              <m:t>𝟐</m:t>
                            </m:r>
                          </m:sub>
                        </m:sSub>
                      </m:e>
                    </m:d>
                  </m:oMath>
                </a14:m>
                <a:endParaRPr lang="en-US" altLang="zh-CN" sz="2000" dirty="0"/>
              </a:p>
              <a:p>
                <a:pPr marL="342900" indent="-342900"/>
                <a:r>
                  <a:rPr lang="zh-CN" altLang="en-US" sz="2000" dirty="0">
                    <a:solidFill>
                      <a:srgbClr val="FF0000"/>
                    </a:solidFill>
                  </a:rPr>
                  <a:t>字典更新阶段</a:t>
                </a:r>
                <a:r>
                  <a:rPr lang="zh-CN" altLang="en-US" sz="2000" dirty="0"/>
                  <a:t>：根据</a:t>
                </a:r>
                <a14:m>
                  <m:oMath xmlns:m="http://schemas.openxmlformats.org/officeDocument/2006/math">
                    <m:sSubSup>
                      <m:sSubSupPr>
                        <m:ctrlPr>
                          <a:rPr lang="en-US" altLang="zh-CN" sz="2000" b="1" i="1">
                            <a:latin typeface="Cambria Math" panose="02040503050406030204" pitchFamily="18" charset="0"/>
                          </a:rPr>
                        </m:ctrlPr>
                      </m:sSubSupPr>
                      <m:e>
                        <m:r>
                          <a:rPr lang="en-US" altLang="zh-CN" sz="2000" b="1" i="1" smtClean="0">
                            <a:latin typeface="Cambria Math" panose="02040503050406030204" pitchFamily="18" charset="0"/>
                          </a:rPr>
                          <m:t>𝑫</m:t>
                        </m:r>
                      </m:e>
                      <m:sub>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e>
                        </m:d>
                      </m:sup>
                    </m:sSubSup>
                    <m:r>
                      <a:rPr lang="en-US" altLang="zh-CN" sz="2000" b="1" i="1">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
                          <m:rPr>
                            <m:lit/>
                          </m:rP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𝒋</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bSup>
                        <m:r>
                          <m:rPr>
                            <m:lit/>
                          </m:rPr>
                          <a:rPr lang="en-US" altLang="zh-CN" sz="2000" b="1" i="1">
                            <a:latin typeface="Cambria Math" panose="02040503050406030204" pitchFamily="18" charset="0"/>
                          </a:rPr>
                          <m:t>|</m:t>
                        </m:r>
                      </m:den>
                    </m:f>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𝚺</m:t>
                        </m:r>
                      </m:e>
                      <m:sub>
                        <m:r>
                          <a:rPr lang="en-US" altLang="zh-CN" sz="2000" b="1">
                            <a:latin typeface="Cambria Math" panose="02040503050406030204" pitchFamily="18" charset="0"/>
                          </a:rPr>
                          <m:t>𝐢</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𝒋</m:t>
                            </m:r>
                          </m:sub>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bSup>
                      </m:sub>
                    </m:sSub>
                    <m:sSub>
                      <m:sSubPr>
                        <m:ctrlPr>
                          <a:rPr lang="en-US" altLang="zh-CN" sz="2000" b="1" i="1">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a:latin typeface="Cambria Math" panose="02040503050406030204" pitchFamily="18" charset="0"/>
                          </a:rPr>
                          <m:t>𝒊</m:t>
                        </m:r>
                      </m:sub>
                    </m:sSub>
                  </m:oMath>
                </a14:m>
                <a:r>
                  <a:rPr lang="zh-CN" altLang="en-US" sz="2000" dirty="0"/>
                  <a:t>来更新</a:t>
                </a:r>
                <a14:m>
                  <m:oMath xmlns:m="http://schemas.openxmlformats.org/officeDocument/2006/math">
                    <m:sSup>
                      <m:sSupPr>
                        <m:ctrlPr>
                          <a:rPr lang="en-US" altLang="zh-CN" sz="2000" b="1" i="1">
                            <a:latin typeface="Cambria Math" panose="02040503050406030204" pitchFamily="18" charset="0"/>
                          </a:rPr>
                        </m:ctrlPr>
                      </m:sSupPr>
                      <m:e>
                        <m:r>
                          <a:rPr lang="en-US" altLang="zh-CN" sz="2000" b="1" i="1" smtClean="0">
                            <a:latin typeface="Cambria Math" panose="02040503050406030204" pitchFamily="18" charset="0"/>
                          </a:rPr>
                          <m:t>𝑫</m:t>
                        </m:r>
                      </m:e>
                      <m: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e>
                        </m:d>
                      </m:sup>
                    </m:sSup>
                  </m:oMath>
                </a14:m>
                <a:r>
                  <a:rPr lang="zh-CN" altLang="en-US" sz="2000" dirty="0"/>
                  <a:t>的每一列，</a:t>
                </a:r>
                <a14:m>
                  <m:oMath xmlns:m="http://schemas.openxmlformats.org/officeDocument/2006/math">
                    <m:r>
                      <a:rPr lang="en-US" altLang="zh-CN" sz="2000" b="1" i="1">
                        <a:latin typeface="Cambria Math" panose="02040503050406030204" pitchFamily="18" charset="0"/>
                      </a:rPr>
                      <m:t>𝒋</m:t>
                    </m:r>
                    <m:r>
                      <a:rPr lang="en-US" altLang="zh-CN" sz="2000" b="1" i="1">
                        <a:latin typeface="Cambria Math" panose="02040503050406030204" pitchFamily="18" charset="0"/>
                      </a:rPr>
                      <m:t>=</m:t>
                    </m:r>
                    <m:r>
                      <a:rPr lang="en-US" altLang="zh-CN" sz="2000" b="1" i="1">
                        <a:latin typeface="Cambria Math" panose="02040503050406030204" pitchFamily="18" charset="0"/>
                      </a:rPr>
                      <m:t>𝟏</m:t>
                    </m:r>
                    <m:r>
                      <a:rPr lang="en-US" altLang="zh-CN" sz="2000" b="1" i="1">
                        <a:latin typeface="Cambria Math" panose="02040503050406030204" pitchFamily="18" charset="0"/>
                      </a:rPr>
                      <m:t>,⋯,</m:t>
                    </m:r>
                    <m:r>
                      <a:rPr lang="en-US" altLang="zh-CN" sz="2000" b="1" i="1">
                        <a:latin typeface="Cambria Math" panose="02040503050406030204" pitchFamily="18" charset="0"/>
                      </a:rPr>
                      <m:t>𝑵</m:t>
                    </m:r>
                  </m:oMath>
                </a14:m>
                <a:endParaRPr lang="en-US" altLang="zh-CN" sz="2000" dirty="0"/>
              </a:p>
              <a:p>
                <a:pPr marL="342900" indent="-342900"/>
                <a14:m>
                  <m:oMath xmlns:m="http://schemas.openxmlformats.org/officeDocument/2006/math">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oMath>
                </a14:m>
                <a:endParaRPr lang="en-US" altLang="zh-CN" sz="2000" dirty="0"/>
              </a:p>
              <a:p>
                <a:r>
                  <a:rPr lang="en-US" altLang="zh-CN" sz="2000" dirty="0"/>
                  <a:t>End while</a:t>
                </a:r>
                <a:endParaRPr lang="zh-CN" altLang="en-US" sz="2000" dirty="0"/>
              </a:p>
              <a:p>
                <a:pPr lvl="1"/>
                <a:endParaRPr lang="zh-CN" altLang="en-US" dirty="0"/>
              </a:p>
            </p:txBody>
          </p:sp>
        </mc:Choice>
        <mc:Fallback xmlns="">
          <p:sp>
            <p:nvSpPr>
              <p:cNvPr id="3" name="内容占位符 2">
                <a:extLst>
                  <a:ext uri="{FF2B5EF4-FFF2-40B4-BE49-F238E27FC236}">
                    <a16:creationId xmlns:a16="http://schemas.microsoft.com/office/drawing/2014/main" id="{68DA117C-20CF-4966-B8A7-3B70E1A4DDDD}"/>
                  </a:ext>
                </a:extLst>
              </p:cNvPr>
              <p:cNvSpPr>
                <a:spLocks noGrp="1" noRot="1" noChangeAspect="1" noMove="1" noResize="1" noEditPoints="1" noAdjustHandles="1" noChangeArrowheads="1" noChangeShapeType="1" noTextEdit="1"/>
              </p:cNvSpPr>
              <p:nvPr>
                <p:ph idx="1"/>
              </p:nvPr>
            </p:nvSpPr>
            <p:spPr>
              <a:blipFill>
                <a:blip r:embed="rId3"/>
                <a:stretch>
                  <a:fillRect l="-928" t="-2101" r="-348" b="-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244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11D4B25-4C84-477E-B29C-791FDD8DFDC1}"/>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 K-SVD</a:t>
                </a:r>
                <a:endParaRPr lang="zh-CN" altLang="en-US" dirty="0"/>
              </a:p>
            </p:txBody>
          </p:sp>
        </mc:Choice>
        <mc:Fallback xmlns="">
          <p:sp>
            <p:nvSpPr>
              <p:cNvPr id="2" name="标题 1">
                <a:extLst>
                  <a:ext uri="{FF2B5EF4-FFF2-40B4-BE49-F238E27FC236}">
                    <a16:creationId xmlns:a16="http://schemas.microsoft.com/office/drawing/2014/main" id="{911D4B25-4C84-477E-B29C-791FDD8DFDC1}"/>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95E96D-859A-44F6-A947-1067BB5276DC}"/>
                  </a:ext>
                </a:extLst>
              </p:cNvPr>
              <p:cNvSpPr>
                <a:spLocks noGrp="1"/>
              </p:cNvSpPr>
              <p:nvPr>
                <p:ph idx="1"/>
              </p:nvPr>
            </p:nvSpPr>
            <p:spPr/>
            <p:txBody>
              <a:bodyPr>
                <a:normAutofit fontScale="85000" lnSpcReduction="10000"/>
              </a:bodyPr>
              <a:lstStyle/>
              <a:p>
                <a:r>
                  <a:rPr lang="zh-CN" altLang="en-US" sz="2400" dirty="0"/>
                  <a:t>稀疏表示问题可以看作是</a:t>
                </a:r>
                <a:r>
                  <a:rPr lang="en-US" altLang="zh-CN" sz="2400" dirty="0"/>
                  <a:t>VQ</a:t>
                </a:r>
                <a:r>
                  <a:rPr lang="zh-CN" altLang="en-US" sz="2400" dirty="0"/>
                  <a:t>问题的推广，此时输入表示为字典的列的线性组合，</a:t>
                </a:r>
                <a:r>
                  <a:rPr lang="zh-CN" altLang="zh-CN" sz="2400" dirty="0"/>
                  <a:t>通过</a:t>
                </a:r>
                <a:r>
                  <a:rPr lang="zh-CN" altLang="en-US" sz="2400" dirty="0"/>
                  <a:t>稀疏</a:t>
                </a:r>
                <a:r>
                  <a:rPr lang="zh-CN" altLang="zh-CN" sz="2400" dirty="0"/>
                  <a:t>向量组</a:t>
                </a:r>
                <a14:m>
                  <m:oMath xmlns:m="http://schemas.openxmlformats.org/officeDocument/2006/math">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e>
                    </m:d>
                  </m:oMath>
                </a14:m>
                <a:r>
                  <a:rPr lang="zh-CN" altLang="zh-CN" sz="2400" dirty="0"/>
                  <a:t>恢复</a:t>
                </a:r>
                <a14:m>
                  <m:oMath xmlns:m="http://schemas.openxmlformats.org/officeDocument/2006/math">
                    <m:r>
                      <a:rPr lang="en-US" altLang="zh-CN" sz="2400" i="1">
                        <a:latin typeface="Cambria Math" panose="02040503050406030204" pitchFamily="18" charset="0"/>
                      </a:rPr>
                      <m:t>𝑥</m:t>
                    </m:r>
                  </m:oMath>
                </a14:m>
                <a:r>
                  <a:rPr lang="zh-CN" altLang="zh-CN" sz="2400" dirty="0"/>
                  <a:t>可以表示为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𝐷</m:t>
                      </m:r>
                      <m:r>
                        <a:rPr lang="en-US" altLang="zh-CN" sz="2400" i="1">
                          <a:latin typeface="Cambria Math" panose="02040503050406030204" pitchFamily="18" charset="0"/>
                        </a:rPr>
                        <m:t>∘</m:t>
                      </m:r>
                      <m:r>
                        <a:rPr lang="en-US" altLang="zh-CN" sz="2400" i="1">
                          <a:latin typeface="Cambria Math" panose="02040503050406030204" pitchFamily="18" charset="0"/>
                        </a:rPr>
                        <m:t>𝛼</m:t>
                      </m:r>
                    </m:oMath>
                  </m:oMathPara>
                </a14:m>
                <a:endParaRPr lang="en-US" altLang="zh-CN" sz="2400" dirty="0"/>
              </a:p>
              <a:p>
                <a:r>
                  <a:rPr lang="zh-CN" altLang="zh-CN" sz="2400" dirty="0"/>
                  <a:t>其中</a:t>
                </a:r>
                <a14:m>
                  <m:oMath xmlns:m="http://schemas.openxmlformats.org/officeDocument/2006/math">
                    <m:r>
                      <a:rPr lang="en-US" altLang="zh-CN" sz="2400" i="1">
                        <a:latin typeface="Cambria Math" panose="02040503050406030204" pitchFamily="18" charset="0"/>
                      </a:rPr>
                      <m:t>𝛼</m:t>
                    </m:r>
                  </m:oMath>
                </a14:m>
                <a:r>
                  <a:rPr lang="zh-CN" altLang="zh-CN" sz="2400" dirty="0"/>
                  <a:t>代表所有</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oMath>
                </a14:m>
                <a:r>
                  <a:rPr lang="zh-CN" altLang="zh-CN" sz="2400" dirty="0"/>
                  <a:t>的合并，即</a:t>
                </a:r>
                <a14:m>
                  <m:oMath xmlns:m="http://schemas.openxmlformats.org/officeDocument/2006/math">
                    <m:r>
                      <a:rPr lang="en-US" altLang="zh-CN" sz="2400" i="1">
                        <a:latin typeface="Cambria Math" panose="02040503050406030204" pitchFamily="18" charset="0"/>
                      </a:rPr>
                      <m:t>𝛼</m:t>
                    </m:r>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𝑇</m:t>
                        </m:r>
                      </m:sup>
                    </m:sSubSup>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𝑇</m:t>
                        </m:r>
                      </m:sup>
                    </m:sSubSup>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𝛼</m:t>
                        </m:r>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𝑇</m:t>
                        </m:r>
                      </m:sup>
                    </m:sSubSup>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m:t>
                        </m:r>
                      </m:e>
                      <m:sup>
                        <m:r>
                          <a:rPr lang="en-US" altLang="zh-CN" sz="2400" i="1">
                            <a:latin typeface="Cambria Math" panose="02040503050406030204" pitchFamily="18" charset="0"/>
                          </a:rPr>
                          <m:t>𝑇</m:t>
                        </m:r>
                      </m:sup>
                    </m:sSup>
                  </m:oMath>
                </a14:m>
                <a:r>
                  <a:rPr lang="zh-CN" altLang="zh-CN" sz="2400" dirty="0"/>
                  <a:t>，代表了图像</a:t>
                </a:r>
                <a14:m>
                  <m:oMath xmlns:m="http://schemas.openxmlformats.org/officeDocument/2006/math">
                    <m:r>
                      <a:rPr lang="en-US" altLang="zh-CN" sz="2400" i="1">
                        <a:latin typeface="Cambria Math" panose="02040503050406030204" pitchFamily="18" charset="0"/>
                      </a:rPr>
                      <m:t>𝑥</m:t>
                    </m:r>
                  </m:oMath>
                </a14:m>
                <a:r>
                  <a:rPr lang="zh-CN" altLang="zh-CN" sz="2400" dirty="0"/>
                  <a:t>的基于块的冗余稀疏表示</a:t>
                </a:r>
                <a:endParaRPr lang="en-US" altLang="zh-CN" sz="2400" dirty="0"/>
              </a:p>
              <a:p>
                <a:r>
                  <a:rPr lang="zh-CN" altLang="en-US" sz="2400" dirty="0"/>
                  <a:t>字典：</a:t>
                </a:r>
                <a:r>
                  <a:rPr lang="zh-CN" altLang="zh-CN" sz="2400" dirty="0"/>
                  <a:t>稀疏表示模型的核心是字典</a:t>
                </a:r>
                <a:r>
                  <a:rPr lang="en-US" altLang="zh-CN" sz="2400" i="1" dirty="0"/>
                  <a:t>D</a:t>
                </a:r>
                <a:r>
                  <a:rPr lang="zh-CN" altLang="zh-CN" sz="2400" dirty="0"/>
                  <a:t>，字典学习是对字典</a:t>
                </a:r>
                <a:r>
                  <a:rPr lang="en-US" altLang="zh-CN" sz="2400" i="1" dirty="0"/>
                  <a:t>D</a:t>
                </a:r>
                <a:r>
                  <a:rPr lang="zh-CN" altLang="zh-CN" sz="2400" dirty="0"/>
                  <a:t>和稀疏表示系数</a:t>
                </a:r>
                <a14:m>
                  <m:oMath xmlns:m="http://schemas.openxmlformats.org/officeDocument/2006/math">
                    <m:r>
                      <a:rPr lang="en-US" altLang="zh-CN" sz="2400" i="1">
                        <a:latin typeface="Cambria Math" panose="02040503050406030204" pitchFamily="18" charset="0"/>
                      </a:rPr>
                      <m:t>𝛢</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a14:m>
                <a:r>
                  <a:rPr lang="zh-CN" altLang="zh-CN" sz="2400" dirty="0"/>
                  <a:t>联合求解的最优化问题，使得</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𝐷</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oMath>
                </a14:m>
                <a:r>
                  <a:rPr lang="zh-CN" altLang="zh-CN" sz="2400" dirty="0"/>
                  <a:t>且</a:t>
                </a:r>
                <a14:m>
                  <m:oMath xmlns:m="http://schemas.openxmlformats.org/officeDocument/2006/math">
                    <m:sSub>
                      <m:sSubPr>
                        <m:ctrlPr>
                          <a:rPr lang="zh-CN" altLang="zh-CN" sz="2400" i="1">
                            <a:latin typeface="Cambria Math" panose="02040503050406030204" pitchFamily="18" charset="0"/>
                          </a:rPr>
                        </m:ctrlPr>
                      </m:sSub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e>
                        </m:d>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i="1">
                        <a:latin typeface="Cambria Math" panose="02040503050406030204" pitchFamily="18" charset="0"/>
                      </a:rPr>
                      <m:t>𝐿</m:t>
                    </m:r>
                  </m:oMath>
                </a14:m>
                <a:r>
                  <a:rPr lang="zh-CN" altLang="zh-CN" sz="2400" dirty="0"/>
                  <a:t>。因此，联合求解</a:t>
                </a:r>
                <a:r>
                  <a:rPr lang="en-US" altLang="zh-CN" sz="2400" i="1" dirty="0"/>
                  <a:t>D</a:t>
                </a:r>
                <a:r>
                  <a:rPr lang="zh-CN" altLang="zh-CN" sz="2400" dirty="0"/>
                  <a:t>和</a:t>
                </a:r>
                <a:r>
                  <a:rPr lang="en-US" altLang="zh-CN" sz="2400" dirty="0"/>
                  <a:t>A</a:t>
                </a:r>
                <a:r>
                  <a:rPr lang="zh-CN" altLang="zh-CN" sz="2400" dirty="0"/>
                  <a:t>的表达式为</a:t>
                </a:r>
                <a:endParaRPr lang="en-US" altLang="zh-CN" sz="2400" dirty="0"/>
              </a:p>
              <a:p>
                <a14:m>
                  <m:oMath xmlns:m="http://schemas.openxmlformats.org/officeDocument/2006/math">
                    <m:r>
                      <a:rPr lang="en-US" altLang="zh-CN" sz="2400" i="1">
                        <a:latin typeface="Cambria Math" panose="02040503050406030204" pitchFamily="18" charset="0"/>
                      </a:rPr>
                      <m:t>𝐷</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m:t>
                    </m:r>
                    <m:limLow>
                      <m:limLowPr>
                        <m:ctrlPr>
                          <a:rPr lang="zh-CN" altLang="zh-CN" sz="2400" i="1">
                            <a:latin typeface="Cambria Math" panose="02040503050406030204" pitchFamily="18" charset="0"/>
                          </a:rPr>
                        </m:ctrlPr>
                      </m:limLowPr>
                      <m:e>
                        <m:r>
                          <m:rPr>
                            <m:nor/>
                          </m:rPr>
                          <a:rPr lang="en-US" altLang="zh-CN" sz="2400"/>
                          <m:t>argmin</m:t>
                        </m:r>
                      </m:e>
                      <m:lim>
                        <m:r>
                          <a:rPr lang="en-US" altLang="zh-CN" sz="2400" i="1">
                            <a:latin typeface="Cambria Math" panose="02040503050406030204" pitchFamily="18" charset="0"/>
                          </a:rPr>
                          <m:t>𝐷</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e>
                        </m:d>
                      </m:lim>
                    </m:limLow>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zh-CN" altLang="zh-CN" sz="2400" i="1">
                                <a:latin typeface="Cambria Math" panose="02040503050406030204" pitchFamily="18" charset="0"/>
                              </a:rPr>
                            </m:ctrlPr>
                          </m:sSubSup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𝐷</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e>
                            </m:d>
                          </m:e>
                          <m:sub>
                            <m:r>
                              <a:rPr lang="en-US" altLang="zh-CN" sz="2400" i="1">
                                <a:latin typeface="Cambria Math" panose="02040503050406030204" pitchFamily="18" charset="0"/>
                              </a:rPr>
                              <m:t>2</m:t>
                            </m:r>
                          </m:sub>
                          <m:sup>
                            <m:r>
                              <a:rPr lang="en-US" altLang="zh-CN" sz="2400" i="1">
                                <a:latin typeface="Cambria Math" panose="02040503050406030204" pitchFamily="18" charset="0"/>
                              </a:rPr>
                              <m:t>2</m:t>
                            </m:r>
                          </m:sup>
                        </m:sSubSup>
                      </m:e>
                    </m:nary>
                    <m:r>
                      <m:rPr>
                        <m:nor/>
                      </m:rPr>
                      <a:rPr lang="en-US" altLang="zh-CN" sz="2400"/>
                      <m:t> </m:t>
                    </m:r>
                    <m:r>
                      <m:rPr>
                        <m:nor/>
                      </m:rPr>
                      <a:rPr lang="en-US" altLang="zh-CN" sz="2400"/>
                      <m:t>s</m:t>
                    </m:r>
                    <m:r>
                      <m:rPr>
                        <m:nor/>
                      </m:rPr>
                      <a:rPr lang="en-US" altLang="zh-CN" sz="2400"/>
                      <m:t>.</m:t>
                    </m:r>
                    <m:r>
                      <m:rPr>
                        <m:nor/>
                      </m:rPr>
                      <a:rPr lang="en-US" altLang="zh-CN" sz="2400"/>
                      <m:t>t</m:t>
                    </m:r>
                    <m:r>
                      <m:rPr>
                        <m:nor/>
                      </m:rPr>
                      <a:rPr lang="en-US" altLang="zh-CN" sz="2400"/>
                      <m:t>. </m:t>
                    </m:r>
                    <m:sSub>
                      <m:sSubPr>
                        <m:ctrlPr>
                          <a:rPr lang="zh-CN" altLang="zh-CN" sz="2400" i="1">
                            <a:latin typeface="Cambria Math" panose="02040503050406030204" pitchFamily="18" charset="0"/>
                          </a:rPr>
                        </m:ctrlPr>
                      </m:sSub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e>
                        </m:d>
                      </m:e>
                      <m:sub>
                        <m:r>
                          <a:rPr lang="en-US" altLang="zh-CN" sz="2400" i="1">
                            <a:latin typeface="Cambria Math" panose="02040503050406030204" pitchFamily="18" charset="0"/>
                          </a:rPr>
                          <m:t>0</m:t>
                        </m:r>
                      </m:sub>
                    </m:sSub>
                    <m:r>
                      <a:rPr lang="en-US" altLang="zh-CN" sz="2400" i="1">
                        <a:latin typeface="Cambria Math" panose="02040503050406030204" pitchFamily="18" charset="0"/>
                      </a:rPr>
                      <m:t>&lt;</m:t>
                    </m:r>
                    <m:r>
                      <a:rPr lang="en-US" altLang="zh-CN" sz="2400" i="1">
                        <a:latin typeface="Cambria Math" panose="02040503050406030204" pitchFamily="18" charset="0"/>
                      </a:rPr>
                      <m:t>𝑇</m:t>
                    </m:r>
                    <m:r>
                      <a:rPr lang="en-US" altLang="zh-CN" sz="2400" i="1">
                        <a:latin typeface="Cambria Math" panose="02040503050406030204" pitchFamily="18" charset="0"/>
                      </a:rPr>
                      <m:t>,</m:t>
                    </m:r>
                  </m:oMath>
                </a14:m>
                <a:r>
                  <a:rPr lang="en-US" altLang="zh-CN" sz="2400" dirty="0"/>
                  <a:t> </a:t>
                </a:r>
              </a:p>
              <a:p>
                <a:r>
                  <a:rPr lang="zh-CN" altLang="en-US" sz="2400" dirty="0"/>
                  <a:t>其中，</a:t>
                </a:r>
                <a:r>
                  <a:rPr lang="zh-CN" altLang="zh-CN" sz="2400" dirty="0"/>
                  <a:t>其中</a:t>
                </a:r>
                <a14:m>
                  <m:oMath xmlns:m="http://schemas.openxmlformats.org/officeDocument/2006/math">
                    <m:r>
                      <a:rPr lang="en-US" altLang="zh-CN" sz="2400">
                        <a:latin typeface="Cambria Math" panose="02040503050406030204" pitchFamily="18" charset="0"/>
                      </a:rPr>
                      <m:t>𝐷</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ℝ</m:t>
                        </m:r>
                      </m:e>
                      <m:sup>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𝑠</m:t>
                            </m:r>
                          </m:sub>
                        </m:sSub>
                        <m:r>
                          <a:rPr lang="en-US" altLang="zh-CN" sz="2400">
                            <a:latin typeface="Cambria Math" panose="02040503050406030204" pitchFamily="18" charset="0"/>
                          </a:rPr>
                          <m:t>×</m:t>
                        </m:r>
                        <m:r>
                          <a:rPr lang="en-US" altLang="zh-CN" sz="2400">
                            <a:latin typeface="Cambria Math" panose="02040503050406030204" pitchFamily="18" charset="0"/>
                          </a:rPr>
                          <m:t>𝑀</m:t>
                        </m:r>
                      </m:sup>
                    </m:sSup>
                  </m:oMath>
                </a14:m>
                <a:r>
                  <a:rPr lang="zh-CN" altLang="en-US" sz="2400" dirty="0"/>
                  <a:t>是一个过完备的字典矩阵，包含</a:t>
                </a:r>
                <a14:m>
                  <m:oMath xmlns:m="http://schemas.openxmlformats.org/officeDocument/2006/math">
                    <m:r>
                      <a:rPr lang="en-US" altLang="zh-CN" sz="2400" i="1" dirty="0" smtClean="0">
                        <a:latin typeface="Cambria Math" panose="02040503050406030204" pitchFamily="18" charset="0"/>
                      </a:rPr>
                      <m:t>𝑀</m:t>
                    </m:r>
                  </m:oMath>
                </a14:m>
                <a:r>
                  <a:rPr lang="zh-CN" altLang="en-US" sz="2400" dirty="0"/>
                  <a:t>个原子，向量</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𝛼</m:t>
                        </m:r>
                      </m:e>
                      <m:sub>
                        <m:r>
                          <a:rPr lang="en-US" altLang="zh-CN" sz="2400">
                            <a:latin typeface="Cambria Math" panose="02040503050406030204" pitchFamily="18" charset="0"/>
                          </a:rPr>
                          <m:t>𝑖</m:t>
                        </m:r>
                      </m:sub>
                    </m:sSub>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ℝ</m:t>
                        </m:r>
                      </m:e>
                      <m:sup>
                        <m:r>
                          <a:rPr lang="en-US" altLang="zh-CN" sz="2400">
                            <a:latin typeface="Cambria Math" panose="02040503050406030204" pitchFamily="18" charset="0"/>
                          </a:rPr>
                          <m:t>𝑀</m:t>
                        </m:r>
                      </m:sup>
                    </m:sSup>
                  </m:oMath>
                </a14:m>
                <a:r>
                  <a:rPr lang="zh-CN" altLang="en-US" sz="2400" dirty="0"/>
                  <a:t>是</a:t>
                </a:r>
                <a14:m>
                  <m:oMath xmlns:m="http://schemas.openxmlformats.org/officeDocument/2006/math">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𝑥</m:t>
                        </m:r>
                      </m:e>
                      <m:sub>
                        <m:r>
                          <a:rPr lang="en-US" altLang="zh-CN" sz="2400" dirty="0">
                            <a:latin typeface="Cambria Math" panose="02040503050406030204" pitchFamily="18" charset="0"/>
                          </a:rPr>
                          <m:t>𝑖</m:t>
                        </m:r>
                      </m:sub>
                    </m:sSub>
                  </m:oMath>
                </a14:m>
                <a:r>
                  <a:rPr lang="zh-CN" altLang="en-US" sz="2400" dirty="0"/>
                  <a:t>的表示系数，</a:t>
                </a:r>
                <a:r>
                  <a:rPr lang="en-US" altLang="zh-CN" sz="2400" dirty="0"/>
                  <a:t>T</a:t>
                </a:r>
                <a:r>
                  <a:rPr lang="zh-CN" altLang="en-US" sz="2400" dirty="0"/>
                  <a:t>是容错度，即</a:t>
                </a:r>
                <a14:m>
                  <m:oMath xmlns:m="http://schemas.openxmlformats.org/officeDocument/2006/math">
                    <m:sSub>
                      <m:sSubPr>
                        <m:ctrlPr>
                          <a:rPr lang="en-US" altLang="zh-CN" sz="2400" b="1" i="1" dirty="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err="1">
                            <a:latin typeface="Cambria Math" panose="02040503050406030204" pitchFamily="18" charset="0"/>
                          </a:rPr>
                          <m:t>𝑖</m:t>
                        </m:r>
                      </m:sub>
                    </m:sSub>
                  </m:oMath>
                </a14:m>
                <a:r>
                  <a:rPr lang="zh-CN" altLang="en-US" sz="2400" dirty="0"/>
                  <a:t>中非零元素的个数。为了使得上述优化问题可解，通常采用</a:t>
                </a:r>
                <a:r>
                  <a:rPr lang="en-US" altLang="zh-CN" sz="2400" dirty="0"/>
                  <a:t>K-SVD</a:t>
                </a:r>
                <a:r>
                  <a:rPr lang="zh-CN" altLang="en-US" sz="2400" dirty="0"/>
                  <a:t>迭代求解：</a:t>
                </a:r>
              </a:p>
              <a:p>
                <a:pPr marL="385763" lvl="1" indent="0">
                  <a:spcBef>
                    <a:spcPct val="0"/>
                  </a:spcBef>
                  <a:buFontTx/>
                  <a:buChar cha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稀疏编码阶段：固定字典</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，采用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OMP</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算法得到</a:t>
                </a:r>
                <a14:m>
                  <m:oMath xmlns:m="http://schemas.openxmlformats.org/officeDocument/2006/math">
                    <m:sSub>
                      <m:sSubPr>
                        <m:ctrlPr>
                          <a:rPr lang="en-US" altLang="zh-CN" sz="1800" i="1" dirty="0">
                            <a:latin typeface="Cambria Math" panose="02040503050406030204" pitchFamily="18" charset="0"/>
                          </a:rPr>
                        </m:ctrlPr>
                      </m:sSubPr>
                      <m:e>
                        <m:r>
                          <a:rPr lang="en-US" altLang="zh-CN" sz="1800" dirty="0">
                            <a:latin typeface="Cambria Math" panose="02040503050406030204" pitchFamily="18" charset="0"/>
                          </a:rPr>
                          <m:t>𝑥</m:t>
                        </m:r>
                      </m:e>
                      <m:sub>
                        <m:r>
                          <a:rPr lang="en-US" altLang="zh-CN" sz="1800" dirty="0">
                            <a:latin typeface="Cambria Math" panose="02040503050406030204" pitchFamily="18" charset="0"/>
                          </a:rPr>
                          <m:t>𝑖</m:t>
                        </m:r>
                      </m:sub>
                    </m:sSub>
                  </m:oMath>
                </a14:m>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的最优系数</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𝛼</m:t>
                        </m:r>
                      </m:e>
                      <m:sub>
                        <m:r>
                          <a:rPr lang="en-US" altLang="zh-CN" sz="1800" i="1" dirty="0" err="1">
                            <a:latin typeface="Cambria Math" panose="02040503050406030204" pitchFamily="18" charset="0"/>
                          </a:rPr>
                          <m:t>𝑖</m:t>
                        </m:r>
                      </m:sub>
                    </m:sSub>
                    <m:r>
                      <a:rPr lang="en-US" altLang="zh-CN" sz="1800" i="1" dirty="0" err="1">
                        <a:latin typeface="Cambria Math" panose="02040503050406030204" pitchFamily="18" charset="0"/>
                      </a:rPr>
                      <m:t> </m:t>
                    </m:r>
                  </m:oMath>
                </a14:m>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宋体" panose="02010600030101010101" pitchFamily="2" charset="-122"/>
                  <a:ea typeface="宋体" panose="02010600030101010101" pitchFamily="2" charset="-122"/>
                  <a:cs typeface="Times New Roman" panose="02020603050405020304" pitchFamily="18" charset="0"/>
                </a:endParaRPr>
              </a:p>
              <a:p>
                <a:pPr marL="385763" lvl="1" indent="0">
                  <a:spcBef>
                    <a:spcPct val="0"/>
                  </a:spcBef>
                  <a:buFontTx/>
                  <a:buChar cha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字典更新阶段：用</a:t>
                </a:r>
                <a14:m>
                  <m:oMath xmlns:m="http://schemas.openxmlformats.org/officeDocument/2006/math">
                    <m:sSub>
                      <m:sSubPr>
                        <m:ctrlPr>
                          <a:rPr lang="en-US" altLang="zh-CN" sz="1800" i="1"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dirty="0">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dirty="0" err="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中的非零系数更新字典</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p>
              <a:p>
                <a:endParaRPr lang="zh-CN" altLang="en-US" dirty="0"/>
              </a:p>
            </p:txBody>
          </p:sp>
        </mc:Choice>
        <mc:Fallback xmlns="">
          <p:sp>
            <p:nvSpPr>
              <p:cNvPr id="3" name="内容占位符 2">
                <a:extLst>
                  <a:ext uri="{FF2B5EF4-FFF2-40B4-BE49-F238E27FC236}">
                    <a16:creationId xmlns:a16="http://schemas.microsoft.com/office/drawing/2014/main" id="{7695E96D-859A-44F6-A947-1067BB5276DC}"/>
                  </a:ext>
                </a:extLst>
              </p:cNvPr>
              <p:cNvSpPr>
                <a:spLocks noGrp="1" noRot="1" noChangeAspect="1" noMove="1" noResize="1" noEditPoints="1" noAdjustHandles="1" noChangeArrowheads="1" noChangeShapeType="1" noTextEdit="1"/>
              </p:cNvSpPr>
              <p:nvPr>
                <p:ph idx="1"/>
              </p:nvPr>
            </p:nvSpPr>
            <p:spPr>
              <a:blipFill>
                <a:blip r:embed="rId3"/>
                <a:stretch>
                  <a:fillRect l="-522" t="-1401" r="-29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4EC579F4-9936-4B18-A56C-8471BC4A27A7}"/>
              </a:ext>
            </a:extLst>
          </p:cNvPr>
          <p:cNvSpPr/>
          <p:nvPr/>
        </p:nvSpPr>
        <p:spPr>
          <a:xfrm>
            <a:off x="312743" y="6221095"/>
            <a:ext cx="11616660" cy="584775"/>
          </a:xfrm>
          <a:prstGeom prst="rect">
            <a:avLst/>
          </a:prstGeom>
        </p:spPr>
        <p:txBody>
          <a:bodyPr wrap="square">
            <a:spAutoFit/>
          </a:bodyPr>
          <a:lstStyle/>
          <a:p>
            <a:r>
              <a:rPr lang="en-US" altLang="zh-CN" sz="1600" b="0" dirty="0" err="1">
                <a:solidFill>
                  <a:srgbClr val="000000"/>
                </a:solidFill>
                <a:latin typeface="XbdxdyFffwgtShhpdtBmyfhwTimes-Roman"/>
              </a:rPr>
              <a:t>Aharon</a:t>
            </a:r>
            <a:r>
              <a:rPr lang="en-US" altLang="zh-CN" sz="1600" b="0" dirty="0">
                <a:solidFill>
                  <a:srgbClr val="000000"/>
                </a:solidFill>
                <a:latin typeface="XbdxdyFffwgtShhpdtBmyfhwTimes-Roman"/>
              </a:rPr>
              <a:t>, M., </a:t>
            </a:r>
            <a:r>
              <a:rPr lang="en-US" altLang="zh-CN" sz="1600" b="0" dirty="0" err="1">
                <a:solidFill>
                  <a:srgbClr val="000000"/>
                </a:solidFill>
                <a:latin typeface="XbdxdyFffwgtShhpdtBmyfhwTimes-Roman"/>
              </a:rPr>
              <a:t>Elad</a:t>
            </a:r>
            <a:r>
              <a:rPr lang="en-US" altLang="zh-CN" sz="1600" b="0" dirty="0">
                <a:solidFill>
                  <a:srgbClr val="000000"/>
                </a:solidFill>
                <a:latin typeface="XbdxdyFffwgtShhpdtBmyfhwTimes-Roman"/>
              </a:rPr>
              <a:t>, M., </a:t>
            </a:r>
            <a:r>
              <a:rPr lang="en-US" altLang="zh-CN" sz="1600" b="0" dirty="0" err="1">
                <a:solidFill>
                  <a:srgbClr val="000000"/>
                </a:solidFill>
                <a:latin typeface="XbdxdyFffwgtShhpdtBmyfhwTimes-Roman"/>
              </a:rPr>
              <a:t>Bruckstein</a:t>
            </a:r>
            <a:r>
              <a:rPr lang="en-US" altLang="zh-CN" sz="1600" b="0" dirty="0">
                <a:solidFill>
                  <a:srgbClr val="000000"/>
                </a:solidFill>
                <a:latin typeface="XbdxdyFffwgtShhpdtBmyfhwTimes-Roman"/>
              </a:rPr>
              <a:t>, A.: K-SVD: an algorithm for designing overcomplete dictionaries for sparse representation. IEEE Trans. Signal Process. </a:t>
            </a:r>
            <a:r>
              <a:rPr lang="en-US" altLang="zh-CN" sz="1600" dirty="0">
                <a:solidFill>
                  <a:srgbClr val="000000"/>
                </a:solidFill>
                <a:latin typeface="GnytbmGrfpphGxkwnvBsjwjmTimes-Bold"/>
              </a:rPr>
              <a:t>54</a:t>
            </a:r>
            <a:r>
              <a:rPr lang="en-US" altLang="zh-CN" sz="1600" b="0" dirty="0">
                <a:solidFill>
                  <a:srgbClr val="000000"/>
                </a:solidFill>
                <a:latin typeface="XbdxdyFffwgtShhpdtBmyfhwTimes-Roman"/>
              </a:rPr>
              <a:t>(11), 4311–4322 (2006)</a:t>
            </a:r>
            <a:r>
              <a:rPr lang="en-US" altLang="zh-CN" sz="1600" dirty="0"/>
              <a:t> </a:t>
            </a:r>
            <a:endParaRPr lang="zh-CN" altLang="en-US" sz="1600" dirty="0"/>
          </a:p>
        </p:txBody>
      </p:sp>
    </p:spTree>
    <p:extLst>
      <p:ext uri="{BB962C8B-B14F-4D97-AF65-F5344CB8AC3E}">
        <p14:creationId xmlns:p14="http://schemas.microsoft.com/office/powerpoint/2010/main" val="1988301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85B77D0-B55F-4716-BE11-E402676417AB}"/>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 K-SVD</a:t>
                </a:r>
                <a:endParaRPr lang="zh-CN" altLang="en-US" dirty="0"/>
              </a:p>
            </p:txBody>
          </p:sp>
        </mc:Choice>
        <mc:Fallback xmlns="">
          <p:sp>
            <p:nvSpPr>
              <p:cNvPr id="2" name="标题 1">
                <a:extLst>
                  <a:ext uri="{FF2B5EF4-FFF2-40B4-BE49-F238E27FC236}">
                    <a16:creationId xmlns:a16="http://schemas.microsoft.com/office/drawing/2014/main" id="{285B77D0-B55F-4716-BE11-E402676417AB}"/>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E2F200-19F6-48B2-B95C-A64DA7E8CDEC}"/>
                  </a:ext>
                </a:extLst>
              </p:cNvPr>
              <p:cNvSpPr>
                <a:spLocks noGrp="1"/>
              </p:cNvSpPr>
              <p:nvPr>
                <p:ph idx="1"/>
              </p:nvPr>
            </p:nvSpPr>
            <p:spPr/>
            <p:txBody>
              <a:bodyPr>
                <a:normAutofit fontScale="85000" lnSpcReduction="10000"/>
              </a:bodyPr>
              <a:lstStyle/>
              <a:p>
                <a:r>
                  <a:rPr lang="en-US" altLang="zh-CN" sz="2400" dirty="0"/>
                  <a:t>KSVD</a:t>
                </a:r>
                <a:r>
                  <a:rPr lang="zh-CN" altLang="en-US" sz="2400" dirty="0"/>
                  <a:t>算法采用迭代的方式，基于当前的字典进行稀疏编码，与基于当前的字典获得的稀疏编码之间交替进行优化</a:t>
                </a:r>
                <a:endParaRPr lang="en-US" altLang="zh-CN" sz="2400" dirty="0"/>
              </a:p>
              <a:p>
                <a:r>
                  <a:rPr lang="en-US" altLang="zh-CN" sz="2400" dirty="0"/>
                  <a:t>KSVD</a:t>
                </a:r>
                <a:r>
                  <a:rPr lang="zh-CN" altLang="en-US" sz="2400" dirty="0"/>
                  <a:t>算法是基本的字典学习算法，与</a:t>
                </a:r>
                <a:r>
                  <a:rPr lang="en-US" altLang="zh-CN" sz="2400" dirty="0"/>
                  <a:t>K</a:t>
                </a:r>
                <a:r>
                  <a:rPr lang="zh-CN" altLang="en-US" sz="2400" dirty="0"/>
                  <a:t>均值类似，</a:t>
                </a:r>
                <a:r>
                  <a:rPr lang="en-US" altLang="zh-CN" sz="2400" dirty="0"/>
                  <a:t>K-SVD</a:t>
                </a:r>
                <a:r>
                  <a:rPr lang="zh-CN" altLang="en-US" sz="2400" dirty="0"/>
                  <a:t>通过</a:t>
                </a:r>
                <a:r>
                  <a:rPr lang="en-US" altLang="zh-CN" sz="2400" dirty="0"/>
                  <a:t>K</a:t>
                </a:r>
                <a:r>
                  <a:rPr lang="zh-CN" altLang="en-US" sz="2400" dirty="0"/>
                  <a:t>奇异值分解算法来获得更新的字典</a:t>
                </a:r>
                <a:endParaRPr lang="en-US" altLang="zh-CN" sz="2400" dirty="0"/>
              </a:p>
              <a:p>
                <a:r>
                  <a:rPr lang="zh-CN" altLang="en-US" sz="2400" dirty="0"/>
                  <a:t>如果考虑字典的一列</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a:latin typeface="Cambria Math" panose="02040503050406030204" pitchFamily="18" charset="0"/>
                          </a:rPr>
                          <m:t>.</m:t>
                        </m:r>
                        <m:r>
                          <a:rPr lang="en-US" altLang="zh-CN" sz="2400" b="1" i="1">
                            <a:latin typeface="Cambria Math" panose="02040503050406030204" pitchFamily="18" charset="0"/>
                          </a:rPr>
                          <m:t>𝒌</m:t>
                        </m:r>
                      </m:sub>
                    </m:sSub>
                  </m:oMath>
                </a14:m>
                <a:r>
                  <a:rPr lang="zh-CN" altLang="en-US" sz="2400" dirty="0"/>
                  <a:t>和相应的</a:t>
                </a:r>
                <a14:m>
                  <m:oMath xmlns:m="http://schemas.openxmlformats.org/officeDocument/2006/math">
                    <m:r>
                      <a:rPr lang="en-US" altLang="zh-CN" sz="2400" b="1" i="1" smtClean="0">
                        <a:latin typeface="Cambria Math" panose="02040503050406030204" pitchFamily="18" charset="0"/>
                      </a:rPr>
                      <m:t>𝜶</m:t>
                    </m:r>
                  </m:oMath>
                </a14:m>
                <a:r>
                  <a:rPr lang="zh-CN" altLang="en-US" sz="2400" dirty="0"/>
                  <a:t>的第</a:t>
                </a:r>
                <a14:m>
                  <m:oMath xmlns:m="http://schemas.openxmlformats.org/officeDocument/2006/math">
                    <m:r>
                      <a:rPr lang="en-US" altLang="zh-CN" sz="2400" b="1" i="1">
                        <a:latin typeface="Cambria Math" panose="02040503050406030204" pitchFamily="18" charset="0"/>
                      </a:rPr>
                      <m:t>𝒌</m:t>
                    </m:r>
                  </m:oMath>
                </a14:m>
                <a:r>
                  <a:rPr lang="zh-CN" altLang="en-US" sz="2400" dirty="0"/>
                  <a:t>行，表示为</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a:latin typeface="Cambria Math" panose="02040503050406030204" pitchFamily="18" charset="0"/>
                          </a:rPr>
                          <m:t>𝒌</m:t>
                        </m:r>
                      </m:sub>
                    </m:sSub>
                  </m:oMath>
                </a14:m>
                <a:r>
                  <a:rPr lang="en-US" altLang="zh-CN" sz="2400" dirty="0"/>
                  <a:t>,</a:t>
                </a:r>
                <a:r>
                  <a:rPr lang="zh-CN" altLang="en-US" sz="2400" dirty="0"/>
                  <a:t>目标函数表示为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r>
                        <m:rPr>
                          <m:lit/>
                        </m:rPr>
                        <a:rPr lang="en-US" altLang="zh-CN" sz="2400" b="1" i="1">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a:latin typeface="Cambria Math" panose="02040503050406030204" pitchFamily="18" charset="0"/>
                        </a:rPr>
                        <m:t>−</m:t>
                      </m:r>
                      <m:r>
                        <a:rPr lang="en-US" altLang="zh-CN" sz="2400" b="1" i="1" smtClean="0">
                          <a:latin typeface="Cambria Math" panose="02040503050406030204" pitchFamily="18" charset="0"/>
                        </a:rPr>
                        <m:t>𝑫</m:t>
                      </m:r>
                      <m:r>
                        <a:rPr lang="en-US" altLang="zh-CN" sz="2400" b="1" i="1" smtClean="0">
                          <a:latin typeface="Cambria Math" panose="02040503050406030204" pitchFamily="18" charset="0"/>
                        </a:rPr>
                        <m:t>𝜶</m:t>
                      </m:r>
                      <m:r>
                        <m:rPr>
                          <m:lit/>
                        </m:rPr>
                        <a:rPr lang="en-US" altLang="zh-CN" sz="2400" b="1" i="1">
                          <a:latin typeface="Cambria Math" panose="02040503050406030204" pitchFamily="18" charset="0"/>
                        </a:rPr>
                        <m:t>|</m:t>
                      </m:r>
                      <m:sSubSup>
                        <m:sSubSupPr>
                          <m:ctrlPr>
                            <a:rPr lang="en-US" altLang="zh-CN" sz="2400" b="1" i="1">
                              <a:latin typeface="Cambria Math" panose="02040503050406030204" pitchFamily="18" charset="0"/>
                            </a:rPr>
                          </m:ctrlPr>
                        </m:sSubSupPr>
                        <m:e>
                          <m:r>
                            <m:rPr>
                              <m:lit/>
                            </m:rPr>
                            <a:rPr lang="en-US" altLang="zh-CN" sz="2400" b="1" i="1">
                              <a:latin typeface="Cambria Math" panose="02040503050406030204" pitchFamily="18" charset="0"/>
                            </a:rPr>
                            <m:t>|</m:t>
                          </m:r>
                        </m:e>
                        <m:sub>
                          <m:r>
                            <a:rPr lang="en-US" altLang="zh-CN" sz="2400" b="1" i="1">
                              <a:latin typeface="Cambria Math" panose="02040503050406030204" pitchFamily="18" charset="0"/>
                            </a:rPr>
                            <m:t>𝟐</m:t>
                          </m:r>
                        </m:sub>
                        <m:sup>
                          <m:r>
                            <a:rPr lang="en-US" altLang="zh-CN" sz="2400" b="1" i="1">
                              <a:latin typeface="Cambria Math" panose="02040503050406030204" pitchFamily="18" charset="0"/>
                            </a:rPr>
                            <m:t>𝟐</m:t>
                          </m:r>
                        </m:sup>
                      </m:sSubSup>
                      <m:r>
                        <a:rPr lang="en-US" altLang="zh-CN" sz="2400" b="1" i="1">
                          <a:latin typeface="Cambria Math" panose="02040503050406030204" pitchFamily="18" charset="0"/>
                        </a:rPr>
                        <m:t>=</m:t>
                      </m:r>
                      <m:r>
                        <m:rPr>
                          <m:lit/>
                        </m:rPr>
                        <a:rPr lang="en-US" altLang="zh-CN" sz="2400" b="1" i="1">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a:latin typeface="Cambria Math" panose="02040503050406030204" pitchFamily="18" charset="0"/>
                        </a:rPr>
                        <m:t>−</m:t>
                      </m:r>
                      <m:sSubSup>
                        <m:sSubSupPr>
                          <m:ctrlPr>
                            <a:rPr lang="en-US" altLang="zh-CN" sz="2400" b="1" i="1">
                              <a:latin typeface="Cambria Math" panose="02040503050406030204" pitchFamily="18" charset="0"/>
                            </a:rPr>
                          </m:ctrlPr>
                        </m:sSubSupPr>
                        <m:e>
                          <m:r>
                            <a:rPr lang="en-US" altLang="zh-CN" sz="2400" b="1">
                              <a:latin typeface="Cambria Math" panose="02040503050406030204" pitchFamily="18" charset="0"/>
                            </a:rPr>
                            <m:t>𝚺</m:t>
                          </m:r>
                        </m:e>
                        <m:sub>
                          <m:r>
                            <a:rPr lang="en-US" altLang="zh-CN" sz="2400" b="1">
                              <a:latin typeface="Cambria Math" panose="02040503050406030204" pitchFamily="18" charset="0"/>
                            </a:rPr>
                            <m:t>𝐣</m:t>
                          </m:r>
                          <m:r>
                            <a:rPr lang="en-US" altLang="zh-CN" sz="2400" b="1">
                              <a:latin typeface="Cambria Math" panose="02040503050406030204" pitchFamily="18" charset="0"/>
                            </a:rPr>
                            <m:t>=</m:t>
                          </m:r>
                          <m:r>
                            <a:rPr lang="en-US" altLang="zh-CN" sz="2400" b="1">
                              <a:latin typeface="Cambria Math" panose="02040503050406030204" pitchFamily="18" charset="0"/>
                            </a:rPr>
                            <m:t>𝟏</m:t>
                          </m:r>
                        </m:sub>
                        <m:sup>
                          <m:r>
                            <a:rPr lang="en-US" altLang="zh-CN" sz="2400" b="1">
                              <a:latin typeface="Cambria Math" panose="02040503050406030204" pitchFamily="18" charset="0"/>
                            </a:rPr>
                            <m:t>𝐍</m:t>
                          </m:r>
                        </m:sup>
                      </m:sSubSup>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a:latin typeface="Cambria Math" panose="02040503050406030204" pitchFamily="18" charset="0"/>
                            </a:rPr>
                            <m:t>.</m:t>
                          </m:r>
                          <m:r>
                            <a:rPr lang="en-US" altLang="zh-CN" sz="2400" b="1" i="1">
                              <a:latin typeface="Cambria Math" panose="02040503050406030204" pitchFamily="18" charset="0"/>
                            </a:rPr>
                            <m:t>𝒋</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a:latin typeface="Cambria Math" panose="02040503050406030204" pitchFamily="18" charset="0"/>
                            </a:rPr>
                            <m:t>𝒋</m:t>
                          </m:r>
                          <m:r>
                            <a:rPr lang="en-US" altLang="zh-CN" sz="2400" b="1" i="1">
                              <a:latin typeface="Cambria Math" panose="02040503050406030204" pitchFamily="18" charset="0"/>
                            </a:rPr>
                            <m:t>.</m:t>
                          </m:r>
                        </m:sub>
                      </m:sSub>
                      <m:r>
                        <m:rPr>
                          <m:lit/>
                        </m:rPr>
                        <a:rPr lang="en-US" altLang="zh-CN" sz="2400" b="1" i="1">
                          <a:latin typeface="Cambria Math" panose="02040503050406030204" pitchFamily="18" charset="0"/>
                        </a:rPr>
                        <m:t>|</m:t>
                      </m:r>
                      <m:sSubSup>
                        <m:sSubSupPr>
                          <m:ctrlPr>
                            <a:rPr lang="en-US" altLang="zh-CN" sz="2400" b="1" i="1">
                              <a:latin typeface="Cambria Math" panose="02040503050406030204" pitchFamily="18" charset="0"/>
                            </a:rPr>
                          </m:ctrlPr>
                        </m:sSubSupPr>
                        <m:e>
                          <m:r>
                            <m:rPr>
                              <m:lit/>
                            </m:rPr>
                            <a:rPr lang="en-US" altLang="zh-CN" sz="2400" b="1" i="1">
                              <a:latin typeface="Cambria Math" panose="02040503050406030204" pitchFamily="18" charset="0"/>
                            </a:rPr>
                            <m:t>|</m:t>
                          </m:r>
                        </m:e>
                        <m:sub>
                          <m:r>
                            <a:rPr lang="en-US" altLang="zh-CN" sz="2400" b="1" i="1">
                              <a:latin typeface="Cambria Math" panose="02040503050406030204" pitchFamily="18" charset="0"/>
                            </a:rPr>
                            <m:t>𝟐</m:t>
                          </m:r>
                        </m:sub>
                        <m:sup>
                          <m:r>
                            <a:rPr lang="en-US" altLang="zh-CN" sz="2400" b="1" i="1">
                              <a:latin typeface="Cambria Math" panose="02040503050406030204" pitchFamily="18" charset="0"/>
                            </a:rPr>
                            <m:t>𝟐</m:t>
                          </m:r>
                        </m:sup>
                      </m:sSubSup>
                      <m:r>
                        <a:rPr lang="en-US" altLang="zh-CN" sz="2400" b="1" i="1">
                          <a:latin typeface="Cambria Math" panose="02040503050406030204" pitchFamily="18" charset="0"/>
                        </a:rPr>
                        <m:t>=</m:t>
                      </m:r>
                      <m:r>
                        <m:rPr>
                          <m:lit/>
                        </m:rPr>
                        <a:rPr lang="en-US" altLang="zh-CN" sz="2400" b="1" i="1">
                          <a:latin typeface="Cambria Math" panose="02040503050406030204" pitchFamily="18" charset="0"/>
                        </a:rPr>
                        <m:t>||</m:t>
                      </m:r>
                      <m:d>
                        <m:dPr>
                          <m:ctrlPr>
                            <a:rPr lang="en-US" altLang="zh-CN" sz="2400" b="1" i="1">
                              <a:latin typeface="Cambria Math" panose="02040503050406030204" pitchFamily="18" charset="0"/>
                            </a:rPr>
                          </m:ctrlPr>
                        </m:dPr>
                        <m:e>
                          <m:r>
                            <a:rPr lang="en-US" altLang="zh-CN" sz="2400" b="1" i="1" smtClean="0">
                              <a:latin typeface="Cambria Math" panose="02040503050406030204" pitchFamily="18" charset="0"/>
                            </a:rPr>
                            <m:t>𝑿</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a:latin typeface="Cambria Math" panose="02040503050406030204" pitchFamily="18" charset="0"/>
                                </a:rPr>
                                <m:t>𝚺</m:t>
                              </m:r>
                            </m:e>
                            <m:sub>
                              <m:r>
                                <a:rPr lang="en-US" altLang="zh-CN" sz="2400" b="1">
                                  <a:latin typeface="Cambria Math" panose="02040503050406030204" pitchFamily="18" charset="0"/>
                                </a:rPr>
                                <m:t>𝐣</m:t>
                              </m:r>
                              <m:r>
                                <a:rPr lang="en-US" altLang="zh-CN" sz="2400" b="1" i="1">
                                  <a:latin typeface="Cambria Math" panose="02040503050406030204" pitchFamily="18" charset="0"/>
                                </a:rPr>
                                <m:t>≠</m:t>
                              </m:r>
                              <m:r>
                                <a:rPr lang="en-US" altLang="zh-CN" sz="2400" b="1" i="1">
                                  <a:latin typeface="Cambria Math" panose="02040503050406030204" pitchFamily="18" charset="0"/>
                                </a:rPr>
                                <m:t>𝒌</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a:latin typeface="Cambria Math" panose="02040503050406030204" pitchFamily="18" charset="0"/>
                                </a:rPr>
                                <m:t>.</m:t>
                              </m:r>
                              <m:r>
                                <a:rPr lang="en-US" altLang="zh-CN" sz="2400" b="1" i="1">
                                  <a:latin typeface="Cambria Math" panose="02040503050406030204" pitchFamily="18" charset="0"/>
                                </a:rPr>
                                <m:t>𝒋</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a:latin typeface="Cambria Math" panose="02040503050406030204" pitchFamily="18" charset="0"/>
                                </a:rPr>
                                <m:t>𝒋</m:t>
                              </m:r>
                              <m:r>
                                <a:rPr lang="en-US" altLang="zh-CN" sz="2400" b="1" i="1">
                                  <a:latin typeface="Cambria Math" panose="02040503050406030204" pitchFamily="18" charset="0"/>
                                </a:rPr>
                                <m:t>.</m:t>
                              </m:r>
                            </m:sub>
                          </m:sSub>
                        </m:e>
                      </m:d>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a:latin typeface="Cambria Math" panose="02040503050406030204" pitchFamily="18" charset="0"/>
                            </a:rPr>
                            <m:t>.</m:t>
                          </m:r>
                          <m:r>
                            <a:rPr lang="en-US" altLang="zh-CN" sz="2400" b="1" i="1">
                              <a:latin typeface="Cambria Math" panose="02040503050406030204" pitchFamily="18" charset="0"/>
                            </a:rPr>
                            <m:t>𝒌</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a:latin typeface="Cambria Math" panose="02040503050406030204" pitchFamily="18" charset="0"/>
                            </a:rPr>
                            <m:t>𝒌</m:t>
                          </m:r>
                          <m:r>
                            <a:rPr lang="en-US" altLang="zh-CN" sz="2400" b="1" i="1">
                              <a:latin typeface="Cambria Math" panose="02040503050406030204" pitchFamily="18" charset="0"/>
                            </a:rPr>
                            <m:t>.</m:t>
                          </m:r>
                        </m:sub>
                      </m:sSub>
                      <m:r>
                        <m:rPr>
                          <m:lit/>
                        </m:rPr>
                        <a:rPr lang="en-US" altLang="zh-CN" sz="2400" b="1" i="1">
                          <a:latin typeface="Cambria Math" panose="02040503050406030204" pitchFamily="18" charset="0"/>
                        </a:rPr>
                        <m:t>|</m:t>
                      </m:r>
                      <m:sSubSup>
                        <m:sSubSupPr>
                          <m:ctrlPr>
                            <a:rPr lang="en-US" altLang="zh-CN" sz="2400" b="1" i="1">
                              <a:latin typeface="Cambria Math" panose="02040503050406030204" pitchFamily="18" charset="0"/>
                            </a:rPr>
                          </m:ctrlPr>
                        </m:sSubSupPr>
                        <m:e>
                          <m:r>
                            <m:rPr>
                              <m:lit/>
                            </m:rPr>
                            <a:rPr lang="en-US" altLang="zh-CN" sz="2400" b="1" i="1">
                              <a:latin typeface="Cambria Math" panose="02040503050406030204" pitchFamily="18" charset="0"/>
                            </a:rPr>
                            <m:t>|</m:t>
                          </m:r>
                        </m:e>
                        <m:sub>
                          <m:r>
                            <a:rPr lang="en-US" altLang="zh-CN" sz="2400" b="1" i="1">
                              <a:latin typeface="Cambria Math" panose="02040503050406030204" pitchFamily="18" charset="0"/>
                            </a:rPr>
                            <m:t>𝟐</m:t>
                          </m:r>
                        </m:sub>
                        <m:sup>
                          <m:r>
                            <a:rPr lang="en-US" altLang="zh-CN" sz="2400" b="1" i="1">
                              <a:latin typeface="Cambria Math" panose="02040503050406030204" pitchFamily="18" charset="0"/>
                            </a:rPr>
                            <m:t>𝟐</m:t>
                          </m:r>
                        </m:sup>
                      </m:sSubSup>
                      <m:r>
                        <a:rPr lang="en-US" altLang="zh-CN" sz="2400" b="1" i="1">
                          <a:latin typeface="Cambria Math" panose="02040503050406030204" pitchFamily="18" charset="0"/>
                        </a:rPr>
                        <m:t>=</m:t>
                      </m:r>
                      <m:r>
                        <m:rPr>
                          <m:lit/>
                        </m:rP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𝒌</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a:latin typeface="Cambria Math" panose="02040503050406030204" pitchFamily="18" charset="0"/>
                            </a:rPr>
                            <m:t>.</m:t>
                          </m:r>
                          <m:r>
                            <a:rPr lang="en-US" altLang="zh-CN" sz="2400" b="1" i="1">
                              <a:latin typeface="Cambria Math" panose="02040503050406030204" pitchFamily="18" charset="0"/>
                            </a:rPr>
                            <m:t>𝒌</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𝜶</m:t>
                          </m:r>
                        </m:e>
                        <m:sub>
                          <m:r>
                            <a:rPr lang="en-US" altLang="zh-CN" sz="2400" b="1" i="1">
                              <a:latin typeface="Cambria Math" panose="02040503050406030204" pitchFamily="18" charset="0"/>
                            </a:rPr>
                            <m:t>𝒌</m:t>
                          </m:r>
                          <m:r>
                            <a:rPr lang="en-US" altLang="zh-CN" sz="2400" b="1" i="1">
                              <a:latin typeface="Cambria Math" panose="02040503050406030204" pitchFamily="18" charset="0"/>
                            </a:rPr>
                            <m:t>.</m:t>
                          </m:r>
                        </m:sub>
                      </m:sSub>
                      <m:r>
                        <m:rPr>
                          <m:lit/>
                        </m:rPr>
                        <a:rPr lang="en-US" altLang="zh-CN" sz="2400" b="1" i="1">
                          <a:latin typeface="Cambria Math" panose="02040503050406030204" pitchFamily="18" charset="0"/>
                        </a:rPr>
                        <m:t>|</m:t>
                      </m:r>
                      <m:sSubSup>
                        <m:sSubSupPr>
                          <m:ctrlPr>
                            <a:rPr lang="en-US" altLang="zh-CN" sz="2400" b="1" i="1">
                              <a:latin typeface="Cambria Math" panose="02040503050406030204" pitchFamily="18" charset="0"/>
                            </a:rPr>
                          </m:ctrlPr>
                        </m:sSubSupPr>
                        <m:e>
                          <m:r>
                            <m:rPr>
                              <m:lit/>
                            </m:rPr>
                            <a:rPr lang="en-US" altLang="zh-CN" sz="2400" b="1" i="1">
                              <a:latin typeface="Cambria Math" panose="02040503050406030204" pitchFamily="18" charset="0"/>
                            </a:rPr>
                            <m:t>|</m:t>
                          </m:r>
                        </m:e>
                        <m:sub>
                          <m:r>
                            <a:rPr lang="en-US" altLang="zh-CN" sz="2400" b="1" i="1">
                              <a:latin typeface="Cambria Math" panose="02040503050406030204" pitchFamily="18" charset="0"/>
                            </a:rPr>
                            <m:t>𝟐</m:t>
                          </m:r>
                        </m:sub>
                        <m:sup>
                          <m:r>
                            <a:rPr lang="en-US" altLang="zh-CN" sz="2400" b="1" i="1">
                              <a:latin typeface="Cambria Math" panose="02040503050406030204" pitchFamily="18" charset="0"/>
                            </a:rPr>
                            <m:t>𝟐</m:t>
                          </m:r>
                        </m:sup>
                      </m:sSubSup>
                    </m:oMath>
                  </m:oMathPara>
                </a14:m>
                <a:endParaRPr lang="en-US" altLang="zh-CN" sz="2400" i="1" dirty="0"/>
              </a:p>
              <a:p>
                <a:r>
                  <a:rPr lang="zh-CN" altLang="en-US" sz="2400" dirty="0"/>
                  <a:t>这里</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𝒌</m:t>
                        </m:r>
                      </m:sub>
                    </m:sSub>
                  </m:oMath>
                </a14:m>
                <a:r>
                  <a:rPr lang="zh-CN" altLang="en-US" sz="2400" dirty="0"/>
                  <a:t>表示所有</a:t>
                </a:r>
                <a14:m>
                  <m:oMath xmlns:m="http://schemas.openxmlformats.org/officeDocument/2006/math">
                    <m:r>
                      <a:rPr lang="en-US" altLang="zh-CN" sz="2400" b="1" i="1">
                        <a:latin typeface="Cambria Math" panose="02040503050406030204" pitchFamily="18" charset="0"/>
                      </a:rPr>
                      <m:t>𝒏</m:t>
                    </m:r>
                  </m:oMath>
                </a14:m>
                <a:r>
                  <a:rPr lang="zh-CN" altLang="en-US" sz="2400" dirty="0"/>
                  <a:t>个训练数据去除第</a:t>
                </a:r>
                <a14:m>
                  <m:oMath xmlns:m="http://schemas.openxmlformats.org/officeDocument/2006/math">
                    <m:r>
                      <a:rPr lang="en-US" altLang="zh-CN" sz="2400" b="1" i="1">
                        <a:latin typeface="Cambria Math" panose="02040503050406030204" pitchFamily="18" charset="0"/>
                      </a:rPr>
                      <m:t>𝒌</m:t>
                    </m:r>
                  </m:oMath>
                </a14:m>
                <a:r>
                  <a:rPr lang="zh-CN" altLang="en-US" sz="2400" dirty="0"/>
                  <a:t>个原子后的误差，上式进一步使用</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a:latin typeface="Cambria Math" panose="02040503050406030204" pitchFamily="18" charset="0"/>
                          </a:rPr>
                          <m:t>.</m:t>
                        </m:r>
                        <m:r>
                          <a:rPr lang="en-US" altLang="zh-CN" sz="2400" b="1" i="1">
                            <a:latin typeface="Cambria Math" panose="02040503050406030204" pitchFamily="18" charset="0"/>
                          </a:rPr>
                          <m:t>𝒌</m:t>
                        </m:r>
                      </m:sub>
                    </m:sSub>
                  </m:oMath>
                </a14:m>
                <a:r>
                  <a:rPr lang="zh-CN" altLang="en-US" sz="2400" dirty="0"/>
                  <a:t>和</a:t>
                </a:r>
                <a14:m>
                  <m:oMath xmlns:m="http://schemas.openxmlformats.org/officeDocument/2006/math">
                    <m:sSub>
                      <m:sSubPr>
                        <m:ctrlPr>
                          <a:rPr lang="en-US" altLang="zh-CN" sz="2400" b="1" i="1" dirty="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a:latin typeface="Cambria Math" panose="02040503050406030204" pitchFamily="18" charset="0"/>
                          </a:rPr>
                          <m:t>𝒊</m:t>
                        </m:r>
                      </m:sub>
                    </m:sSub>
                  </m:oMath>
                </a14:m>
                <a:r>
                  <a:rPr lang="zh-CN" altLang="en-US" sz="2400" dirty="0"/>
                  <a:t>来简化，索引指标定义如下</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𝒌</m:t>
                          </m:r>
                        </m:sub>
                      </m:sSub>
                      <m:r>
                        <a:rPr lang="en-US" altLang="zh-CN" sz="2400" b="1" i="1">
                          <a:latin typeface="Cambria Math" panose="02040503050406030204" pitchFamily="18" charset="0"/>
                        </a:rPr>
                        <m:t>=</m:t>
                      </m:r>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𝒊</m:t>
                          </m:r>
                          <m:r>
                            <m:rPr>
                              <m:lit/>
                            </m:rP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𝑲</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a:latin typeface="Cambria Math" panose="02040503050406030204" pitchFamily="18" charset="0"/>
                                </a:rPr>
                                <m:t>𝒌</m:t>
                              </m:r>
                              <m:r>
                                <a:rPr lang="en-US" altLang="zh-CN" sz="2400" b="1" i="1">
                                  <a:latin typeface="Cambria Math" panose="02040503050406030204" pitchFamily="18" charset="0"/>
                                </a:rPr>
                                <m:t>.</m:t>
                              </m:r>
                            </m:sub>
                          </m:sSub>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𝒊</m:t>
                              </m:r>
                            </m:e>
                          </m:d>
                          <m:r>
                            <a:rPr lang="en-US" altLang="zh-CN" sz="2400" b="1" i="1">
                              <a:latin typeface="Cambria Math" panose="02040503050406030204" pitchFamily="18" charset="0"/>
                            </a:rPr>
                            <m:t>≠</m:t>
                          </m:r>
                          <m:r>
                            <a:rPr lang="en-US" altLang="zh-CN" sz="2400" b="1" i="1">
                              <a:latin typeface="Cambria Math" panose="02040503050406030204" pitchFamily="18" charset="0"/>
                            </a:rPr>
                            <m:t>𝟎</m:t>
                          </m:r>
                        </m:e>
                      </m:d>
                    </m:oMath>
                  </m:oMathPara>
                </a14:m>
                <a:endParaRPr lang="en-US" altLang="zh-CN" sz="2400" b="1" dirty="0"/>
              </a:p>
              <a:p>
                <a:r>
                  <a:rPr lang="zh-CN" altLang="en-US" sz="2400" dirty="0"/>
                  <a:t>为了计算</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𝒌</m:t>
                        </m:r>
                      </m:sub>
                    </m:sSub>
                    <m:r>
                      <a:rPr lang="zh-CN" altLang="en-US" sz="2400" i="1">
                        <a:latin typeface="Cambria Math" panose="02040503050406030204" pitchFamily="18" charset="0"/>
                      </a:rPr>
                      <m:t>，</m:t>
                    </m:r>
                  </m:oMath>
                </a14:m>
                <a:r>
                  <a:rPr lang="zh-CN" altLang="en-US" sz="2400" dirty="0"/>
                  <a:t>只需要考虑</a:t>
                </a:r>
                <a14:m>
                  <m:oMath xmlns:m="http://schemas.openxmlformats.org/officeDocument/2006/math">
                    <m:r>
                      <m:rPr>
                        <m:nor/>
                      </m:rPr>
                      <a:rPr lang="zh-CN" altLang="en-US" sz="2400" dirty="0"/>
                      <m:t>对应的</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𝝎</m:t>
                        </m:r>
                      </m:e>
                      <m:sub>
                        <m:r>
                          <a:rPr lang="en-US" altLang="zh-CN" sz="2400" i="1">
                            <a:latin typeface="Cambria Math" panose="02040503050406030204" pitchFamily="18" charset="0"/>
                          </a:rPr>
                          <m:t>𝒌</m:t>
                        </m:r>
                      </m:sub>
                    </m:sSub>
                    <m:sSub>
                      <m:sSubPr>
                        <m:ctrlPr>
                          <a:rPr lang="en-US" altLang="zh-CN" sz="2400" b="1" i="1">
                            <a:latin typeface="Cambria Math" panose="02040503050406030204" pitchFamily="18" charset="0"/>
                          </a:rPr>
                        </m:ctrlPr>
                      </m:sSubPr>
                      <m:e>
                        <m:r>
                          <a:rPr lang="zh-CN" altLang="en-US" sz="2400" i="1">
                            <a:latin typeface="Cambria Math" panose="02040503050406030204" pitchFamily="18" charset="0"/>
                          </a:rPr>
                          <m:t>的</m:t>
                        </m:r>
                        <m:r>
                          <a:rPr lang="en-US" altLang="zh-CN" sz="2400" b="1" i="1">
                            <a:latin typeface="Cambria Math" panose="02040503050406030204" pitchFamily="18" charset="0"/>
                          </a:rPr>
                          <m:t>𝑬</m:t>
                        </m:r>
                      </m:e>
                      <m:sub>
                        <m:r>
                          <a:rPr lang="en-US" altLang="zh-CN" sz="2400" b="1" i="1">
                            <a:latin typeface="Cambria Math" panose="02040503050406030204" pitchFamily="18" charset="0"/>
                          </a:rPr>
                          <m:t>𝒌</m:t>
                        </m:r>
                      </m:sub>
                    </m:sSub>
                  </m:oMath>
                </a14:m>
                <a:r>
                  <a:rPr lang="zh-CN" altLang="en-US" sz="2400" dirty="0"/>
                  <a:t>和</a:t>
                </a:r>
                <a14:m>
                  <m:oMath xmlns:m="http://schemas.openxmlformats.org/officeDocument/2006/math">
                    <m:sSub>
                      <m:sSubPr>
                        <m:ctrlPr>
                          <a:rPr lang="en-US" altLang="zh-CN" sz="2400" b="1" i="1" dirty="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a:latin typeface="Cambria Math" panose="02040503050406030204" pitchFamily="18" charset="0"/>
                          </a:rPr>
                          <m:t>𝒌</m:t>
                        </m:r>
                      </m:sub>
                    </m:sSub>
                  </m:oMath>
                </a14:m>
                <a:r>
                  <a:rPr lang="zh-CN" altLang="en-US" sz="2400" dirty="0"/>
                  <a:t>，即</a:t>
                </a:r>
                <a14:m>
                  <m:oMath xmlns:m="http://schemas.openxmlformats.org/officeDocument/2006/math">
                    <m:sSubSup>
                      <m:sSubSupPr>
                        <m:ctrlPr>
                          <a:rPr lang="en-US" altLang="zh-CN" sz="2400" b="1" i="1">
                            <a:latin typeface="Cambria Math" panose="02040503050406030204" pitchFamily="18" charset="0"/>
                          </a:rPr>
                        </m:ctrlPr>
                      </m:sSubSupPr>
                      <m:e>
                        <m:r>
                          <a:rPr lang="en-US" altLang="zh-CN" sz="2400" i="1">
                            <a:latin typeface="Cambria Math" panose="02040503050406030204" pitchFamily="18" charset="0"/>
                          </a:rPr>
                          <m:t>𝑬</m:t>
                        </m:r>
                      </m:e>
                      <m:sub>
                        <m:r>
                          <a:rPr lang="en-US" altLang="zh-CN" sz="2400" i="1">
                            <a:latin typeface="Cambria Math" panose="02040503050406030204" pitchFamily="18" charset="0"/>
                          </a:rPr>
                          <m:t>𝒌</m:t>
                        </m:r>
                      </m:sub>
                      <m:sup>
                        <m:r>
                          <a:rPr lang="en-US" altLang="zh-CN" sz="2400" b="1" i="1">
                            <a:latin typeface="Cambria Math" panose="02040503050406030204" pitchFamily="18" charset="0"/>
                          </a:rPr>
                          <m:t>𝑹</m:t>
                        </m:r>
                      </m:sup>
                    </m:sSubSup>
                  </m:oMath>
                </a14:m>
                <a:r>
                  <a:rPr lang="zh-CN" altLang="en-US" sz="2400" dirty="0"/>
                  <a:t>和</a:t>
                </a:r>
                <a14:m>
                  <m:oMath xmlns:m="http://schemas.openxmlformats.org/officeDocument/2006/math">
                    <m:sSubSup>
                      <m:sSubSupPr>
                        <m:ctrlPr>
                          <a:rPr lang="en-US" altLang="zh-CN" sz="2400" b="1" i="1" dirty="0">
                            <a:latin typeface="Cambria Math" panose="02040503050406030204" pitchFamily="18" charset="0"/>
                          </a:rPr>
                        </m:ctrlPr>
                      </m:sSubSupPr>
                      <m:e>
                        <m:r>
                          <a:rPr lang="en-US" altLang="zh-CN" sz="2400" b="0" i="1" dirty="0" smtClean="0">
                            <a:latin typeface="Cambria Math" panose="02040503050406030204" pitchFamily="18" charset="0"/>
                          </a:rPr>
                          <m:t>𝑥</m:t>
                        </m:r>
                      </m:e>
                      <m:sub>
                        <m:r>
                          <a:rPr lang="en-US" altLang="zh-CN" sz="2400" i="1" dirty="0">
                            <a:latin typeface="Cambria Math" panose="02040503050406030204" pitchFamily="18" charset="0"/>
                          </a:rPr>
                          <m:t>𝒌</m:t>
                        </m:r>
                      </m:sub>
                      <m:sup>
                        <m:r>
                          <a:rPr lang="en-US" altLang="zh-CN" sz="2400" b="1" i="1" dirty="0">
                            <a:latin typeface="Cambria Math" panose="02040503050406030204" pitchFamily="18" charset="0"/>
                          </a:rPr>
                          <m:t>𝑹</m:t>
                        </m:r>
                      </m:sup>
                    </m:sSubSup>
                  </m:oMath>
                </a14:m>
                <a:r>
                  <a:rPr lang="en-US" altLang="zh-CN" sz="2400" dirty="0"/>
                  <a:t>.KSVD</a:t>
                </a:r>
                <a:r>
                  <a:rPr lang="zh-CN" altLang="en-US" sz="2400" dirty="0"/>
                  <a:t>的核心思想使用对应</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𝑬</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𝑹</m:t>
                        </m:r>
                      </m:sup>
                    </m:sSubSup>
                  </m:oMath>
                </a14:m>
                <a:r>
                  <a:rPr lang="zh-CN" altLang="en-US" sz="2400" dirty="0"/>
                  <a:t>的最大特征值对应的主方向来更新字典的第</a:t>
                </a:r>
                <a14:m>
                  <m:oMath xmlns:m="http://schemas.openxmlformats.org/officeDocument/2006/math">
                    <m:r>
                      <a:rPr lang="en-US" altLang="zh-CN" sz="2400" b="1" i="1">
                        <a:latin typeface="Cambria Math" panose="02040503050406030204" pitchFamily="18" charset="0"/>
                      </a:rPr>
                      <m:t>𝒌</m:t>
                    </m:r>
                  </m:oMath>
                </a14:m>
                <a:r>
                  <a:rPr lang="zh-CN" altLang="en-US" sz="2400" dirty="0"/>
                  <a:t>列，这样确保下一次迭代误差下降！</a:t>
                </a:r>
                <a:endParaRPr lang="en-US" altLang="zh-CN" sz="2400" dirty="0"/>
              </a:p>
              <a:p>
                <a:r>
                  <a:rPr lang="zh-CN" altLang="en-US" sz="2400" dirty="0"/>
                  <a:t>因此分解</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𝑬</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𝑹</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𝑼</m:t>
                    </m:r>
                    <m:r>
                      <a:rPr lang="en-US" altLang="zh-CN" sz="2400" b="1">
                        <a:latin typeface="Cambria Math" panose="02040503050406030204" pitchFamily="18" charset="0"/>
                      </a:rPr>
                      <m:t>𝚫</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𝑽</m:t>
                        </m:r>
                      </m:e>
                      <m:sup>
                        <m:r>
                          <a:rPr lang="en-US" altLang="zh-CN" sz="2400" b="1" i="1">
                            <a:latin typeface="Cambria Math" panose="02040503050406030204" pitchFamily="18" charset="0"/>
                          </a:rPr>
                          <m:t>𝑻</m:t>
                        </m:r>
                      </m:sup>
                    </m:sSup>
                  </m:oMath>
                </a14:m>
                <a:r>
                  <a:rPr lang="en-US" altLang="zh-CN" sz="2400" i="1" dirty="0"/>
                  <a:t>,U</a:t>
                </a:r>
                <a:r>
                  <a:rPr lang="zh-CN" altLang="en-US" sz="2400" dirty="0"/>
                  <a:t>的第一列用来更新</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a:latin typeface="Cambria Math" panose="02040503050406030204" pitchFamily="18" charset="0"/>
                          </a:rPr>
                          <m:t>.</m:t>
                        </m:r>
                        <m:r>
                          <a:rPr lang="en-US" altLang="zh-CN" sz="2400" b="1" i="1">
                            <a:latin typeface="Cambria Math" panose="02040503050406030204" pitchFamily="18" charset="0"/>
                          </a:rPr>
                          <m:t>𝒌</m:t>
                        </m:r>
                      </m:sub>
                    </m:sSub>
                  </m:oMath>
                </a14:m>
                <a:r>
                  <a:rPr lang="zh-CN" altLang="en-US" sz="2400" dirty="0"/>
                  <a:t>，</a:t>
                </a:r>
                <a14:m>
                  <m:oMath xmlns:m="http://schemas.openxmlformats.org/officeDocument/2006/math">
                    <m:r>
                      <a:rPr lang="en-US" altLang="zh-CN" sz="2400" b="1" i="1" dirty="0" smtClean="0">
                        <a:latin typeface="Cambria Math" panose="02040503050406030204" pitchFamily="18" charset="0"/>
                      </a:rPr>
                      <m:t>𝑽</m:t>
                    </m:r>
                  </m:oMath>
                </a14:m>
                <a:r>
                  <a:rPr lang="zh-CN" altLang="en-US" sz="2400" dirty="0"/>
                  <a:t>的第一列乘上</a:t>
                </a:r>
                <a14:m>
                  <m:oMath xmlns:m="http://schemas.openxmlformats.org/officeDocument/2006/math">
                    <m:r>
                      <a:rPr lang="en-US" altLang="zh-CN" sz="2400" b="1">
                        <a:latin typeface="Cambria Math" panose="02040503050406030204" pitchFamily="18" charset="0"/>
                      </a:rPr>
                      <m:t>𝚫</m:t>
                    </m:r>
                    <m:r>
                      <a:rPr lang="en-US" altLang="zh-CN" sz="2400" b="1">
                        <a:latin typeface="Cambria Math" panose="02040503050406030204" pitchFamily="18" charset="0"/>
                      </a:rPr>
                      <m:t>(</m:t>
                    </m:r>
                    <m:r>
                      <a:rPr lang="en-US" altLang="zh-CN" sz="2400" b="1">
                        <a:latin typeface="Cambria Math" panose="02040503050406030204" pitchFamily="18" charset="0"/>
                      </a:rPr>
                      <m:t>𝟏</m:t>
                    </m:r>
                    <m:r>
                      <a:rPr lang="en-US" altLang="zh-CN" sz="2400" b="1">
                        <a:latin typeface="Cambria Math" panose="02040503050406030204" pitchFamily="18" charset="0"/>
                      </a:rPr>
                      <m:t>,</m:t>
                    </m:r>
                    <m:r>
                      <a:rPr lang="en-US" altLang="zh-CN" sz="2400" b="1">
                        <a:latin typeface="Cambria Math" panose="02040503050406030204" pitchFamily="18" charset="0"/>
                      </a:rPr>
                      <m:t>𝟏</m:t>
                    </m:r>
                    <m:r>
                      <a:rPr lang="en-US" altLang="zh-CN" sz="2400" b="1">
                        <a:latin typeface="Cambria Math" panose="02040503050406030204" pitchFamily="18" charset="0"/>
                      </a:rPr>
                      <m:t>)</m:t>
                    </m:r>
                  </m:oMath>
                </a14:m>
                <a:r>
                  <a:rPr lang="zh-CN" altLang="en-US" sz="2400" dirty="0"/>
                  <a:t>用来更新</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b="1" i="1" smtClean="0">
                            <a:latin typeface="Cambria Math" panose="02040503050406030204" pitchFamily="18" charset="0"/>
                          </a:rPr>
                          <m:t>𝑫</m:t>
                        </m:r>
                      </m:e>
                      <m:sub>
                        <m:r>
                          <a:rPr lang="en-US" altLang="zh-CN" sz="2400" i="1">
                            <a:latin typeface="Cambria Math" panose="02040503050406030204" pitchFamily="18" charset="0"/>
                          </a:rPr>
                          <m:t>𝒌</m:t>
                        </m:r>
                        <m:r>
                          <a:rPr lang="en-US" altLang="zh-CN" sz="2400" b="1" i="1">
                            <a:latin typeface="Cambria Math" panose="02040503050406030204" pitchFamily="18" charset="0"/>
                          </a:rPr>
                          <m:t>.</m:t>
                        </m:r>
                      </m:sub>
                      <m:sup>
                        <m:r>
                          <a:rPr lang="en-US" altLang="zh-CN" sz="2400" i="1">
                            <a:latin typeface="Cambria Math" panose="02040503050406030204" pitchFamily="18" charset="0"/>
                          </a:rPr>
                          <m:t>𝑹</m:t>
                        </m:r>
                      </m:sup>
                    </m:sSubSup>
                  </m:oMath>
                </a14:m>
                <a:r>
                  <a:rPr lang="en-US" altLang="zh-CN" sz="2400" dirty="0"/>
                  <a:t>.</a:t>
                </a:r>
                <a:endParaRPr lang="zh-CN" altLang="en-US" sz="2400" dirty="0"/>
              </a:p>
              <a:p>
                <a:endParaRPr lang="en-US" altLang="zh-CN" sz="2400" dirty="0"/>
              </a:p>
              <a:p>
                <a:endParaRPr lang="en-US" altLang="zh-CN" sz="1600" dirty="0"/>
              </a:p>
              <a:p>
                <a:endParaRPr lang="zh-CN" altLang="en-US" sz="1600" dirty="0"/>
              </a:p>
            </p:txBody>
          </p:sp>
        </mc:Choice>
        <mc:Fallback xmlns="">
          <p:sp>
            <p:nvSpPr>
              <p:cNvPr id="3" name="内容占位符 2">
                <a:extLst>
                  <a:ext uri="{FF2B5EF4-FFF2-40B4-BE49-F238E27FC236}">
                    <a16:creationId xmlns:a16="http://schemas.microsoft.com/office/drawing/2014/main" id="{62E2F200-19F6-48B2-B95C-A64DA7E8CDEC}"/>
                  </a:ext>
                </a:extLst>
              </p:cNvPr>
              <p:cNvSpPr>
                <a:spLocks noGrp="1" noRot="1" noChangeAspect="1" noMove="1" noResize="1" noEditPoints="1" noAdjustHandles="1" noChangeArrowheads="1" noChangeShapeType="1" noTextEdit="1"/>
              </p:cNvSpPr>
              <p:nvPr>
                <p:ph idx="1"/>
              </p:nvPr>
            </p:nvSpPr>
            <p:spPr>
              <a:blipFill>
                <a:blip r:embed="rId3"/>
                <a:stretch>
                  <a:fillRect l="-522" t="-1401"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331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042932C-3F07-4BDB-B662-DDEEBB6C018F}"/>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 K-SVD</a:t>
                </a:r>
                <a:endParaRPr lang="zh-CN" altLang="en-US" dirty="0"/>
              </a:p>
            </p:txBody>
          </p:sp>
        </mc:Choice>
        <mc:Fallback xmlns="">
          <p:sp>
            <p:nvSpPr>
              <p:cNvPr id="2" name="标题 1">
                <a:extLst>
                  <a:ext uri="{FF2B5EF4-FFF2-40B4-BE49-F238E27FC236}">
                    <a16:creationId xmlns:a16="http://schemas.microsoft.com/office/drawing/2014/main" id="{6042932C-3F07-4BDB-B662-DDEEBB6C018F}"/>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188B54-AE2E-498A-BD5E-199ED15C13D2}"/>
                  </a:ext>
                </a:extLst>
              </p:cNvPr>
              <p:cNvSpPr>
                <a:spLocks noGrp="1"/>
              </p:cNvSpPr>
              <p:nvPr>
                <p:ph idx="1"/>
              </p:nvPr>
            </p:nvSpPr>
            <p:spPr>
              <a:xfrm>
                <a:off x="838200" y="1825625"/>
                <a:ext cx="10515600" cy="4912800"/>
              </a:xfrm>
            </p:spPr>
            <p:txBody>
              <a:bodyPr>
                <a:normAutofit fontScale="77500" lnSpcReduction="20000"/>
              </a:bodyPr>
              <a:lstStyle/>
              <a:p>
                <a:r>
                  <a:rPr lang="zh-CN" altLang="en-US" dirty="0"/>
                  <a:t>输入：训练数据</a:t>
                </a:r>
                <a14:m>
                  <m:oMath xmlns:m="http://schemas.openxmlformats.org/officeDocument/2006/math">
                    <m:r>
                      <a:rPr lang="en-US" altLang="zh-CN" b="1" i="1">
                        <a:latin typeface="Cambria Math" panose="02040503050406030204" pitchFamily="18" charset="0"/>
                      </a:rPr>
                      <m:t>𝑿</m:t>
                    </m:r>
                  </m:oMath>
                </a14:m>
                <a:endParaRPr lang="en-US" altLang="zh-CN" b="1" dirty="0"/>
              </a:p>
              <a:p>
                <a:r>
                  <a:rPr lang="zh-CN" altLang="en-US" dirty="0"/>
                  <a:t>输出：字典</a:t>
                </a:r>
                <a14:m>
                  <m:oMath xmlns:m="http://schemas.openxmlformats.org/officeDocument/2006/math">
                    <m:r>
                      <a:rPr lang="en-US" altLang="zh-CN" b="1" i="1">
                        <a:latin typeface="Cambria Math" panose="02040503050406030204" pitchFamily="18" charset="0"/>
                      </a:rPr>
                      <m:t>𝑫</m:t>
                    </m:r>
                    <m:r>
                      <a:rPr lang="en-US" altLang="zh-CN" b="1" i="1">
                        <a:latin typeface="Cambria Math" panose="02040503050406030204" pitchFamily="18" charset="0"/>
                      </a:rPr>
                      <m:t>,</m:t>
                    </m:r>
                  </m:oMath>
                </a14:m>
                <a:r>
                  <a:rPr lang="zh-CN" altLang="en-US" dirty="0"/>
                  <a:t>码</a:t>
                </a:r>
                <a14:m>
                  <m:oMath xmlns:m="http://schemas.openxmlformats.org/officeDocument/2006/math">
                    <m:r>
                      <a:rPr lang="en-US" altLang="zh-CN" b="1" i="1" dirty="0">
                        <a:latin typeface="Cambria Math" panose="02040503050406030204" pitchFamily="18" charset="0"/>
                      </a:rPr>
                      <m:t>𝜶</m:t>
                    </m:r>
                  </m:oMath>
                </a14:m>
                <a:endParaRPr lang="en-US" altLang="zh-CN" b="1" dirty="0"/>
              </a:p>
              <a:p>
                <a:r>
                  <a:rPr lang="zh-CN" altLang="en-US" dirty="0"/>
                  <a:t>初始化：</a:t>
                </a:r>
                <a14:m>
                  <m:oMath xmlns:m="http://schemas.openxmlformats.org/officeDocument/2006/math">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d>
                          <m:dPr>
                            <m:ctrlPr>
                              <a:rPr lang="en-US" altLang="zh-CN" b="1" i="1">
                                <a:latin typeface="Cambria Math" panose="02040503050406030204" pitchFamily="18" charset="0"/>
                              </a:rPr>
                            </m:ctrlPr>
                          </m:dPr>
                          <m:e>
                            <m:r>
                              <a:rPr lang="en-US" altLang="zh-CN" b="1" i="1">
                                <a:latin typeface="Cambria Math" panose="02040503050406030204" pitchFamily="18" charset="0"/>
                              </a:rPr>
                              <m:t>𝟎</m:t>
                            </m:r>
                          </m:e>
                        </m:d>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𝑹</m:t>
                        </m:r>
                      </m:e>
                      <m:sup>
                        <m:sSub>
                          <m:sSubPr>
                            <m:ctrlPr>
                              <a:rPr lang="zh-CN" altLang="zh-CN" i="1">
                                <a:latin typeface="Cambria Math" panose="02040503050406030204" pitchFamily="18" charset="0"/>
                              </a:rPr>
                            </m:ctrlPr>
                          </m:sSubPr>
                          <m:e>
                            <m:r>
                              <a:rPr lang="en-US" altLang="zh-CN">
                                <a:latin typeface="Cambria Math" panose="02040503050406030204" pitchFamily="18" charset="0"/>
                              </a:rPr>
                              <m:t>𝐵</m:t>
                            </m:r>
                          </m:e>
                          <m:sub>
                            <m:r>
                              <a:rPr lang="en-US" altLang="zh-CN">
                                <a:latin typeface="Cambria Math" panose="02040503050406030204" pitchFamily="18" charset="0"/>
                              </a:rPr>
                              <m:t>𝑠</m:t>
                            </m:r>
                          </m:sub>
                        </m:sSub>
                        <m:r>
                          <a:rPr lang="en-US" altLang="zh-CN" b="1" i="1">
                            <a:latin typeface="Cambria Math" panose="02040503050406030204" pitchFamily="18" charset="0"/>
                          </a:rPr>
                          <m:t>×</m:t>
                        </m:r>
                        <m:r>
                          <a:rPr lang="en-US" altLang="zh-CN" b="1" i="1">
                            <a:latin typeface="Cambria Math" panose="02040503050406030204" pitchFamily="18" charset="0"/>
                          </a:rPr>
                          <m:t>𝑴</m:t>
                        </m:r>
                      </m:sup>
                    </m:sSup>
                  </m:oMath>
                </a14:m>
                <a:r>
                  <a:rPr lang="zh-CN" altLang="en-US" dirty="0"/>
                  <a:t>为</a:t>
                </a:r>
                <a14:m>
                  <m:oMath xmlns:m="http://schemas.openxmlformats.org/officeDocument/2006/math">
                    <m:r>
                      <a:rPr lang="en-US" altLang="zh-CN" b="1" i="1" dirty="0" smtClean="0">
                        <a:latin typeface="Cambria Math" panose="02040503050406030204" pitchFamily="18" charset="0"/>
                      </a:rPr>
                      <m:t>𝑫</m:t>
                    </m:r>
                  </m:oMath>
                </a14:m>
                <a:r>
                  <a:rPr lang="zh-CN" altLang="en-US" dirty="0"/>
                  <a:t>中的一个随机矩阵，</a:t>
                </a:r>
                <a14:m>
                  <m:oMath xmlns:m="http://schemas.openxmlformats.org/officeDocument/2006/math">
                    <m:r>
                      <m:rPr>
                        <m:lit/>
                      </m:rP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a:latin typeface="Cambria Math" panose="02040503050406030204" pitchFamily="18" charset="0"/>
                          </a:rPr>
                          <m:t>.</m:t>
                        </m:r>
                        <m:r>
                          <a:rPr lang="en-US" altLang="zh-CN" b="1" i="1">
                            <a:latin typeface="Cambria Math" panose="02040503050406030204" pitchFamily="18" charset="0"/>
                          </a:rPr>
                          <m:t>𝒋</m:t>
                        </m:r>
                      </m:sup>
                    </m:sSup>
                    <m:r>
                      <m:rPr>
                        <m:lit/>
                      </m:rP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m:rPr>
                            <m:lit/>
                          </m:rPr>
                          <a:rPr lang="en-US" altLang="zh-CN" b="1" i="1">
                            <a:latin typeface="Cambria Math" panose="02040503050406030204" pitchFamily="18" charset="0"/>
                          </a:rPr>
                          <m:t>|</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𝟏</m:t>
                    </m:r>
                  </m:oMath>
                </a14:m>
                <a:endParaRPr lang="en-US" altLang="zh-CN" dirty="0"/>
              </a:p>
              <a:p>
                <a:r>
                  <a:rPr lang="en-US" altLang="zh-CN" dirty="0"/>
                  <a:t>While (</a:t>
                </a:r>
                <a:r>
                  <a:rPr lang="zh-CN" altLang="en-US" dirty="0"/>
                  <a:t>不收敛）</a:t>
                </a:r>
                <a:endParaRPr lang="en-US" altLang="zh-CN" dirty="0"/>
              </a:p>
              <a:p>
                <a:pPr marL="342900" indent="-342900"/>
                <a:r>
                  <a:rPr lang="zh-CN" altLang="en-US" dirty="0">
                    <a:solidFill>
                      <a:srgbClr val="FF0000"/>
                    </a:solidFill>
                  </a:rPr>
                  <a:t>稀疏编码阶段</a:t>
                </a:r>
                <a:r>
                  <a:rPr lang="zh-CN" altLang="en-US" dirty="0"/>
                  <a:t>：使用稀疏回复算法来获取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的稀疏稀疏向量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oMath>
                </a14:m>
                <a:r>
                  <a:rPr lang="en-US" altLang="zh-CN" dirty="0"/>
                  <a:t>:</a:t>
                </a:r>
              </a:p>
              <a:p>
                <a:pPr marL="342900" indent="-342900"/>
                <a14:m>
                  <m:oMath xmlns:m="http://schemas.openxmlformats.org/officeDocument/2006/math">
                    <m:limLow>
                      <m:limLowPr>
                        <m:ctrlPr>
                          <a:rPr lang="zh-CN" altLang="zh-CN" i="1">
                            <a:latin typeface="Cambria Math" panose="02040503050406030204" pitchFamily="18" charset="0"/>
                          </a:rPr>
                        </m:ctrlPr>
                      </m:limLowPr>
                      <m:e>
                        <m:r>
                          <m:rPr>
                            <m:nor/>
                          </m:rPr>
                          <a:rPr lang="en-US" altLang="zh-CN"/>
                          <m:t>argmin</m:t>
                        </m:r>
                      </m:e>
                      <m:lim>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d>
                      </m:lim>
                    </m:limLow>
                    <m:sSubSup>
                      <m:sSubSupPr>
                        <m:ctrlPr>
                          <a:rPr lang="zh-CN" altLang="zh-CN" i="1">
                            <a:latin typeface="Cambria Math" panose="02040503050406030204" pitchFamily="18" charset="0"/>
                          </a:rPr>
                        </m:ctrlPr>
                      </m:sSubSupPr>
                      <m:e>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𝐷</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m:rPr>
                        <m:nor/>
                      </m:rPr>
                      <a:rPr lang="en-US" altLang="zh-CN" b="0" i="0" smtClean="0">
                        <a:latin typeface="Cambria Math" panose="02040503050406030204" pitchFamily="18" charset="0"/>
                      </a:rPr>
                      <m:t>, </m:t>
                    </m:r>
                    <m:r>
                      <m:rPr>
                        <m:nor/>
                      </m:rPr>
                      <a:rPr lang="en-US" altLang="zh-CN"/>
                      <m:t>s</m:t>
                    </m:r>
                    <m:r>
                      <m:rPr>
                        <m:nor/>
                      </m:rPr>
                      <a:rPr lang="en-US" altLang="zh-CN"/>
                      <m:t>.</m:t>
                    </m:r>
                    <m:r>
                      <m:rPr>
                        <m:nor/>
                      </m:rPr>
                      <a:rPr lang="en-US" altLang="zh-CN"/>
                      <m:t>t</m:t>
                    </m:r>
                    <m:r>
                      <m:rPr>
                        <m:nor/>
                      </m:rPr>
                      <a:rPr lang="en-US" altLang="zh-CN"/>
                      <m:t>. </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0</m:t>
                        </m:r>
                      </m:sub>
                    </m:sSub>
                    <m:r>
                      <a:rPr lang="en-US" altLang="zh-CN" i="1">
                        <a:latin typeface="Cambria Math" panose="02040503050406030204" pitchFamily="18" charset="0"/>
                      </a:rPr>
                      <m:t>&lt;</m:t>
                    </m:r>
                    <m:r>
                      <a:rPr lang="en-US" altLang="zh-CN" i="1">
                        <a:latin typeface="Cambria Math" panose="02040503050406030204" pitchFamily="18" charset="0"/>
                      </a:rPr>
                      <m:t>𝑇</m:t>
                    </m:r>
                    <m:r>
                      <a:rPr lang="en-US" altLang="zh-CN" i="1">
                        <a:latin typeface="Cambria Math" panose="02040503050406030204" pitchFamily="18" charset="0"/>
                      </a:rPr>
                      <m:t>,</m:t>
                    </m:r>
                  </m:oMath>
                </a14:m>
                <a:r>
                  <a:rPr lang="en-US" altLang="zh-CN" dirty="0"/>
                  <a:t> </a:t>
                </a:r>
              </a:p>
              <a:p>
                <a:pPr marL="342900" indent="-342900"/>
                <a:r>
                  <a:rPr lang="zh-CN" altLang="en-US" dirty="0">
                    <a:solidFill>
                      <a:srgbClr val="FF0000"/>
                    </a:solidFill>
                  </a:rPr>
                  <a:t>字典更新阶段</a:t>
                </a:r>
                <a:r>
                  <a:rPr lang="zh-CN" altLang="en-US" dirty="0"/>
                  <a:t>：根据下述过程来更新</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d>
                          <m:dPr>
                            <m:ctrlPr>
                              <a:rPr lang="en-US" altLang="zh-CN" b="1" i="1">
                                <a:latin typeface="Cambria Math" panose="02040503050406030204" pitchFamily="18" charset="0"/>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e>
                        </m:d>
                      </m:sup>
                    </m:sSup>
                  </m:oMath>
                </a14:m>
                <a:r>
                  <a:rPr lang="zh-CN" altLang="en-US" dirty="0"/>
                  <a:t>的每一列，</a:t>
                </a:r>
                <a14:m>
                  <m:oMath xmlns:m="http://schemas.openxmlformats.org/officeDocument/2006/math">
                    <m:r>
                      <a:rPr lang="en-US" altLang="zh-CN" b="1" i="1">
                        <a:latin typeface="Cambria Math" panose="02040503050406030204" pitchFamily="18" charset="0"/>
                      </a:rPr>
                      <m:t>𝒋</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𝑵</m:t>
                    </m:r>
                  </m:oMath>
                </a14:m>
                <a:endParaRPr lang="en-US" altLang="zh-CN" dirty="0"/>
              </a:p>
              <a:p>
                <a:pPr marL="800100" lvl="1" indent="-342900"/>
                <a:r>
                  <a:rPr lang="zh-CN" altLang="en-US" dirty="0"/>
                  <a:t>计算误差矩阵</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𝑚</m:t>
                        </m:r>
                      </m:sub>
                    </m:sSub>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𝐸</m:t>
                        </m:r>
                      </m:e>
                      <m:sub>
                        <m:r>
                          <a:rPr lang="en-US" altLang="zh-CN" b="0" i="1" dirty="0" smtClean="0">
                            <a:latin typeface="Cambria Math" panose="02040503050406030204" pitchFamily="18" charset="0"/>
                          </a:rPr>
                          <m:t>𝑚</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Σ</m:t>
                        </m:r>
                      </m:e>
                      <m: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e>
                        </m:d>
                        <m:r>
                          <a:rPr lang="en-US" altLang="zh-CN" b="0" i="1" dirty="0" smtClean="0">
                            <a:latin typeface="Cambria Math" panose="02040503050406030204" pitchFamily="18" charset="0"/>
                          </a:rPr>
                          <m:t>𝑂</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𝛼</m:t>
                        </m:r>
                      </m:e>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sub>
                    </m:sSub>
                  </m:oMath>
                </a14:m>
                <a:endParaRPr lang="en-US" altLang="zh-CN" b="0" dirty="0"/>
              </a:p>
              <a:p>
                <a:pPr marL="800100" lvl="1" indent="-342900"/>
                <a:r>
                  <a:rPr lang="zh-CN" altLang="en-US" dirty="0"/>
                  <a:t>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𝑚</m:t>
                        </m:r>
                      </m:sub>
                    </m:sSub>
                  </m:oMath>
                </a14:m>
                <a:r>
                  <a:rPr lang="zh-CN" altLang="en-US" dirty="0"/>
                  <a:t>计算</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𝐸</m:t>
                            </m:r>
                          </m:e>
                        </m:acc>
                      </m:e>
                      <m:sub>
                        <m:r>
                          <a:rPr lang="en-US" altLang="zh-CN" b="0" i="1" dirty="0" smtClean="0">
                            <a:latin typeface="Cambria Math" panose="02040503050406030204" pitchFamily="18" charset="0"/>
                          </a:rPr>
                          <m:t>𝑚</m:t>
                        </m:r>
                      </m:sub>
                    </m:sSub>
                  </m:oMath>
                </a14:m>
                <a:r>
                  <a:rPr lang="en-US" altLang="zh-CN" dirty="0"/>
                  <a:t>,</a:t>
                </a:r>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𝑚</m:t>
                        </m:r>
                      </m:sub>
                    </m:sSub>
                  </m:oMath>
                </a14:m>
                <a:r>
                  <a:rPr lang="zh-CN" altLang="en-US" dirty="0"/>
                  <a:t>对应的列</a:t>
                </a:r>
                <a:r>
                  <a:rPr lang="en-US" altLang="zh-CN"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m:t>
                            </m:r>
                          </m:sub>
                        </m:sSub>
                        <m:r>
                          <a:rPr lang="en-US" altLang="zh-CN" b="0" i="1" smtClean="0">
                            <a:latin typeface="Cambria Math" panose="02040503050406030204" pitchFamily="18" charset="0"/>
                          </a:rPr>
                          <m:t>≠0</m:t>
                        </m:r>
                      </m:e>
                    </m:d>
                  </m:oMath>
                </a14:m>
                <a:endParaRPr lang="en-US" altLang="zh-CN" dirty="0"/>
              </a:p>
              <a:p>
                <a:pPr marL="800100" lvl="1" indent="-342900"/>
                <a:r>
                  <a:rPr lang="zh-CN" altLang="en-US" dirty="0"/>
                  <a:t>对</a:t>
                </a:r>
                <a14:m>
                  <m:oMath xmlns:m="http://schemas.openxmlformats.org/officeDocument/2006/math">
                    <m:sSub>
                      <m:sSubPr>
                        <m:ctrlPr>
                          <a:rPr lang="en-US" altLang="zh-CN" i="1" dirty="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e>
                      <m:sub>
                        <m:r>
                          <a:rPr lang="en-US" altLang="zh-CN" i="1" dirty="0">
                            <a:latin typeface="Cambria Math" panose="02040503050406030204" pitchFamily="18" charset="0"/>
                          </a:rPr>
                          <m:t>𝑚</m:t>
                        </m:r>
                      </m:sub>
                    </m:sSub>
                  </m:oMath>
                </a14:m>
                <a:r>
                  <a:rPr lang="zh-CN" altLang="en-US" dirty="0"/>
                  <a:t>应用</a:t>
                </a:r>
                <a:r>
                  <a:rPr lang="en-US" altLang="zh-CN" dirty="0"/>
                  <a:t>SVD</a:t>
                </a:r>
                <a:r>
                  <a:rPr lang="zh-CN" altLang="en-US" dirty="0"/>
                  <a:t>分解： </a:t>
                </a:r>
                <a14:m>
                  <m:oMath xmlns:m="http://schemas.openxmlformats.org/officeDocument/2006/math">
                    <m:sSub>
                      <m:sSubPr>
                        <m:ctrlPr>
                          <a:rPr lang="en-US" altLang="zh-CN" i="1" dirty="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e>
                      <m:sub>
                        <m:r>
                          <a:rPr lang="en-US" altLang="zh-CN" i="1" dirty="0">
                            <a:latin typeface="Cambria Math" panose="02040503050406030204" pitchFamily="18" charset="0"/>
                          </a:rPr>
                          <m:t>𝑚</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𝑈</m:t>
                    </m:r>
                    <m:r>
                      <m:rPr>
                        <m:sty m:val="p"/>
                      </m:rPr>
                      <a:rPr lang="en-US" altLang="zh-CN" b="0" i="0" dirty="0" smtClean="0">
                        <a:latin typeface="Cambria Math" panose="02040503050406030204" pitchFamily="18" charset="0"/>
                      </a:rPr>
                      <m:t>Δ</m:t>
                    </m:r>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V</m:t>
                        </m:r>
                      </m:e>
                      <m:sup>
                        <m:r>
                          <m:rPr>
                            <m:sty m:val="p"/>
                          </m:rPr>
                          <a:rPr lang="en-US" altLang="zh-CN" b="0" i="0" dirty="0" smtClean="0">
                            <a:latin typeface="Cambria Math" panose="02040503050406030204" pitchFamily="18" charset="0"/>
                          </a:rPr>
                          <m:t>T</m:t>
                        </m:r>
                      </m:sup>
                    </m:sSup>
                    <m:r>
                      <a:rPr lang="zh-CN" altLang="en-US" i="1" dirty="0">
                        <a:latin typeface="Cambria Math" panose="02040503050406030204" pitchFamily="18" charset="0"/>
                      </a:rPr>
                      <m:t>，</m:t>
                    </m:r>
                  </m:oMath>
                </a14:m>
                <a:r>
                  <a:rPr lang="zh-CN" altLang="en-US" dirty="0"/>
                  <a:t>更新字典为：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1</m:t>
                        </m:r>
                      </m:sub>
                    </m:sSub>
                  </m:oMath>
                </a14:m>
                <a:endParaRPr lang="en-US" altLang="zh-CN" dirty="0"/>
              </a:p>
              <a:p>
                <a:pPr marL="342900" indent="-342900"/>
                <a14:m>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+1</m:t>
                    </m:r>
                  </m:oMath>
                </a14:m>
                <a:endParaRPr lang="en-US" altLang="zh-CN" dirty="0"/>
              </a:p>
              <a:p>
                <a:r>
                  <a:rPr lang="en-US" altLang="zh-CN" dirty="0"/>
                  <a:t>End while</a:t>
                </a:r>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4A188B54-AE2E-498A-BD5E-199ED15C13D2}"/>
                  </a:ext>
                </a:extLst>
              </p:cNvPr>
              <p:cNvSpPr>
                <a:spLocks noGrp="1" noRot="1" noChangeAspect="1" noMove="1" noResize="1" noEditPoints="1" noAdjustHandles="1" noChangeArrowheads="1" noChangeShapeType="1" noTextEdit="1"/>
              </p:cNvSpPr>
              <p:nvPr>
                <p:ph idx="1"/>
              </p:nvPr>
            </p:nvSpPr>
            <p:spPr>
              <a:xfrm>
                <a:off x="838200" y="1825625"/>
                <a:ext cx="10515600" cy="4912800"/>
              </a:xfrm>
              <a:blipFill>
                <a:blip r:embed="rId3"/>
                <a:stretch>
                  <a:fillRect l="-696" t="-1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633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539923A-2885-4BF7-92C0-5A10E247CEB2}"/>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 K-SVD</a:t>
                </a:r>
                <a:endParaRPr lang="zh-CN" altLang="en-US" dirty="0"/>
              </a:p>
            </p:txBody>
          </p:sp>
        </mc:Choice>
        <mc:Fallback xmlns="">
          <p:sp>
            <p:nvSpPr>
              <p:cNvPr id="2" name="标题 1">
                <a:extLst>
                  <a:ext uri="{FF2B5EF4-FFF2-40B4-BE49-F238E27FC236}">
                    <a16:creationId xmlns:a16="http://schemas.microsoft.com/office/drawing/2014/main" id="{5539923A-2885-4BF7-92C0-5A10E247CEB2}"/>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CE6C9100-874F-4208-9843-8FD9A3A0836E}"/>
              </a:ext>
            </a:extLst>
          </p:cNvPr>
          <p:cNvSpPr>
            <a:spLocks noGrp="1"/>
          </p:cNvSpPr>
          <p:nvPr>
            <p:ph idx="1"/>
          </p:nvPr>
        </p:nvSpPr>
        <p:spPr/>
        <p:txBody>
          <a:bodyPr/>
          <a:lstStyle/>
          <a:p>
            <a:r>
              <a:rPr lang="en-US" altLang="zh-CN" dirty="0"/>
              <a:t>K-SVD</a:t>
            </a:r>
            <a:r>
              <a:rPr lang="zh-CN" altLang="en-US" dirty="0"/>
              <a:t>算法训练出来的字典样例</a:t>
            </a:r>
          </a:p>
        </p:txBody>
      </p:sp>
      <p:pic>
        <p:nvPicPr>
          <p:cNvPr id="5" name="图片 4">
            <a:extLst>
              <a:ext uri="{FF2B5EF4-FFF2-40B4-BE49-F238E27FC236}">
                <a16:creationId xmlns:a16="http://schemas.microsoft.com/office/drawing/2014/main" id="{CF65B760-1C68-447D-9E24-CAF23DA37EF3}"/>
              </a:ext>
            </a:extLst>
          </p:cNvPr>
          <p:cNvPicPr>
            <a:picLocks noChangeAspect="1"/>
          </p:cNvPicPr>
          <p:nvPr/>
        </p:nvPicPr>
        <p:blipFill>
          <a:blip r:embed="rId3"/>
          <a:stretch>
            <a:fillRect/>
          </a:stretch>
        </p:blipFill>
        <p:spPr>
          <a:xfrm>
            <a:off x="956603" y="2426386"/>
            <a:ext cx="9906000" cy="3235542"/>
          </a:xfrm>
          <a:prstGeom prst="rect">
            <a:avLst/>
          </a:prstGeom>
        </p:spPr>
      </p:pic>
      <p:sp>
        <p:nvSpPr>
          <p:cNvPr id="6" name="文本框 5">
            <a:extLst>
              <a:ext uri="{FF2B5EF4-FFF2-40B4-BE49-F238E27FC236}">
                <a16:creationId xmlns:a16="http://schemas.microsoft.com/office/drawing/2014/main" id="{2123E716-E9F1-4DBD-AAAF-C7A63B1730BB}"/>
              </a:ext>
            </a:extLst>
          </p:cNvPr>
          <p:cNvSpPr txBox="1"/>
          <p:nvPr/>
        </p:nvSpPr>
        <p:spPr>
          <a:xfrm>
            <a:off x="1229083" y="5988373"/>
            <a:ext cx="1269899" cy="461665"/>
          </a:xfrm>
          <a:prstGeom prst="rect">
            <a:avLst/>
          </a:prstGeom>
          <a:noFill/>
        </p:spPr>
        <p:txBody>
          <a:bodyPr wrap="none" rtlCol="0">
            <a:spAutoFit/>
          </a:bodyPr>
          <a:lstStyle/>
          <a:p>
            <a:r>
              <a:rPr lang="en-US" altLang="zh-CN" dirty="0"/>
              <a:t>SVD</a:t>
            </a:r>
            <a:r>
              <a:rPr lang="zh-CN" altLang="en-US" dirty="0"/>
              <a:t>字典</a:t>
            </a:r>
          </a:p>
        </p:txBody>
      </p:sp>
      <p:sp>
        <p:nvSpPr>
          <p:cNvPr id="7" name="文本框 6">
            <a:extLst>
              <a:ext uri="{FF2B5EF4-FFF2-40B4-BE49-F238E27FC236}">
                <a16:creationId xmlns:a16="http://schemas.microsoft.com/office/drawing/2014/main" id="{DE79053D-8C87-4EE5-8DC3-EB840575EF09}"/>
              </a:ext>
            </a:extLst>
          </p:cNvPr>
          <p:cNvSpPr txBox="1"/>
          <p:nvPr/>
        </p:nvSpPr>
        <p:spPr>
          <a:xfrm>
            <a:off x="4136182" y="6010598"/>
            <a:ext cx="3281668" cy="461665"/>
          </a:xfrm>
          <a:prstGeom prst="rect">
            <a:avLst/>
          </a:prstGeom>
          <a:noFill/>
        </p:spPr>
        <p:txBody>
          <a:bodyPr wrap="none" rtlCol="0">
            <a:spAutoFit/>
          </a:bodyPr>
          <a:lstStyle/>
          <a:p>
            <a:r>
              <a:rPr lang="zh-CN" altLang="en-US" dirty="0"/>
              <a:t>过完全可分离</a:t>
            </a:r>
            <a:r>
              <a:rPr lang="en-US" altLang="zh-CN" dirty="0" err="1"/>
              <a:t>Haar</a:t>
            </a:r>
            <a:r>
              <a:rPr lang="zh-CN" altLang="en-US" dirty="0"/>
              <a:t>字典</a:t>
            </a:r>
          </a:p>
        </p:txBody>
      </p:sp>
      <p:sp>
        <p:nvSpPr>
          <p:cNvPr id="8" name="文本框 7">
            <a:extLst>
              <a:ext uri="{FF2B5EF4-FFF2-40B4-BE49-F238E27FC236}">
                <a16:creationId xmlns:a16="http://schemas.microsoft.com/office/drawing/2014/main" id="{243B7107-4A38-4CD5-95F5-1F19A050CB61}"/>
              </a:ext>
            </a:extLst>
          </p:cNvPr>
          <p:cNvSpPr txBox="1"/>
          <p:nvPr/>
        </p:nvSpPr>
        <p:spPr>
          <a:xfrm>
            <a:off x="7617875" y="6031210"/>
            <a:ext cx="3126177" cy="461665"/>
          </a:xfrm>
          <a:prstGeom prst="rect">
            <a:avLst/>
          </a:prstGeom>
          <a:noFill/>
        </p:spPr>
        <p:txBody>
          <a:bodyPr wrap="none" rtlCol="0">
            <a:spAutoFit/>
          </a:bodyPr>
          <a:lstStyle/>
          <a:p>
            <a:r>
              <a:rPr lang="zh-CN" altLang="en-US" dirty="0"/>
              <a:t>过完全可分离</a:t>
            </a:r>
            <a:r>
              <a:rPr lang="en-US" altLang="zh-CN" dirty="0"/>
              <a:t>DCT</a:t>
            </a:r>
            <a:r>
              <a:rPr lang="zh-CN" altLang="en-US" dirty="0"/>
              <a:t>字典</a:t>
            </a:r>
          </a:p>
        </p:txBody>
      </p:sp>
    </p:spTree>
    <p:extLst>
      <p:ext uri="{BB962C8B-B14F-4D97-AF65-F5344CB8AC3E}">
        <p14:creationId xmlns:p14="http://schemas.microsoft.com/office/powerpoint/2010/main" val="238966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0D6544D-CD77-4C77-8167-484A13449F32}"/>
                  </a:ext>
                </a:extLst>
              </p:cNvPr>
              <p:cNvSpPr>
                <a:spLocks noGrp="1"/>
              </p:cNvSpPr>
              <p:nvPr>
                <p:ph type="title"/>
              </p:nvPr>
            </p:nvSpPr>
            <p:spPr/>
            <p:txBody>
              <a:bodyPr/>
              <a:lstStyle/>
              <a:p>
                <a:r>
                  <a:rPr lang="en-US" altLang="zh-CN" b="0" dirty="0"/>
                  <a:t>3.4</a:t>
                </a:r>
                <a14:m>
                  <m:oMath xmlns:m="http://schemas.openxmlformats.org/officeDocument/2006/math">
                    <m:r>
                      <m:rPr>
                        <m:nor/>
                      </m:rPr>
                      <a:rPr lang="zh-CN" altLang="en-US" dirty="0"/>
                      <m:t>稀疏表示</m:t>
                    </m:r>
                  </m:oMath>
                </a14:m>
                <a:r>
                  <a:rPr lang="en-US" altLang="zh-CN" dirty="0"/>
                  <a:t>-</a:t>
                </a:r>
                <a:r>
                  <a:rPr lang="zh-CN" altLang="en-US" dirty="0"/>
                  <a:t>视觉基元</a:t>
                </a:r>
              </a:p>
            </p:txBody>
          </p:sp>
        </mc:Choice>
        <mc:Fallback xmlns="">
          <p:sp>
            <p:nvSpPr>
              <p:cNvPr id="2" name="标题 1">
                <a:extLst>
                  <a:ext uri="{FF2B5EF4-FFF2-40B4-BE49-F238E27FC236}">
                    <a16:creationId xmlns:a16="http://schemas.microsoft.com/office/drawing/2014/main" id="{30D6544D-CD77-4C77-8167-484A13449F32}"/>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49572E10-BDEE-413E-80A0-B18F09F34168}"/>
              </a:ext>
            </a:extLst>
          </p:cNvPr>
          <p:cNvSpPr>
            <a:spLocks noGrp="1"/>
          </p:cNvSpPr>
          <p:nvPr>
            <p:ph idx="1"/>
          </p:nvPr>
        </p:nvSpPr>
        <p:spPr/>
        <p:txBody>
          <a:bodyPr/>
          <a:lstStyle/>
          <a:p>
            <a:r>
              <a:rPr lang="zh-CN" altLang="en-US" dirty="0"/>
              <a:t>基于视觉基元的质量评价</a:t>
            </a:r>
          </a:p>
        </p:txBody>
      </p:sp>
      <p:grpSp>
        <p:nvGrpSpPr>
          <p:cNvPr id="49" name="组合 48">
            <a:extLst>
              <a:ext uri="{FF2B5EF4-FFF2-40B4-BE49-F238E27FC236}">
                <a16:creationId xmlns:a16="http://schemas.microsoft.com/office/drawing/2014/main" id="{CDA0C9F1-E664-4791-BC41-6E51A86E1ABF}"/>
              </a:ext>
            </a:extLst>
          </p:cNvPr>
          <p:cNvGrpSpPr/>
          <p:nvPr/>
        </p:nvGrpSpPr>
        <p:grpSpPr>
          <a:xfrm>
            <a:off x="2211382" y="2167968"/>
            <a:ext cx="8345418" cy="4561445"/>
            <a:chOff x="882645" y="1869177"/>
            <a:chExt cx="8345418" cy="4561445"/>
          </a:xfrm>
        </p:grpSpPr>
        <p:pic>
          <p:nvPicPr>
            <p:cNvPr id="4" name="Picture 15">
              <a:extLst>
                <a:ext uri="{FF2B5EF4-FFF2-40B4-BE49-F238E27FC236}">
                  <a16:creationId xmlns:a16="http://schemas.microsoft.com/office/drawing/2014/main" id="{923155B0-1035-4786-B719-1EDA417B7AF3}"/>
                </a:ext>
              </a:extLst>
            </p:cNvPr>
            <p:cNvPicPr>
              <a:picLocks noChangeAspect="1" noChangeArrowheads="1"/>
            </p:cNvPicPr>
            <p:nvPr/>
          </p:nvPicPr>
          <p:blipFill>
            <a:blip r:embed="rId4" cstate="print"/>
            <a:srcRect/>
            <a:stretch>
              <a:fillRect/>
            </a:stretch>
          </p:blipFill>
          <p:spPr bwMode="auto">
            <a:xfrm>
              <a:off x="6317313" y="1869177"/>
              <a:ext cx="267364" cy="223571"/>
            </a:xfrm>
            <a:prstGeom prst="rect">
              <a:avLst/>
            </a:prstGeom>
            <a:noFill/>
            <a:ln w="9525" cap="flat" cmpd="sng" algn="ctr">
              <a:noFill/>
              <a:prstDash val="solid"/>
              <a:miter lim="800000"/>
              <a:headEnd/>
              <a:tailEnd/>
            </a:ln>
            <a:effectLst/>
          </p:spPr>
        </p:pic>
        <p:grpSp>
          <p:nvGrpSpPr>
            <p:cNvPr id="5" name="组合 4">
              <a:extLst>
                <a:ext uri="{FF2B5EF4-FFF2-40B4-BE49-F238E27FC236}">
                  <a16:creationId xmlns:a16="http://schemas.microsoft.com/office/drawing/2014/main" id="{B686CF9B-FA38-4195-97C6-A1DBFBF357BE}"/>
                </a:ext>
              </a:extLst>
            </p:cNvPr>
            <p:cNvGrpSpPr/>
            <p:nvPr/>
          </p:nvGrpSpPr>
          <p:grpSpPr>
            <a:xfrm>
              <a:off x="2416547" y="1923259"/>
              <a:ext cx="1523877" cy="1385157"/>
              <a:chOff x="2162175" y="1827244"/>
              <a:chExt cx="1447800" cy="1316006"/>
            </a:xfrm>
          </p:grpSpPr>
          <p:pic>
            <p:nvPicPr>
              <p:cNvPr id="6" name="图片 5" descr="F:\3D\033.jpg">
                <a:extLst>
                  <a:ext uri="{FF2B5EF4-FFF2-40B4-BE49-F238E27FC236}">
                    <a16:creationId xmlns:a16="http://schemas.microsoft.com/office/drawing/2014/main" id="{56560D41-355D-46FA-A8F3-A28DEAC009C9}"/>
                  </a:ext>
                </a:extLst>
              </p:cNvPr>
              <p:cNvPicPr/>
              <p:nvPr/>
            </p:nvPicPr>
            <p:blipFill>
              <a:blip r:embed="rId5" cstate="print">
                <a:extLst>
                  <a:ext uri="{28A0092B-C50C-407E-A947-70E740481C1C}">
                    <a14:useLocalDpi xmlns:a14="http://schemas.microsoft.com/office/drawing/2010/main" val="0"/>
                  </a:ext>
                </a:extLst>
              </a:blip>
              <a:srcRect r="49934"/>
              <a:stretch>
                <a:fillRect/>
              </a:stretch>
            </p:blipFill>
            <p:spPr bwMode="auto">
              <a:xfrm>
                <a:off x="2162175" y="2152650"/>
                <a:ext cx="14478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a:extLst>
                  <a:ext uri="{FF2B5EF4-FFF2-40B4-BE49-F238E27FC236}">
                    <a16:creationId xmlns:a16="http://schemas.microsoft.com/office/drawing/2014/main" id="{9CEF98E7-81CF-445E-9EBA-8765C2A7C50F}"/>
                  </a:ext>
                </a:extLst>
              </p:cNvPr>
              <p:cNvPicPr>
                <a:picLocks noChangeAspect="1" noChangeArrowheads="1"/>
              </p:cNvPicPr>
              <p:nvPr/>
            </p:nvPicPr>
            <p:blipFill>
              <a:blip r:embed="rId6" cstate="print"/>
              <a:srcRect/>
              <a:stretch>
                <a:fillRect/>
              </a:stretch>
            </p:blipFill>
            <p:spPr bwMode="auto">
              <a:xfrm>
                <a:off x="2903209" y="1827244"/>
                <a:ext cx="169975" cy="161028"/>
              </a:xfrm>
              <a:prstGeom prst="rect">
                <a:avLst/>
              </a:prstGeom>
              <a:noFill/>
              <a:ln w="9525" cap="flat" cmpd="sng" algn="ctr">
                <a:noFill/>
                <a:prstDash val="solid"/>
                <a:miter lim="800000"/>
                <a:headEnd/>
                <a:tailEnd/>
              </a:ln>
              <a:effectLst/>
            </p:spPr>
          </p:pic>
        </p:grpSp>
        <p:pic>
          <p:nvPicPr>
            <p:cNvPr id="9" name="Picture 3">
              <a:extLst>
                <a:ext uri="{FF2B5EF4-FFF2-40B4-BE49-F238E27FC236}">
                  <a16:creationId xmlns:a16="http://schemas.microsoft.com/office/drawing/2014/main" id="{C1FC0979-27B6-42C6-BDEF-B3E4677614CB}"/>
                </a:ext>
              </a:extLst>
            </p:cNvPr>
            <p:cNvPicPr>
              <a:picLocks noChangeAspect="1" noChangeArrowheads="1"/>
            </p:cNvPicPr>
            <p:nvPr/>
          </p:nvPicPr>
          <p:blipFill>
            <a:blip r:embed="rId7" cstate="print">
              <a:lum bright="-18000" contrast="-24000"/>
            </a:blip>
            <a:srcRect/>
            <a:stretch>
              <a:fillRect/>
            </a:stretch>
          </p:blipFill>
          <p:spPr bwMode="auto">
            <a:xfrm>
              <a:off x="6334034" y="3586721"/>
              <a:ext cx="2894029" cy="2843901"/>
            </a:xfrm>
            <a:prstGeom prst="rect">
              <a:avLst/>
            </a:prstGeom>
            <a:noFill/>
            <a:ln w="38100">
              <a:solidFill>
                <a:srgbClr val="FF0000"/>
              </a:solidFill>
              <a:miter lim="800000"/>
              <a:headEnd/>
              <a:tailEnd/>
            </a:ln>
          </p:spPr>
        </p:pic>
        <p:cxnSp>
          <p:nvCxnSpPr>
            <p:cNvPr id="10" name="AutoShape 8">
              <a:extLst>
                <a:ext uri="{FF2B5EF4-FFF2-40B4-BE49-F238E27FC236}">
                  <a16:creationId xmlns:a16="http://schemas.microsoft.com/office/drawing/2014/main" id="{6CA7F34D-882D-42F9-BB66-A62F2B65ECE9}"/>
                </a:ext>
              </a:extLst>
            </p:cNvPr>
            <p:cNvCxnSpPr>
              <a:cxnSpLocks noChangeShapeType="1"/>
            </p:cNvCxnSpPr>
            <p:nvPr/>
          </p:nvCxnSpPr>
          <p:spPr bwMode="auto">
            <a:xfrm rot="16200000">
              <a:off x="7461908" y="2535716"/>
              <a:ext cx="578137" cy="294081"/>
            </a:xfrm>
            <a:prstGeom prst="bentConnector2">
              <a:avLst/>
            </a:prstGeom>
            <a:noFill/>
            <a:ln w="28575">
              <a:solidFill>
                <a:srgbClr val="00B050"/>
              </a:solidFill>
              <a:miter lim="800000"/>
              <a:headEnd/>
              <a:tailEnd type="triangle" w="med" len="med"/>
            </a:ln>
          </p:spPr>
        </p:cxnSp>
        <p:cxnSp>
          <p:nvCxnSpPr>
            <p:cNvPr id="11" name="AutoShape 9">
              <a:extLst>
                <a:ext uri="{FF2B5EF4-FFF2-40B4-BE49-F238E27FC236}">
                  <a16:creationId xmlns:a16="http://schemas.microsoft.com/office/drawing/2014/main" id="{DD2B93AD-B480-4F67-A0F0-05A90DD2F550}"/>
                </a:ext>
              </a:extLst>
            </p:cNvPr>
            <p:cNvCxnSpPr>
              <a:cxnSpLocks noChangeShapeType="1"/>
              <a:stCxn id="16" idx="0"/>
            </p:cNvCxnSpPr>
            <p:nvPr/>
          </p:nvCxnSpPr>
          <p:spPr bwMode="auto">
            <a:xfrm rot="16200000" flipV="1">
              <a:off x="7946893" y="2583757"/>
              <a:ext cx="338360" cy="207190"/>
            </a:xfrm>
            <a:prstGeom prst="bentConnector3">
              <a:avLst>
                <a:gd name="adj1" fmla="val 50000"/>
              </a:avLst>
            </a:prstGeom>
            <a:noFill/>
            <a:ln w="28575">
              <a:solidFill>
                <a:srgbClr val="FFC000"/>
              </a:solidFill>
              <a:miter lim="800000"/>
              <a:headEnd/>
              <a:tailEnd type="triangle" w="med" len="med"/>
            </a:ln>
          </p:spPr>
        </p:cxnSp>
        <p:cxnSp>
          <p:nvCxnSpPr>
            <p:cNvPr id="12" name="AutoShape 11">
              <a:extLst>
                <a:ext uri="{FF2B5EF4-FFF2-40B4-BE49-F238E27FC236}">
                  <a16:creationId xmlns:a16="http://schemas.microsoft.com/office/drawing/2014/main" id="{081D3475-BC51-4588-807E-F94DB274DE85}"/>
                </a:ext>
              </a:extLst>
            </p:cNvPr>
            <p:cNvCxnSpPr>
              <a:cxnSpLocks noChangeShapeType="1"/>
              <a:endCxn id="24" idx="3"/>
            </p:cNvCxnSpPr>
            <p:nvPr/>
          </p:nvCxnSpPr>
          <p:spPr bwMode="auto">
            <a:xfrm rot="16200000">
              <a:off x="6541232" y="3468087"/>
              <a:ext cx="700115" cy="248967"/>
            </a:xfrm>
            <a:prstGeom prst="bentConnector3">
              <a:avLst>
                <a:gd name="adj1" fmla="val 49880"/>
              </a:avLst>
            </a:prstGeom>
            <a:noFill/>
            <a:ln w="57150">
              <a:solidFill>
                <a:srgbClr val="0070C0"/>
              </a:solidFill>
              <a:miter lim="800000"/>
              <a:headEnd/>
              <a:tailEnd type="triangle" w="med" len="med"/>
            </a:ln>
          </p:spPr>
        </p:cxnSp>
        <p:cxnSp>
          <p:nvCxnSpPr>
            <p:cNvPr id="13" name="AutoShape 13">
              <a:extLst>
                <a:ext uri="{FF2B5EF4-FFF2-40B4-BE49-F238E27FC236}">
                  <a16:creationId xmlns:a16="http://schemas.microsoft.com/office/drawing/2014/main" id="{E55226F8-8745-4EE6-A785-FFFA3933D4D9}"/>
                </a:ext>
              </a:extLst>
            </p:cNvPr>
            <p:cNvCxnSpPr>
              <a:cxnSpLocks noChangeShapeType="1"/>
              <a:stCxn id="21" idx="0"/>
              <a:endCxn id="16" idx="2"/>
            </p:cNvCxnSpPr>
            <p:nvPr/>
          </p:nvCxnSpPr>
          <p:spPr bwMode="auto">
            <a:xfrm rot="16200000" flipV="1">
              <a:off x="7425038" y="4002669"/>
              <a:ext cx="2340341" cy="751079"/>
            </a:xfrm>
            <a:prstGeom prst="bentConnector3">
              <a:avLst>
                <a:gd name="adj1" fmla="val 50000"/>
              </a:avLst>
            </a:prstGeom>
            <a:noFill/>
            <a:ln w="57150">
              <a:solidFill>
                <a:srgbClr val="FFC000"/>
              </a:solidFill>
              <a:miter lim="800000"/>
              <a:headEnd/>
              <a:tailEnd type="triangle" w="med" len="med"/>
            </a:ln>
          </p:spPr>
        </p:cxnSp>
        <p:cxnSp>
          <p:nvCxnSpPr>
            <p:cNvPr id="14" name="AutoShape 15">
              <a:extLst>
                <a:ext uri="{FF2B5EF4-FFF2-40B4-BE49-F238E27FC236}">
                  <a16:creationId xmlns:a16="http://schemas.microsoft.com/office/drawing/2014/main" id="{56FF616C-315C-4AFA-A669-3BC8F35E3AD5}"/>
                </a:ext>
              </a:extLst>
            </p:cNvPr>
            <p:cNvCxnSpPr>
              <a:cxnSpLocks noChangeShapeType="1"/>
            </p:cNvCxnSpPr>
            <p:nvPr/>
          </p:nvCxnSpPr>
          <p:spPr bwMode="auto">
            <a:xfrm rot="16200000">
              <a:off x="5846130" y="4348660"/>
              <a:ext cx="2863953" cy="649987"/>
            </a:xfrm>
            <a:prstGeom prst="bentConnector3">
              <a:avLst>
                <a:gd name="adj1" fmla="val 50000"/>
              </a:avLst>
            </a:prstGeom>
            <a:noFill/>
            <a:ln w="57150">
              <a:solidFill>
                <a:srgbClr val="00B050"/>
              </a:solidFill>
              <a:miter lim="800000"/>
              <a:headEnd/>
              <a:tailEnd type="triangle" w="med" len="med"/>
            </a:ln>
          </p:spPr>
        </p:cxnSp>
        <p:sp>
          <p:nvSpPr>
            <p:cNvPr id="15" name="Text Box 17">
              <a:extLst>
                <a:ext uri="{FF2B5EF4-FFF2-40B4-BE49-F238E27FC236}">
                  <a16:creationId xmlns:a16="http://schemas.microsoft.com/office/drawing/2014/main" id="{00F4F4B3-5FD1-40C8-9BBA-98D960E2F978}"/>
                </a:ext>
              </a:extLst>
            </p:cNvPr>
            <p:cNvSpPr txBox="1">
              <a:spLocks noChangeArrowheads="1"/>
            </p:cNvSpPr>
            <p:nvPr/>
          </p:nvSpPr>
          <p:spPr bwMode="auto">
            <a:xfrm>
              <a:off x="7199573" y="2863215"/>
              <a:ext cx="857181" cy="351506"/>
            </a:xfrm>
            <a:prstGeom prst="rect">
              <a:avLst/>
            </a:prstGeom>
            <a:noFill/>
            <a:ln w="9525">
              <a:noFill/>
              <a:miter lim="800000"/>
              <a:headEnd/>
              <a:tailEnd/>
            </a:ln>
          </p:spPr>
          <p:txBody>
            <a:bodyPr>
              <a:spAutoFit/>
            </a:bodyPr>
            <a:lstStyle/>
            <a:p>
              <a:pPr>
                <a:spcBef>
                  <a:spcPct val="50000"/>
                </a:spcBef>
              </a:pPr>
              <a:r>
                <a:rPr lang="en-US" sz="1684" dirty="0">
                  <a:solidFill>
                    <a:srgbClr val="FFFFFF"/>
                  </a:solidFill>
                  <a:cs typeface="Times New Roman" pitchFamily="18" charset="0"/>
                </a:rPr>
                <a:t>   </a:t>
              </a:r>
              <a:endParaRPr lang="el-GR" sz="1684" baseline="-25000" dirty="0">
                <a:solidFill>
                  <a:srgbClr val="FFFFFF"/>
                </a:solidFill>
                <a:cs typeface="Times New Roman" pitchFamily="18" charset="0"/>
              </a:endParaRPr>
            </a:p>
          </p:txBody>
        </p:sp>
        <p:sp>
          <p:nvSpPr>
            <p:cNvPr id="16" name="Text Box 18">
              <a:extLst>
                <a:ext uri="{FF2B5EF4-FFF2-40B4-BE49-F238E27FC236}">
                  <a16:creationId xmlns:a16="http://schemas.microsoft.com/office/drawing/2014/main" id="{6A43562E-4996-4013-BE91-044107B8312F}"/>
                </a:ext>
              </a:extLst>
            </p:cNvPr>
            <p:cNvSpPr txBox="1">
              <a:spLocks noChangeArrowheads="1"/>
            </p:cNvSpPr>
            <p:nvPr/>
          </p:nvSpPr>
          <p:spPr bwMode="auto">
            <a:xfrm>
              <a:off x="7791077" y="2856532"/>
              <a:ext cx="857181" cy="351506"/>
            </a:xfrm>
            <a:prstGeom prst="rect">
              <a:avLst/>
            </a:prstGeom>
            <a:noFill/>
            <a:ln w="9525">
              <a:noFill/>
              <a:miter lim="800000"/>
              <a:headEnd/>
              <a:tailEnd/>
            </a:ln>
          </p:spPr>
          <p:txBody>
            <a:bodyPr>
              <a:spAutoFit/>
            </a:bodyPr>
            <a:lstStyle/>
            <a:p>
              <a:pPr>
                <a:spcBef>
                  <a:spcPct val="50000"/>
                </a:spcBef>
              </a:pPr>
              <a:r>
                <a:rPr lang="en-US" sz="1684" dirty="0">
                  <a:cs typeface="Times New Roman" pitchFamily="18" charset="0"/>
                </a:rPr>
                <a:t>    </a:t>
              </a:r>
              <a:endParaRPr lang="el-GR" sz="1684" baseline="-25000" dirty="0">
                <a:cs typeface="Times New Roman" pitchFamily="18" charset="0"/>
              </a:endParaRPr>
            </a:p>
          </p:txBody>
        </p:sp>
        <p:grpSp>
          <p:nvGrpSpPr>
            <p:cNvPr id="17" name="组合 16">
              <a:extLst>
                <a:ext uri="{FF2B5EF4-FFF2-40B4-BE49-F238E27FC236}">
                  <a16:creationId xmlns:a16="http://schemas.microsoft.com/office/drawing/2014/main" id="{3AE86D2D-D705-4E8A-967A-E87634D4C0DE}"/>
                </a:ext>
              </a:extLst>
            </p:cNvPr>
            <p:cNvGrpSpPr/>
            <p:nvPr/>
          </p:nvGrpSpPr>
          <p:grpSpPr>
            <a:xfrm>
              <a:off x="7923081" y="2116007"/>
              <a:ext cx="741887" cy="351506"/>
              <a:chOff x="7393805" y="2010370"/>
              <a:chExt cx="704850" cy="333958"/>
            </a:xfrm>
          </p:grpSpPr>
          <p:sp>
            <p:nvSpPr>
              <p:cNvPr id="18" name="AutoShape 21">
                <a:extLst>
                  <a:ext uri="{FF2B5EF4-FFF2-40B4-BE49-F238E27FC236}">
                    <a16:creationId xmlns:a16="http://schemas.microsoft.com/office/drawing/2014/main" id="{CF1C0346-3164-4954-8245-72961A086DCB}"/>
                  </a:ext>
                </a:extLst>
              </p:cNvPr>
              <p:cNvSpPr>
                <a:spLocks noChangeArrowheads="1"/>
              </p:cNvSpPr>
              <p:nvPr/>
            </p:nvSpPr>
            <p:spPr bwMode="auto">
              <a:xfrm>
                <a:off x="7812905" y="2067812"/>
                <a:ext cx="285750" cy="215900"/>
              </a:xfrm>
              <a:prstGeom prst="rightArrow">
                <a:avLst>
                  <a:gd name="adj1" fmla="val 50000"/>
                  <a:gd name="adj2" fmla="val 26179"/>
                </a:avLst>
              </a:prstGeom>
              <a:solidFill>
                <a:srgbClr val="00B0F0"/>
              </a:solidFill>
              <a:ln w="9525">
                <a:noFill/>
                <a:miter lim="800000"/>
                <a:headEnd/>
                <a:tailEnd/>
              </a:ln>
            </p:spPr>
            <p:txBody>
              <a:bodyPr wrap="none" anchor="ctr"/>
              <a:lstStyle/>
              <a:p>
                <a:endParaRPr lang="he-IL" sz="1684"/>
              </a:p>
            </p:txBody>
          </p:sp>
          <p:sp>
            <p:nvSpPr>
              <p:cNvPr id="19" name="Text Box 19">
                <a:extLst>
                  <a:ext uri="{FF2B5EF4-FFF2-40B4-BE49-F238E27FC236}">
                    <a16:creationId xmlns:a16="http://schemas.microsoft.com/office/drawing/2014/main" id="{56BEB305-FCE3-4237-9B6E-FFACAEF3C760}"/>
                  </a:ext>
                </a:extLst>
              </p:cNvPr>
              <p:cNvSpPr txBox="1">
                <a:spLocks noChangeArrowheads="1"/>
              </p:cNvSpPr>
              <p:nvPr/>
            </p:nvSpPr>
            <p:spPr bwMode="auto">
              <a:xfrm>
                <a:off x="7393805" y="2010370"/>
                <a:ext cx="419100" cy="333958"/>
              </a:xfrm>
              <a:prstGeom prst="rect">
                <a:avLst/>
              </a:prstGeom>
              <a:solidFill>
                <a:srgbClr val="C00000"/>
              </a:solidFill>
              <a:ln w="9525">
                <a:noFill/>
                <a:miter lim="800000"/>
                <a:headEnd/>
                <a:tailEnd/>
              </a:ln>
            </p:spPr>
            <p:txBody>
              <a:bodyPr wrap="square" anchor="ctr">
                <a:spAutoFit/>
              </a:bodyPr>
              <a:lstStyle/>
              <a:p>
                <a:pPr>
                  <a:spcBef>
                    <a:spcPct val="50000"/>
                  </a:spcBef>
                </a:pPr>
                <a:r>
                  <a:rPr lang="el-GR" sz="1684" b="1" dirty="0">
                    <a:solidFill>
                      <a:schemeClr val="bg1"/>
                    </a:solidFill>
                    <a:cs typeface="Times New Roman" pitchFamily="18" charset="0"/>
                  </a:rPr>
                  <a:t>Σ</a:t>
                </a:r>
              </a:p>
            </p:txBody>
          </p:sp>
        </p:grpSp>
        <p:cxnSp>
          <p:nvCxnSpPr>
            <p:cNvPr id="20" name="AutoShape 20">
              <a:extLst>
                <a:ext uri="{FF2B5EF4-FFF2-40B4-BE49-F238E27FC236}">
                  <a16:creationId xmlns:a16="http://schemas.microsoft.com/office/drawing/2014/main" id="{133EF612-A1E4-4794-A78B-6DD517EC152D}"/>
                </a:ext>
              </a:extLst>
            </p:cNvPr>
            <p:cNvCxnSpPr>
              <a:cxnSpLocks noChangeShapeType="1"/>
            </p:cNvCxnSpPr>
            <p:nvPr/>
          </p:nvCxnSpPr>
          <p:spPr bwMode="auto">
            <a:xfrm rot="16200000">
              <a:off x="7191218" y="2107960"/>
              <a:ext cx="564770" cy="917334"/>
            </a:xfrm>
            <a:prstGeom prst="bentConnector2">
              <a:avLst/>
            </a:prstGeom>
            <a:noFill/>
            <a:ln w="28575">
              <a:solidFill>
                <a:srgbClr val="0070C0"/>
              </a:solidFill>
              <a:miter lim="800000"/>
              <a:headEnd/>
              <a:tailEnd type="triangle" w="med" len="med"/>
            </a:ln>
          </p:spPr>
        </p:cxnSp>
        <p:sp>
          <p:nvSpPr>
            <p:cNvPr id="21" name="Rectangle 22">
              <a:extLst>
                <a:ext uri="{FF2B5EF4-FFF2-40B4-BE49-F238E27FC236}">
                  <a16:creationId xmlns:a16="http://schemas.microsoft.com/office/drawing/2014/main" id="{4EC00DE4-F59B-4A1C-AC8D-3A898889DC1F}"/>
                </a:ext>
              </a:extLst>
            </p:cNvPr>
            <p:cNvSpPr>
              <a:spLocks noChangeArrowheads="1"/>
            </p:cNvSpPr>
            <p:nvPr/>
          </p:nvSpPr>
          <p:spPr bwMode="auto">
            <a:xfrm>
              <a:off x="8880517" y="5548379"/>
              <a:ext cx="180459" cy="182131"/>
            </a:xfrm>
            <a:prstGeom prst="rect">
              <a:avLst/>
            </a:prstGeom>
            <a:noFill/>
            <a:ln w="38100">
              <a:solidFill>
                <a:srgbClr val="FFC000"/>
              </a:solidFill>
              <a:miter lim="800000"/>
              <a:headEnd/>
              <a:tailEnd/>
            </a:ln>
          </p:spPr>
          <p:txBody>
            <a:bodyPr wrap="none" anchor="ctr"/>
            <a:lstStyle/>
            <a:p>
              <a:endParaRPr lang="he-IL" sz="1684"/>
            </a:p>
          </p:txBody>
        </p:sp>
        <p:sp>
          <p:nvSpPr>
            <p:cNvPr id="22" name="Rectangle 23">
              <a:extLst>
                <a:ext uri="{FF2B5EF4-FFF2-40B4-BE49-F238E27FC236}">
                  <a16:creationId xmlns:a16="http://schemas.microsoft.com/office/drawing/2014/main" id="{23AB78DA-B3B4-45B4-A626-BEBDD9EEB03C}"/>
                </a:ext>
              </a:extLst>
            </p:cNvPr>
            <p:cNvSpPr>
              <a:spLocks noChangeArrowheads="1"/>
            </p:cNvSpPr>
            <p:nvPr/>
          </p:nvSpPr>
          <p:spPr bwMode="auto">
            <a:xfrm>
              <a:off x="6865389" y="6089757"/>
              <a:ext cx="180459" cy="180459"/>
            </a:xfrm>
            <a:prstGeom prst="rect">
              <a:avLst/>
            </a:prstGeom>
            <a:solidFill>
              <a:srgbClr val="00B050">
                <a:alpha val="0"/>
              </a:srgbClr>
            </a:solidFill>
            <a:ln w="38100">
              <a:solidFill>
                <a:srgbClr val="00B050"/>
              </a:solidFill>
              <a:miter lim="800000"/>
              <a:headEnd/>
              <a:tailEnd/>
            </a:ln>
          </p:spPr>
          <p:txBody>
            <a:bodyPr wrap="none" anchor="ctr"/>
            <a:lstStyle/>
            <a:p>
              <a:endParaRPr lang="he-IL" sz="1684"/>
            </a:p>
          </p:txBody>
        </p:sp>
        <p:grpSp>
          <p:nvGrpSpPr>
            <p:cNvPr id="23" name="组合 22">
              <a:extLst>
                <a:ext uri="{FF2B5EF4-FFF2-40B4-BE49-F238E27FC236}">
                  <a16:creationId xmlns:a16="http://schemas.microsoft.com/office/drawing/2014/main" id="{4CD88571-D7A0-4FA3-9950-7BC6586266D2}"/>
                </a:ext>
              </a:extLst>
            </p:cNvPr>
            <p:cNvGrpSpPr/>
            <p:nvPr/>
          </p:nvGrpSpPr>
          <p:grpSpPr>
            <a:xfrm>
              <a:off x="6791870" y="2838151"/>
              <a:ext cx="446135" cy="460240"/>
              <a:chOff x="6319067" y="2696462"/>
              <a:chExt cx="423863" cy="437263"/>
            </a:xfrm>
          </p:grpSpPr>
          <p:sp>
            <p:nvSpPr>
              <p:cNvPr id="24" name="AutoShape 10">
                <a:extLst>
                  <a:ext uri="{FF2B5EF4-FFF2-40B4-BE49-F238E27FC236}">
                    <a16:creationId xmlns:a16="http://schemas.microsoft.com/office/drawing/2014/main" id="{DD061AC3-72A6-4917-AAA4-10D401187C51}"/>
                  </a:ext>
                </a:extLst>
              </p:cNvPr>
              <p:cNvSpPr>
                <a:spLocks noChangeArrowheads="1"/>
              </p:cNvSpPr>
              <p:nvPr/>
            </p:nvSpPr>
            <p:spPr bwMode="auto">
              <a:xfrm>
                <a:off x="6319067" y="2696462"/>
                <a:ext cx="423863" cy="384175"/>
              </a:xfrm>
              <a:prstGeom prst="triangle">
                <a:avLst>
                  <a:gd name="adj" fmla="val 50000"/>
                </a:avLst>
              </a:prstGeom>
              <a:solidFill>
                <a:srgbClr val="0070C0"/>
              </a:solidFill>
              <a:ln w="9525">
                <a:solidFill>
                  <a:schemeClr val="accent2"/>
                </a:solidFill>
                <a:miter lim="800000"/>
                <a:headEnd/>
                <a:tailEnd/>
              </a:ln>
            </p:spPr>
            <p:txBody>
              <a:bodyPr wrap="none" anchor="ctr"/>
              <a:lstStyle/>
              <a:p>
                <a:endParaRPr lang="he-IL" sz="1684"/>
              </a:p>
            </p:txBody>
          </p:sp>
          <p:graphicFrame>
            <p:nvGraphicFramePr>
              <p:cNvPr id="25" name="Object 4">
                <a:extLst>
                  <a:ext uri="{FF2B5EF4-FFF2-40B4-BE49-F238E27FC236}">
                    <a16:creationId xmlns:a16="http://schemas.microsoft.com/office/drawing/2014/main" id="{D04333B5-EB8B-4E71-A20F-7E6222895BE8}"/>
                  </a:ext>
                </a:extLst>
              </p:cNvPr>
              <p:cNvGraphicFramePr>
                <a:graphicFrameLocks noChangeAspect="1"/>
              </p:cNvGraphicFramePr>
              <p:nvPr>
                <p:extLst/>
              </p:nvPr>
            </p:nvGraphicFramePr>
            <p:xfrm>
              <a:off x="6373813" y="2776538"/>
              <a:ext cx="358775" cy="357187"/>
            </p:xfrm>
            <a:graphic>
              <a:graphicData uri="http://schemas.openxmlformats.org/presentationml/2006/ole">
                <mc:AlternateContent xmlns:mc="http://schemas.openxmlformats.org/markup-compatibility/2006">
                  <mc:Choice xmlns:v="urn:schemas-microsoft-com:vml" Requires="v">
                    <p:oleObj spid="_x0000_s1130" name="Equation" r:id="rId8" imgW="215640" imgH="228600" progId="">
                      <p:embed/>
                    </p:oleObj>
                  </mc:Choice>
                  <mc:Fallback>
                    <p:oleObj name="Equation" r:id="rId8" imgW="215640" imgH="228600" progId="">
                      <p:embed/>
                      <p:pic>
                        <p:nvPicPr>
                          <p:cNvPr id="25" name="Object 4">
                            <a:extLst>
                              <a:ext uri="{FF2B5EF4-FFF2-40B4-BE49-F238E27FC236}">
                                <a16:creationId xmlns:a16="http://schemas.microsoft.com/office/drawing/2014/main" id="{D04333B5-EB8B-4E71-A20F-7E6222895B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3813" y="2776538"/>
                            <a:ext cx="358775" cy="357187"/>
                          </a:xfrm>
                          <a:prstGeom prst="rect">
                            <a:avLst/>
                          </a:prstGeom>
                          <a:solidFill>
                            <a:srgbClr val="0070C0">
                              <a:alpha val="0"/>
                            </a:srgbClr>
                          </a:solidFill>
                        </p:spPr>
                      </p:pic>
                    </p:oleObj>
                  </mc:Fallback>
                </mc:AlternateContent>
              </a:graphicData>
            </a:graphic>
          </p:graphicFrame>
        </p:grpSp>
        <p:sp>
          <p:nvSpPr>
            <p:cNvPr id="26" name="Rectangle 24">
              <a:extLst>
                <a:ext uri="{FF2B5EF4-FFF2-40B4-BE49-F238E27FC236}">
                  <a16:creationId xmlns:a16="http://schemas.microsoft.com/office/drawing/2014/main" id="{5707C3C7-7E1A-42A8-A367-6B206F44DF7D}"/>
                </a:ext>
              </a:extLst>
            </p:cNvPr>
            <p:cNvSpPr>
              <a:spLocks noChangeArrowheads="1"/>
            </p:cNvSpPr>
            <p:nvPr/>
          </p:nvSpPr>
          <p:spPr bwMode="auto">
            <a:xfrm>
              <a:off x="6683259" y="3925918"/>
              <a:ext cx="180459" cy="182131"/>
            </a:xfrm>
            <a:prstGeom prst="rect">
              <a:avLst/>
            </a:prstGeom>
            <a:noFill/>
            <a:ln w="38100">
              <a:solidFill>
                <a:srgbClr val="0070C0"/>
              </a:solidFill>
              <a:miter lim="800000"/>
              <a:headEnd/>
              <a:tailEnd/>
            </a:ln>
          </p:spPr>
          <p:txBody>
            <a:bodyPr wrap="none" anchor="ctr"/>
            <a:lstStyle/>
            <a:p>
              <a:endParaRPr lang="he-IL" sz="1684"/>
            </a:p>
          </p:txBody>
        </p:sp>
        <p:grpSp>
          <p:nvGrpSpPr>
            <p:cNvPr id="27" name="组合 26">
              <a:extLst>
                <a:ext uri="{FF2B5EF4-FFF2-40B4-BE49-F238E27FC236}">
                  <a16:creationId xmlns:a16="http://schemas.microsoft.com/office/drawing/2014/main" id="{D6582C11-DB89-40B8-A49B-F429174287EA}"/>
                </a:ext>
              </a:extLst>
            </p:cNvPr>
            <p:cNvGrpSpPr/>
            <p:nvPr/>
          </p:nvGrpSpPr>
          <p:grpSpPr>
            <a:xfrm>
              <a:off x="7378361" y="2838151"/>
              <a:ext cx="446135" cy="450214"/>
              <a:chOff x="6876279" y="2696462"/>
              <a:chExt cx="423863" cy="427738"/>
            </a:xfrm>
          </p:grpSpPr>
          <p:sp>
            <p:nvSpPr>
              <p:cNvPr id="28" name="AutoShape 14">
                <a:extLst>
                  <a:ext uri="{FF2B5EF4-FFF2-40B4-BE49-F238E27FC236}">
                    <a16:creationId xmlns:a16="http://schemas.microsoft.com/office/drawing/2014/main" id="{C5C99374-4430-42CD-B920-FF726CB8502E}"/>
                  </a:ext>
                </a:extLst>
              </p:cNvPr>
              <p:cNvSpPr>
                <a:spLocks noChangeArrowheads="1"/>
              </p:cNvSpPr>
              <p:nvPr/>
            </p:nvSpPr>
            <p:spPr bwMode="auto">
              <a:xfrm>
                <a:off x="6876279" y="2696462"/>
                <a:ext cx="423863" cy="384175"/>
              </a:xfrm>
              <a:prstGeom prst="triangle">
                <a:avLst>
                  <a:gd name="adj" fmla="val 50000"/>
                </a:avLst>
              </a:prstGeom>
              <a:solidFill>
                <a:srgbClr val="00B050"/>
              </a:solidFill>
              <a:ln w="9525">
                <a:noFill/>
                <a:miter lim="800000"/>
                <a:headEnd/>
                <a:tailEnd/>
              </a:ln>
            </p:spPr>
            <p:txBody>
              <a:bodyPr wrap="none" anchor="ctr"/>
              <a:lstStyle/>
              <a:p>
                <a:endParaRPr lang="he-IL" sz="1684"/>
              </a:p>
            </p:txBody>
          </p:sp>
          <p:graphicFrame>
            <p:nvGraphicFramePr>
              <p:cNvPr id="29" name="Object 8">
                <a:extLst>
                  <a:ext uri="{FF2B5EF4-FFF2-40B4-BE49-F238E27FC236}">
                    <a16:creationId xmlns:a16="http://schemas.microsoft.com/office/drawing/2014/main" id="{5E0C24F1-E623-4229-863E-ED978077BC4F}"/>
                  </a:ext>
                </a:extLst>
              </p:cNvPr>
              <p:cNvGraphicFramePr>
                <a:graphicFrameLocks noChangeAspect="1"/>
              </p:cNvGraphicFramePr>
              <p:nvPr>
                <p:extLst/>
              </p:nvPr>
            </p:nvGraphicFramePr>
            <p:xfrm>
              <a:off x="6910388" y="2767013"/>
              <a:ext cx="381000" cy="357187"/>
            </p:xfrm>
            <a:graphic>
              <a:graphicData uri="http://schemas.openxmlformats.org/presentationml/2006/ole">
                <mc:AlternateContent xmlns:mc="http://schemas.openxmlformats.org/markup-compatibility/2006">
                  <mc:Choice xmlns:v="urn:schemas-microsoft-com:vml" Requires="v">
                    <p:oleObj spid="_x0000_s1131" name="Equation" r:id="rId10" imgW="228600" imgH="228600" progId="">
                      <p:embed/>
                    </p:oleObj>
                  </mc:Choice>
                  <mc:Fallback>
                    <p:oleObj name="Equation" r:id="rId10" imgW="228600" imgH="228600" progId="">
                      <p:embed/>
                      <p:pic>
                        <p:nvPicPr>
                          <p:cNvPr id="29" name="Object 8">
                            <a:extLst>
                              <a:ext uri="{FF2B5EF4-FFF2-40B4-BE49-F238E27FC236}">
                                <a16:creationId xmlns:a16="http://schemas.microsoft.com/office/drawing/2014/main" id="{5E0C24F1-E623-4229-863E-ED978077BC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2767013"/>
                            <a:ext cx="381000" cy="357187"/>
                          </a:xfrm>
                          <a:prstGeom prst="rect">
                            <a:avLst/>
                          </a:prstGeom>
                          <a:solidFill>
                            <a:srgbClr val="00B050">
                              <a:alpha val="0"/>
                            </a:srgbClr>
                          </a:solidFill>
                        </p:spPr>
                      </p:pic>
                    </p:oleObj>
                  </mc:Fallback>
                </mc:AlternateContent>
              </a:graphicData>
            </a:graphic>
          </p:graphicFrame>
        </p:grpSp>
        <p:grpSp>
          <p:nvGrpSpPr>
            <p:cNvPr id="30" name="组合 29">
              <a:extLst>
                <a:ext uri="{FF2B5EF4-FFF2-40B4-BE49-F238E27FC236}">
                  <a16:creationId xmlns:a16="http://schemas.microsoft.com/office/drawing/2014/main" id="{6DE0EAD8-6F01-4D9D-AF78-B1FD30067012}"/>
                </a:ext>
              </a:extLst>
            </p:cNvPr>
            <p:cNvGrpSpPr/>
            <p:nvPr/>
          </p:nvGrpSpPr>
          <p:grpSpPr>
            <a:xfrm>
              <a:off x="7996601" y="2804732"/>
              <a:ext cx="448616" cy="445202"/>
              <a:chOff x="7463655" y="2696462"/>
              <a:chExt cx="426220" cy="422976"/>
            </a:xfrm>
          </p:grpSpPr>
          <p:sp>
            <p:nvSpPr>
              <p:cNvPr id="31" name="AutoShape 12">
                <a:extLst>
                  <a:ext uri="{FF2B5EF4-FFF2-40B4-BE49-F238E27FC236}">
                    <a16:creationId xmlns:a16="http://schemas.microsoft.com/office/drawing/2014/main" id="{02B43C11-1CB6-4559-8DA8-DE34A37B3B6D}"/>
                  </a:ext>
                </a:extLst>
              </p:cNvPr>
              <p:cNvSpPr>
                <a:spLocks noChangeArrowheads="1"/>
              </p:cNvSpPr>
              <p:nvPr/>
            </p:nvSpPr>
            <p:spPr bwMode="auto">
              <a:xfrm>
                <a:off x="7463655" y="2696462"/>
                <a:ext cx="423863" cy="384175"/>
              </a:xfrm>
              <a:prstGeom prst="triangle">
                <a:avLst>
                  <a:gd name="adj" fmla="val 50000"/>
                </a:avLst>
              </a:prstGeom>
              <a:solidFill>
                <a:srgbClr val="FFC000"/>
              </a:solidFill>
              <a:ln w="9525">
                <a:solidFill>
                  <a:srgbClr val="FFFF00"/>
                </a:solidFill>
                <a:miter lim="800000"/>
                <a:headEnd/>
                <a:tailEnd/>
              </a:ln>
            </p:spPr>
            <p:txBody>
              <a:bodyPr wrap="none" anchor="ctr"/>
              <a:lstStyle/>
              <a:p>
                <a:endParaRPr lang="he-IL" sz="1684"/>
              </a:p>
            </p:txBody>
          </p:sp>
          <p:graphicFrame>
            <p:nvGraphicFramePr>
              <p:cNvPr id="32" name="Object 9">
                <a:extLst>
                  <a:ext uri="{FF2B5EF4-FFF2-40B4-BE49-F238E27FC236}">
                    <a16:creationId xmlns:a16="http://schemas.microsoft.com/office/drawing/2014/main" id="{92C773B0-56D6-4CFC-AED4-117E0DAD36CD}"/>
                  </a:ext>
                </a:extLst>
              </p:cNvPr>
              <p:cNvGraphicFramePr>
                <a:graphicFrameLocks noChangeAspect="1"/>
              </p:cNvGraphicFramePr>
              <p:nvPr>
                <p:extLst/>
              </p:nvPr>
            </p:nvGraphicFramePr>
            <p:xfrm>
              <a:off x="7508875" y="2762250"/>
              <a:ext cx="381000" cy="357188"/>
            </p:xfrm>
            <a:graphic>
              <a:graphicData uri="http://schemas.openxmlformats.org/presentationml/2006/ole">
                <mc:AlternateContent xmlns:mc="http://schemas.openxmlformats.org/markup-compatibility/2006">
                  <mc:Choice xmlns:v="urn:schemas-microsoft-com:vml" Requires="v">
                    <p:oleObj spid="_x0000_s1132" name="Equation" r:id="rId12" imgW="228600" imgH="228600" progId="">
                      <p:embed/>
                    </p:oleObj>
                  </mc:Choice>
                  <mc:Fallback>
                    <p:oleObj name="Equation" r:id="rId12" imgW="228600" imgH="228600" progId="">
                      <p:embed/>
                      <p:pic>
                        <p:nvPicPr>
                          <p:cNvPr id="32" name="Object 9">
                            <a:extLst>
                              <a:ext uri="{FF2B5EF4-FFF2-40B4-BE49-F238E27FC236}">
                                <a16:creationId xmlns:a16="http://schemas.microsoft.com/office/drawing/2014/main" id="{92C773B0-56D6-4CFC-AED4-117E0DAD36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08875" y="2762250"/>
                            <a:ext cx="381000" cy="357188"/>
                          </a:xfrm>
                          <a:prstGeom prst="rect">
                            <a:avLst/>
                          </a:prstGeom>
                          <a:solidFill>
                            <a:srgbClr val="FFC000">
                              <a:alpha val="0"/>
                            </a:srgbClr>
                          </a:solidFill>
                        </p:spPr>
                      </p:pic>
                    </p:oleObj>
                  </mc:Fallback>
                </mc:AlternateContent>
              </a:graphicData>
            </a:graphic>
          </p:graphicFrame>
        </p:grpSp>
        <p:pic>
          <p:nvPicPr>
            <p:cNvPr id="33" name="Picture 25">
              <a:extLst>
                <a:ext uri="{FF2B5EF4-FFF2-40B4-BE49-F238E27FC236}">
                  <a16:creationId xmlns:a16="http://schemas.microsoft.com/office/drawing/2014/main" id="{9F0E842D-D0CC-4031-AD82-EAC57DF39F7E}"/>
                </a:ext>
              </a:extLst>
            </p:cNvPr>
            <p:cNvPicPr>
              <a:picLocks noChangeAspect="1" noChangeArrowheads="1"/>
            </p:cNvPicPr>
            <p:nvPr/>
          </p:nvPicPr>
          <p:blipFill>
            <a:blip r:embed="rId14" cstate="print"/>
            <a:srcRect/>
            <a:stretch>
              <a:fillRect/>
            </a:stretch>
          </p:blipFill>
          <p:spPr bwMode="auto">
            <a:xfrm>
              <a:off x="5446104" y="2120644"/>
              <a:ext cx="768622" cy="766952"/>
            </a:xfrm>
            <a:prstGeom prst="rect">
              <a:avLst/>
            </a:prstGeom>
            <a:noFill/>
            <a:ln w="38100">
              <a:solidFill>
                <a:srgbClr val="CC0000"/>
              </a:solidFill>
              <a:miter lim="800000"/>
              <a:headEnd/>
              <a:tailEnd/>
            </a:ln>
          </p:spPr>
        </p:pic>
        <p:sp>
          <p:nvSpPr>
            <p:cNvPr id="34" name="矩形 33">
              <a:extLst>
                <a:ext uri="{FF2B5EF4-FFF2-40B4-BE49-F238E27FC236}">
                  <a16:creationId xmlns:a16="http://schemas.microsoft.com/office/drawing/2014/main" id="{91FA4BCA-942C-4D1F-B7C2-1F13E344C26D}"/>
                </a:ext>
              </a:extLst>
            </p:cNvPr>
            <p:cNvSpPr/>
            <p:nvPr/>
          </p:nvSpPr>
          <p:spPr>
            <a:xfrm>
              <a:off x="2893370" y="2812786"/>
              <a:ext cx="151567" cy="151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4"/>
            </a:p>
          </p:txBody>
        </p:sp>
        <p:grpSp>
          <p:nvGrpSpPr>
            <p:cNvPr id="35" name="组合 34">
              <a:extLst>
                <a:ext uri="{FF2B5EF4-FFF2-40B4-BE49-F238E27FC236}">
                  <a16:creationId xmlns:a16="http://schemas.microsoft.com/office/drawing/2014/main" id="{D87F1778-19CC-4C12-BE85-B4778F7E7F3A}"/>
                </a:ext>
              </a:extLst>
            </p:cNvPr>
            <p:cNvGrpSpPr/>
            <p:nvPr/>
          </p:nvGrpSpPr>
          <p:grpSpPr>
            <a:xfrm>
              <a:off x="2987735" y="2024898"/>
              <a:ext cx="2255163" cy="765874"/>
              <a:chOff x="2704847" y="1923809"/>
              <a:chExt cx="2142578" cy="727639"/>
            </a:xfrm>
          </p:grpSpPr>
          <p:cxnSp>
            <p:nvCxnSpPr>
              <p:cNvPr id="36" name="形状 38">
                <a:extLst>
                  <a:ext uri="{FF2B5EF4-FFF2-40B4-BE49-F238E27FC236}">
                    <a16:creationId xmlns:a16="http://schemas.microsoft.com/office/drawing/2014/main" id="{0604BA2E-014C-4D6D-B4FA-3C5D2AC563CC}"/>
                  </a:ext>
                </a:extLst>
              </p:cNvPr>
              <p:cNvCxnSpPr/>
              <p:nvPr/>
            </p:nvCxnSpPr>
            <p:spPr>
              <a:xfrm rot="5400000" flipH="1" flipV="1">
                <a:off x="3597541" y="1401564"/>
                <a:ext cx="357190" cy="2142578"/>
              </a:xfrm>
              <a:prstGeom prst="curvedConnector2">
                <a:avLst/>
              </a:prstGeom>
              <a:ln>
                <a:solidFill>
                  <a:srgbClr val="00FFFF"/>
                </a:solidFill>
                <a:tailEnd type="arrow"/>
              </a:ln>
            </p:spPr>
            <p:style>
              <a:lnRef idx="3">
                <a:schemeClr val="accent1"/>
              </a:lnRef>
              <a:fillRef idx="0">
                <a:schemeClr val="accent1"/>
              </a:fillRef>
              <a:effectRef idx="2">
                <a:schemeClr val="accent1"/>
              </a:effectRef>
              <a:fontRef idx="minor">
                <a:schemeClr val="tx1"/>
              </a:fontRef>
            </p:style>
          </p:cxnSp>
          <p:sp>
            <p:nvSpPr>
              <p:cNvPr id="37" name="TextBox 53">
                <a:extLst>
                  <a:ext uri="{FF2B5EF4-FFF2-40B4-BE49-F238E27FC236}">
                    <a16:creationId xmlns:a16="http://schemas.microsoft.com/office/drawing/2014/main" id="{C36AB4A4-9FD0-48EC-83A3-6479B4773DBE}"/>
                  </a:ext>
                </a:extLst>
              </p:cNvPr>
              <p:cNvSpPr txBox="1"/>
              <p:nvPr/>
            </p:nvSpPr>
            <p:spPr>
              <a:xfrm>
                <a:off x="3674321" y="1923809"/>
                <a:ext cx="970235" cy="333958"/>
              </a:xfrm>
              <a:prstGeom prst="rect">
                <a:avLst/>
              </a:prstGeom>
              <a:noFill/>
            </p:spPr>
            <p:txBody>
              <a:bodyPr wrap="square" rtlCol="0">
                <a:spAutoFit/>
              </a:bodyPr>
              <a:lstStyle/>
              <a:p>
                <a:pPr algn="ctr"/>
                <a:r>
                  <a:rPr lang="zh-CN" altLang="en-US" sz="1684" dirty="0">
                    <a:latin typeface="华文楷体" panose="02010600040101010101" pitchFamily="2" charset="-122"/>
                    <a:ea typeface="华文楷体" panose="02010600040101010101" pitchFamily="2" charset="-122"/>
                  </a:rPr>
                  <a:t>提取</a:t>
                </a:r>
              </a:p>
            </p:txBody>
          </p:sp>
        </p:grpSp>
        <p:grpSp>
          <p:nvGrpSpPr>
            <p:cNvPr id="38" name="组合 37">
              <a:extLst>
                <a:ext uri="{FF2B5EF4-FFF2-40B4-BE49-F238E27FC236}">
                  <a16:creationId xmlns:a16="http://schemas.microsoft.com/office/drawing/2014/main" id="{C7F5F6C2-3FAB-4E8E-9597-B6C583A07DF3}"/>
                </a:ext>
              </a:extLst>
            </p:cNvPr>
            <p:cNvGrpSpPr/>
            <p:nvPr/>
          </p:nvGrpSpPr>
          <p:grpSpPr>
            <a:xfrm>
              <a:off x="3566257" y="4837453"/>
              <a:ext cx="2557570" cy="983619"/>
              <a:chOff x="3254488" y="4595953"/>
              <a:chExt cx="2429888" cy="934514"/>
            </a:xfrm>
          </p:grpSpPr>
          <p:sp>
            <p:nvSpPr>
              <p:cNvPr id="39" name="Line 4">
                <a:extLst>
                  <a:ext uri="{FF2B5EF4-FFF2-40B4-BE49-F238E27FC236}">
                    <a16:creationId xmlns:a16="http://schemas.microsoft.com/office/drawing/2014/main" id="{0A84910D-8FD4-4523-930C-511929114924}"/>
                  </a:ext>
                </a:extLst>
              </p:cNvPr>
              <p:cNvSpPr>
                <a:spLocks noChangeShapeType="1"/>
              </p:cNvSpPr>
              <p:nvPr/>
            </p:nvSpPr>
            <p:spPr bwMode="auto">
              <a:xfrm flipH="1">
                <a:off x="4649568" y="5030411"/>
                <a:ext cx="1034808"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84"/>
              </a:p>
            </p:txBody>
          </p:sp>
          <p:sp>
            <p:nvSpPr>
              <p:cNvPr id="40" name="矩形 39">
                <a:extLst>
                  <a:ext uri="{FF2B5EF4-FFF2-40B4-BE49-F238E27FC236}">
                    <a16:creationId xmlns:a16="http://schemas.microsoft.com/office/drawing/2014/main" id="{3111114B-7A7F-4C4E-BCB1-4BD50A93C7A6}"/>
                  </a:ext>
                </a:extLst>
              </p:cNvPr>
              <p:cNvSpPr/>
              <p:nvPr/>
            </p:nvSpPr>
            <p:spPr>
              <a:xfrm>
                <a:off x="3254488" y="4595953"/>
                <a:ext cx="1206770" cy="934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1" hangingPunct="1">
                  <a:spcBef>
                    <a:spcPct val="20000"/>
                  </a:spcBef>
                  <a:buClr>
                    <a:schemeClr val="accent2"/>
                  </a:buClr>
                </a:pPr>
                <a:r>
                  <a:rPr lang="zh-CN" altLang="en-US" sz="2316" b="1" kern="0" dirty="0">
                    <a:solidFill>
                      <a:schemeClr val="bg1"/>
                    </a:solidFill>
                    <a:latin typeface="华文楷体" panose="02010600040101010101" pitchFamily="2" charset="-122"/>
                    <a:ea typeface="华文楷体" panose="02010600040101010101" pitchFamily="2" charset="-122"/>
                    <a:cs typeface="Arial" pitchFamily="34" charset="0"/>
                  </a:rPr>
                  <a:t>视觉</a:t>
                </a:r>
                <a:endParaRPr lang="en-US" altLang="zh-CN" sz="2316" b="1" kern="0" dirty="0">
                  <a:solidFill>
                    <a:schemeClr val="bg1"/>
                  </a:solidFill>
                  <a:latin typeface="华文楷体" panose="02010600040101010101" pitchFamily="2" charset="-122"/>
                  <a:ea typeface="华文楷体" panose="02010600040101010101" pitchFamily="2" charset="-122"/>
                  <a:cs typeface="Arial" pitchFamily="34" charset="0"/>
                </a:endParaRPr>
              </a:p>
              <a:p>
                <a:pPr lvl="0" algn="ctr" eaLnBrk="1" hangingPunct="1">
                  <a:spcBef>
                    <a:spcPct val="20000"/>
                  </a:spcBef>
                  <a:buClr>
                    <a:schemeClr val="accent2"/>
                  </a:buClr>
                </a:pPr>
                <a:r>
                  <a:rPr lang="zh-CN" altLang="en-US" sz="2316" b="1" kern="0" dirty="0">
                    <a:solidFill>
                      <a:schemeClr val="bg1"/>
                    </a:solidFill>
                    <a:latin typeface="华文楷体" panose="02010600040101010101" pitchFamily="2" charset="-122"/>
                    <a:ea typeface="华文楷体" panose="02010600040101010101" pitchFamily="2" charset="-122"/>
                    <a:cs typeface="Arial" pitchFamily="34" charset="0"/>
                  </a:rPr>
                  <a:t>基元</a:t>
                </a:r>
              </a:p>
            </p:txBody>
          </p:sp>
        </p:grpSp>
        <p:grpSp>
          <p:nvGrpSpPr>
            <p:cNvPr id="41" name="组合 40">
              <a:extLst>
                <a:ext uri="{FF2B5EF4-FFF2-40B4-BE49-F238E27FC236}">
                  <a16:creationId xmlns:a16="http://schemas.microsoft.com/office/drawing/2014/main" id="{DA42F3EE-5887-44B4-A596-D28EAD51C349}"/>
                </a:ext>
              </a:extLst>
            </p:cNvPr>
            <p:cNvGrpSpPr/>
            <p:nvPr/>
          </p:nvGrpSpPr>
          <p:grpSpPr>
            <a:xfrm>
              <a:off x="3062336" y="2966154"/>
              <a:ext cx="2466072" cy="990181"/>
              <a:chOff x="2775724" y="2818075"/>
              <a:chExt cx="2342958" cy="940748"/>
            </a:xfrm>
          </p:grpSpPr>
          <p:cxnSp>
            <p:nvCxnSpPr>
              <p:cNvPr id="42" name="Straight Arrow Connector 25">
                <a:extLst>
                  <a:ext uri="{FF2B5EF4-FFF2-40B4-BE49-F238E27FC236}">
                    <a16:creationId xmlns:a16="http://schemas.microsoft.com/office/drawing/2014/main" id="{6275E098-FECC-415F-8BA3-23816DA39AC6}"/>
                  </a:ext>
                </a:extLst>
              </p:cNvPr>
              <p:cNvCxnSpPr/>
              <p:nvPr/>
            </p:nvCxnSpPr>
            <p:spPr>
              <a:xfrm flipH="1" flipV="1">
                <a:off x="2775724" y="2818075"/>
                <a:ext cx="1000412" cy="595144"/>
              </a:xfrm>
              <a:prstGeom prst="straightConnector1">
                <a:avLst/>
              </a:prstGeom>
              <a:ln w="28575">
                <a:solidFill>
                  <a:srgbClr val="FF66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43" name="TextBox 7">
                <a:extLst>
                  <a:ext uri="{FF2B5EF4-FFF2-40B4-BE49-F238E27FC236}">
                    <a16:creationId xmlns:a16="http://schemas.microsoft.com/office/drawing/2014/main" id="{8AB4CFD7-E296-4B60-80A8-DEC324366F72}"/>
                  </a:ext>
                </a:extLst>
              </p:cNvPr>
              <p:cNvSpPr txBox="1"/>
              <p:nvPr/>
            </p:nvSpPr>
            <p:spPr>
              <a:xfrm>
                <a:off x="3789416" y="3424865"/>
                <a:ext cx="1329266" cy="333958"/>
              </a:xfrm>
              <a:prstGeom prst="rect">
                <a:avLst/>
              </a:prstGeom>
              <a:noFill/>
            </p:spPr>
            <p:txBody>
              <a:bodyPr wrap="square" rtlCol="0">
                <a:spAutoFit/>
              </a:bodyPr>
              <a:lstStyle/>
              <a:p>
                <a:r>
                  <a:rPr lang="zh-CN" altLang="en-US" sz="1684" b="1" dirty="0">
                    <a:solidFill>
                      <a:srgbClr val="FF6600"/>
                    </a:solidFill>
                    <a:latin typeface="华文楷体" panose="02010600040101010101" pitchFamily="2" charset="-122"/>
                    <a:ea typeface="华文楷体" panose="02010600040101010101" pitchFamily="2" charset="-122"/>
                    <a:cs typeface="Tahoma" pitchFamily="34" charset="0"/>
                  </a:rPr>
                  <a:t>位置</a:t>
                </a:r>
                <a:r>
                  <a:rPr lang="en-US" sz="1684" b="1" dirty="0">
                    <a:solidFill>
                      <a:srgbClr val="FF6600"/>
                    </a:solidFill>
                    <a:latin typeface="华文楷体" panose="02010600040101010101" pitchFamily="2" charset="-122"/>
                    <a:ea typeface="华文楷体" panose="02010600040101010101" pitchFamily="2" charset="-122"/>
                    <a:cs typeface="Tahoma" pitchFamily="34" charset="0"/>
                  </a:rPr>
                  <a:t> </a:t>
                </a:r>
                <a:r>
                  <a:rPr lang="en-US" sz="1684" b="1" i="1" dirty="0" err="1">
                    <a:solidFill>
                      <a:srgbClr val="FF6600"/>
                    </a:solidFill>
                    <a:latin typeface="Times New Roman" panose="02020603050405020304" pitchFamily="18" charset="0"/>
                    <a:ea typeface="华文楷体" panose="02010600040101010101" pitchFamily="2" charset="-122"/>
                    <a:cs typeface="Times New Roman" panose="02020603050405020304" pitchFamily="18" charset="0"/>
                  </a:rPr>
                  <a:t>i</a:t>
                </a:r>
                <a:endParaRPr lang="en-US" sz="1684" b="1" i="1" dirty="0">
                  <a:solidFill>
                    <a:srgbClr val="FF66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pic>
          <p:nvPicPr>
            <p:cNvPr id="44" name="Picture 25">
              <a:extLst>
                <a:ext uri="{FF2B5EF4-FFF2-40B4-BE49-F238E27FC236}">
                  <a16:creationId xmlns:a16="http://schemas.microsoft.com/office/drawing/2014/main" id="{AB6552CA-BA32-4C6F-B145-C8DAFBE3612F}"/>
                </a:ext>
              </a:extLst>
            </p:cNvPr>
            <p:cNvPicPr>
              <a:picLocks noChangeAspect="1" noChangeArrowheads="1"/>
            </p:cNvPicPr>
            <p:nvPr/>
          </p:nvPicPr>
          <p:blipFill>
            <a:blip r:embed="rId14" cstate="print"/>
            <a:srcRect/>
            <a:stretch>
              <a:fillRect/>
            </a:stretch>
          </p:blipFill>
          <p:spPr bwMode="auto">
            <a:xfrm>
              <a:off x="5446104" y="2120644"/>
              <a:ext cx="768622" cy="766952"/>
            </a:xfrm>
            <a:prstGeom prst="rect">
              <a:avLst/>
            </a:prstGeom>
            <a:noFill/>
            <a:ln w="38100">
              <a:solidFill>
                <a:srgbClr val="CC0000"/>
              </a:solidFill>
              <a:miter lim="800000"/>
              <a:headEnd/>
              <a:tailEnd/>
            </a:ln>
          </p:spPr>
        </p:pic>
        <p:grpSp>
          <p:nvGrpSpPr>
            <p:cNvPr id="45" name="组合 44">
              <a:extLst>
                <a:ext uri="{FF2B5EF4-FFF2-40B4-BE49-F238E27FC236}">
                  <a16:creationId xmlns:a16="http://schemas.microsoft.com/office/drawing/2014/main" id="{50EA0B54-7487-4041-9840-22FA3E237608}"/>
                </a:ext>
              </a:extLst>
            </p:cNvPr>
            <p:cNvGrpSpPr/>
            <p:nvPr/>
          </p:nvGrpSpPr>
          <p:grpSpPr>
            <a:xfrm>
              <a:off x="4698038" y="2895730"/>
              <a:ext cx="1823128" cy="367012"/>
              <a:chOff x="4329766" y="2751166"/>
              <a:chExt cx="1732112" cy="348690"/>
            </a:xfrm>
          </p:grpSpPr>
          <p:graphicFrame>
            <p:nvGraphicFramePr>
              <p:cNvPr id="46" name="Object 5">
                <a:extLst>
                  <a:ext uri="{FF2B5EF4-FFF2-40B4-BE49-F238E27FC236}">
                    <a16:creationId xmlns:a16="http://schemas.microsoft.com/office/drawing/2014/main" id="{324A2F4C-134E-477A-9C44-47EC1888D70A}"/>
                  </a:ext>
                </a:extLst>
              </p:cNvPr>
              <p:cNvGraphicFramePr>
                <a:graphicFrameLocks noChangeAspect="1"/>
              </p:cNvGraphicFramePr>
              <p:nvPr>
                <p:extLst/>
              </p:nvPr>
            </p:nvGraphicFramePr>
            <p:xfrm>
              <a:off x="5242728" y="2791881"/>
              <a:ext cx="819150" cy="307975"/>
            </p:xfrm>
            <a:graphic>
              <a:graphicData uri="http://schemas.openxmlformats.org/presentationml/2006/ole">
                <mc:AlternateContent xmlns:mc="http://schemas.openxmlformats.org/markup-compatibility/2006">
                  <mc:Choice xmlns:v="urn:schemas-microsoft-com:vml" Requires="v">
                    <p:oleObj spid="_x0000_s1133" name="Equation" r:id="rId15" imgW="609600" imgH="228600" progId="">
                      <p:embed/>
                    </p:oleObj>
                  </mc:Choice>
                  <mc:Fallback>
                    <p:oleObj name="Equation" r:id="rId15" imgW="609600" imgH="228600" progId="">
                      <p:embed/>
                      <p:pic>
                        <p:nvPicPr>
                          <p:cNvPr id="46" name="Object 5">
                            <a:extLst>
                              <a:ext uri="{FF2B5EF4-FFF2-40B4-BE49-F238E27FC236}">
                                <a16:creationId xmlns:a16="http://schemas.microsoft.com/office/drawing/2014/main" id="{324A2F4C-134E-477A-9C44-47EC1888D7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42728" y="2791881"/>
                            <a:ext cx="8191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TextBox 37">
                <a:extLst>
                  <a:ext uri="{FF2B5EF4-FFF2-40B4-BE49-F238E27FC236}">
                    <a16:creationId xmlns:a16="http://schemas.microsoft.com/office/drawing/2014/main" id="{FAE5D526-17DF-4369-A645-1F0106A3D312}"/>
                  </a:ext>
                </a:extLst>
              </p:cNvPr>
              <p:cNvSpPr txBox="1"/>
              <p:nvPr/>
            </p:nvSpPr>
            <p:spPr>
              <a:xfrm>
                <a:off x="4329766" y="2751166"/>
                <a:ext cx="1113752" cy="333958"/>
              </a:xfrm>
              <a:prstGeom prst="rect">
                <a:avLst/>
              </a:prstGeom>
              <a:noFill/>
            </p:spPr>
            <p:txBody>
              <a:bodyPr wrap="square" rtlCol="0">
                <a:spAutoFit/>
              </a:bodyPr>
              <a:lstStyle/>
              <a:p>
                <a:pPr algn="ctr"/>
                <a:r>
                  <a:rPr lang="zh-CN" altLang="en-US" sz="1684" dirty="0">
                    <a:latin typeface="华文楷体" panose="02010600040101010101" pitchFamily="2" charset="-122"/>
                    <a:ea typeface="华文楷体" panose="02010600040101010101" pitchFamily="2" charset="-122"/>
                  </a:rPr>
                  <a:t>块大小</a:t>
                </a:r>
              </a:p>
            </p:txBody>
          </p:sp>
        </p:grpSp>
        <p:pic>
          <p:nvPicPr>
            <p:cNvPr id="48" name="图片 47" descr="F:\3D\033.jpg">
              <a:extLst>
                <a:ext uri="{FF2B5EF4-FFF2-40B4-BE49-F238E27FC236}">
                  <a16:creationId xmlns:a16="http://schemas.microsoft.com/office/drawing/2014/main" id="{1C5313AE-821D-4EEA-869D-0FC2379A8A72}"/>
                </a:ext>
              </a:extLst>
            </p:cNvPr>
            <p:cNvPicPr/>
            <p:nvPr/>
          </p:nvPicPr>
          <p:blipFill>
            <a:blip r:embed="rId5" cstate="print">
              <a:extLst>
                <a:ext uri="{28A0092B-C50C-407E-A947-70E740481C1C}">
                  <a14:useLocalDpi xmlns:a14="http://schemas.microsoft.com/office/drawing/2010/main" val="0"/>
                </a:ext>
              </a:extLst>
            </a:blip>
            <a:srcRect r="49934"/>
            <a:stretch>
              <a:fillRect/>
            </a:stretch>
          </p:blipFill>
          <p:spPr bwMode="auto">
            <a:xfrm>
              <a:off x="882645" y="2265764"/>
              <a:ext cx="1523877" cy="10426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5168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F633CD7-6951-4F78-8BEB-8387EC29F3BF}"/>
              </a:ext>
            </a:extLst>
          </p:cNvPr>
          <p:cNvSpPr>
            <a:spLocks noGrp="1"/>
          </p:cNvSpPr>
          <p:nvPr>
            <p:ph type="body" idx="1"/>
          </p:nvPr>
        </p:nvSpPr>
        <p:spPr>
          <a:xfrm>
            <a:off x="1096894" y="2678906"/>
            <a:ext cx="10515600" cy="1500187"/>
          </a:xfrm>
        </p:spPr>
        <p:txBody>
          <a:bodyPr>
            <a:normAutofit fontScale="92500" lnSpcReduction="20000"/>
          </a:bodyPr>
          <a:lstStyle/>
          <a:p>
            <a:r>
              <a:rPr lang="zh-CN" altLang="en-US" b="1" dirty="0"/>
              <a:t>线性回归</a:t>
            </a:r>
            <a:r>
              <a:rPr lang="en-US" altLang="zh-CN" b="1" dirty="0"/>
              <a:t>Ax=b</a:t>
            </a:r>
            <a:r>
              <a:rPr lang="zh-CN" altLang="en-US" b="1" dirty="0"/>
              <a:t>的几种解法：</a:t>
            </a:r>
          </a:p>
          <a:p>
            <a:r>
              <a:rPr lang="en-US" altLang="zh-CN" dirty="0">
                <a:hlinkClick r:id="rId2"/>
              </a:rPr>
              <a:t>https://zhuanlan.zhihu.com/p/260380223?utm_id=0</a:t>
            </a:r>
            <a:endParaRPr lang="en-US" altLang="zh-CN" dirty="0"/>
          </a:p>
          <a:p>
            <a:r>
              <a:rPr lang="zh-CN" altLang="en-US" dirty="0"/>
              <a:t>弗罗里达大学，</a:t>
            </a:r>
            <a:r>
              <a:rPr lang="en-US" altLang="zh-CN" dirty="0"/>
              <a:t>UMFPACK</a:t>
            </a:r>
            <a:r>
              <a:rPr lang="zh-CN" altLang="en-US" dirty="0"/>
              <a:t>就是求解类似于</a:t>
            </a:r>
            <a:r>
              <a:rPr lang="en-US" altLang="zh-CN" b="1" i="1" dirty="0"/>
              <a:t>Ax=b</a:t>
            </a:r>
            <a:r>
              <a:rPr lang="zh-CN" altLang="en-US" dirty="0"/>
              <a:t>这样问题的一个库</a:t>
            </a:r>
            <a:endParaRPr lang="en-US" altLang="zh-CN" dirty="0"/>
          </a:p>
          <a:p>
            <a:r>
              <a:rPr lang="en-US" altLang="zh-CN" dirty="0">
                <a:hlinkClick r:id="rId3"/>
              </a:rPr>
              <a:t>http://www.cise.ufl.edu/research/sparse/umfpack/</a:t>
            </a:r>
            <a:r>
              <a:rPr lang="en-US" altLang="zh-CN" dirty="0"/>
              <a:t>  </a:t>
            </a:r>
            <a:endParaRPr lang="zh-CN" altLang="en-US" dirty="0"/>
          </a:p>
        </p:txBody>
      </p:sp>
      <p:sp>
        <p:nvSpPr>
          <p:cNvPr id="9" name="矩形 8">
            <a:extLst>
              <a:ext uri="{FF2B5EF4-FFF2-40B4-BE49-F238E27FC236}">
                <a16:creationId xmlns:a16="http://schemas.microsoft.com/office/drawing/2014/main" id="{74596075-7D3F-49A3-94EA-5630E58FB432}"/>
              </a:ext>
            </a:extLst>
          </p:cNvPr>
          <p:cNvSpPr/>
          <p:nvPr/>
        </p:nvSpPr>
        <p:spPr>
          <a:xfrm>
            <a:off x="5257351" y="1667924"/>
            <a:ext cx="1364476"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End</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89834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AA744-713F-4C61-A48B-6BF40C86ED67}"/>
              </a:ext>
            </a:extLst>
          </p:cNvPr>
          <p:cNvSpPr>
            <a:spLocks noGrp="1"/>
          </p:cNvSpPr>
          <p:nvPr>
            <p:ph type="title"/>
          </p:nvPr>
        </p:nvSpPr>
        <p:spPr/>
        <p:txBody>
          <a:bodyPr/>
          <a:lstStyle/>
          <a:p>
            <a:r>
              <a:rPr lang="zh-CN" altLang="en-US" dirty="0"/>
              <a:t>附录</a:t>
            </a:r>
          </a:p>
        </p:txBody>
      </p:sp>
      <p:sp>
        <p:nvSpPr>
          <p:cNvPr id="3" name="内容占位符 2">
            <a:extLst>
              <a:ext uri="{FF2B5EF4-FFF2-40B4-BE49-F238E27FC236}">
                <a16:creationId xmlns:a16="http://schemas.microsoft.com/office/drawing/2014/main" id="{378B457C-FBFA-4111-858F-1E27CB8730BD}"/>
              </a:ext>
            </a:extLst>
          </p:cNvPr>
          <p:cNvSpPr>
            <a:spLocks noGrp="1"/>
          </p:cNvSpPr>
          <p:nvPr>
            <p:ph idx="1"/>
          </p:nvPr>
        </p:nvSpPr>
        <p:spPr/>
        <p:txBody>
          <a:bodyPr/>
          <a:lstStyle/>
          <a:p>
            <a:r>
              <a:rPr lang="zh-CN" altLang="en-US" dirty="0"/>
              <a:t>扩展实值函数</a:t>
            </a:r>
            <a:endParaRPr lang="en-US" altLang="zh-CN" dirty="0"/>
          </a:p>
          <a:p>
            <a:r>
              <a:rPr lang="zh-CN" altLang="en-US" dirty="0"/>
              <a:t>邻近算子</a:t>
            </a:r>
          </a:p>
        </p:txBody>
      </p:sp>
    </p:spTree>
    <p:extLst>
      <p:ext uri="{BB962C8B-B14F-4D97-AF65-F5344CB8AC3E}">
        <p14:creationId xmlns:p14="http://schemas.microsoft.com/office/powerpoint/2010/main" val="489882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41313-AF97-4594-BCFA-859F65B6BAFA}"/>
              </a:ext>
            </a:extLst>
          </p:cNvPr>
          <p:cNvSpPr>
            <a:spLocks noGrp="1"/>
          </p:cNvSpPr>
          <p:nvPr>
            <p:ph type="title"/>
          </p:nvPr>
        </p:nvSpPr>
        <p:spPr/>
        <p:txBody>
          <a:bodyPr/>
          <a:lstStyle/>
          <a:p>
            <a:r>
              <a:rPr lang="zh-CN" altLang="en-US" dirty="0"/>
              <a:t>扩展实值函数和封闭性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F15338-1776-4E19-A943-6F1BB6895054}"/>
                  </a:ext>
                </a:extLst>
              </p:cNvPr>
              <p:cNvSpPr>
                <a:spLocks noGrp="1"/>
              </p:cNvSpPr>
              <p:nvPr>
                <p:ph idx="1"/>
              </p:nvPr>
            </p:nvSpPr>
            <p:spPr/>
            <p:txBody>
              <a:bodyPr>
                <a:normAutofit fontScale="85000" lnSpcReduction="10000"/>
              </a:bodyPr>
              <a:lstStyle/>
              <a:p>
                <a:r>
                  <a:rPr lang="zh-CN" altLang="en-US" dirty="0"/>
                  <a:t>定义在向量内积空间上的可取任何有限和无限值的实值函数，称为扩展实值函数，定义为：</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oMath>
                </a14:m>
                <a:r>
                  <a:rPr lang="en-US" altLang="zh-CN" dirty="0"/>
                  <a:t>,</a:t>
                </a:r>
                <a:r>
                  <a:rPr lang="zh-CN" altLang="en-US" dirty="0"/>
                  <a:t>定义域</a:t>
                </a:r>
                <a14:m>
                  <m:oMath xmlns:m="http://schemas.openxmlformats.org/officeDocument/2006/math">
                    <m:r>
                      <a:rPr lang="en-US" altLang="zh-CN" b="0" i="1" dirty="0" smtClean="0">
                        <a:latin typeface="Cambria Math" panose="02040503050406030204" pitchFamily="18" charset="0"/>
                      </a:rPr>
                      <m:t>𝑑𝑜𝑚</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𝑓</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𝔼</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&lt;∞}</m:t>
                    </m:r>
                  </m:oMath>
                </a14:m>
                <a:endParaRPr lang="en-US" altLang="zh-CN" dirty="0"/>
              </a:p>
              <a:p>
                <a:pPr lvl="1"/>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 = ∞ +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 </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 &lt;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&lt; ∞</m:t>
                        </m:r>
                      </m:e>
                    </m:d>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 −∞ +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m:t>
                        </m:r>
                      </m:e>
                    </m:d>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 ∞ ·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0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m:t>
                        </m:r>
                      </m:e>
                    </m:d>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m:t>
                        </m:r>
                      </m:e>
                    </m:d>
                    <m:r>
                      <a:rPr lang="pt-BR" altLang="zh-CN" i="1" dirty="0" smtClean="0">
                        <a:latin typeface="Cambria Math" panose="02040503050406030204" pitchFamily="18" charset="0"/>
                      </a:rPr>
                      <m:t>=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m:t>
                        </m:r>
                      </m:e>
                    </m:d>
                    <m:r>
                      <a:rPr lang="pt-BR" altLang="zh-CN" i="1" dirty="0" smtClean="0">
                        <a:latin typeface="Cambria Math" panose="02040503050406030204" pitchFamily="18" charset="0"/>
                      </a:rPr>
                      <m: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0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m:t>
                        </m:r>
                      </m:e>
                    </m:d>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 ∞ ·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0</m:t>
                        </m:r>
                      </m:e>
                    </m:d>
                    <m:r>
                      <a:rPr lang="pt-BR" altLang="zh-CN" i="1" dirty="0" smtClean="0">
                        <a:latin typeface="Cambria Math" panose="02040503050406030204" pitchFamily="18" charset="0"/>
                      </a:rPr>
                      <m:t>,</m:t>
                    </m:r>
                  </m:oMath>
                </a14:m>
                <a:endParaRPr lang="en-US" altLang="zh-CN" i="1" dirty="0">
                  <a:latin typeface="Cambria Math" panose="02040503050406030204" pitchFamily="18" charset="0"/>
                </a:endParaRPr>
              </a:p>
              <a:p>
                <a:pPr lvl="1"/>
                <a14:m>
                  <m:oMath xmlns:m="http://schemas.openxmlformats.org/officeDocument/2006/math">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m:t>
                        </m:r>
                      </m:e>
                    </m:d>
                    <m:r>
                      <a:rPr lang="pt-BR" altLang="zh-CN" i="1" dirty="0" smtClean="0">
                        <a:latin typeface="Cambria Math" panose="02040503050406030204" pitchFamily="18" charset="0"/>
                      </a:rPr>
                      <m:t>=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m:t>
                        </m:r>
                      </m:e>
                    </m:d>
                    <m:r>
                      <a:rPr lang="pt-BR" altLang="zh-CN" i="1" dirty="0" smtClean="0">
                        <a:latin typeface="Cambria Math" panose="02040503050406030204" pitchFamily="18" charset="0"/>
                      </a:rPr>
                      <m: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 ∞ </m:t>
                    </m:r>
                    <m:d>
                      <m:dPr>
                        <m:ctrlPr>
                          <a:rPr lang="pt-BR" altLang="zh-CN" i="1" dirty="0" smtClean="0">
                            <a:latin typeface="Cambria Math" panose="02040503050406030204" pitchFamily="18" charset="0"/>
                          </a:rPr>
                        </m:ctrlPr>
                      </m:dPr>
                      <m:e>
                        <m:r>
                          <a:rPr lang="pt-BR" altLang="zh-CN" i="1" dirty="0" smtClean="0">
                            <a:latin typeface="Cambria Math" panose="02040503050406030204" pitchFamily="18" charset="0"/>
                          </a:rPr>
                          <m:t>−∞ &lt; </m:t>
                        </m:r>
                        <m:r>
                          <a:rPr lang="pt-BR" altLang="zh-CN" i="1" dirty="0" smtClean="0">
                            <a:latin typeface="Cambria Math" panose="02040503050406030204" pitchFamily="18" charset="0"/>
                          </a:rPr>
                          <m:t>𝑎</m:t>
                        </m:r>
                        <m:r>
                          <a:rPr lang="pt-BR" altLang="zh-CN" i="1" dirty="0" smtClean="0">
                            <a:latin typeface="Cambria Math" panose="02040503050406030204" pitchFamily="18" charset="0"/>
                          </a:rPr>
                          <m:t> &lt; 0</m:t>
                        </m:r>
                      </m:e>
                    </m:d>
                  </m:oMath>
                </a14:m>
                <a:endParaRPr lang="en-US" altLang="zh-CN" i="1" dirty="0"/>
              </a:p>
              <a:p>
                <a:pPr lvl="1"/>
                <a14:m>
                  <m:oMath xmlns:m="http://schemas.openxmlformats.org/officeDocument/2006/math">
                    <m:r>
                      <a:rPr lang="pt-BR" altLang="zh-CN" i="1" dirty="0" smtClean="0">
                        <a:latin typeface="Cambria Math" panose="02040503050406030204" pitchFamily="18" charset="0"/>
                      </a:rPr>
                      <m:t>0 · ∞ = ∞ · 0 = 0 · (−∞) = (−∞) · 0 = 0</m:t>
                    </m:r>
                    <m:r>
                      <a:rPr lang="pt-BR" altLang="zh-CN" i="1" dirty="0">
                        <a:latin typeface="Cambria Math" panose="02040503050406030204" pitchFamily="18" charset="0"/>
                      </a:rPr>
                      <m:t> </m:t>
                    </m:r>
                  </m:oMath>
                </a14:m>
                <a:endParaRPr lang="pt-BR" altLang="zh-CN" dirty="0"/>
              </a:p>
              <a:p>
                <a:br>
                  <a:rPr lang="pt-BR" altLang="zh-CN" dirty="0"/>
                </a:br>
                <a:endParaRPr lang="zh-CN" altLang="en-US" dirty="0"/>
              </a:p>
            </p:txBody>
          </p:sp>
        </mc:Choice>
        <mc:Fallback xmlns="">
          <p:sp>
            <p:nvSpPr>
              <p:cNvPr id="3" name="内容占位符 2">
                <a:extLst>
                  <a:ext uri="{FF2B5EF4-FFF2-40B4-BE49-F238E27FC236}">
                    <a16:creationId xmlns:a16="http://schemas.microsoft.com/office/drawing/2014/main" id="{2FF15338-1776-4E19-A943-6F1BB6895054}"/>
                  </a:ext>
                </a:extLst>
              </p:cNvPr>
              <p:cNvSpPr>
                <a:spLocks noGrp="1" noRot="1" noChangeAspect="1" noMove="1" noResize="1" noEditPoints="1" noAdjustHandles="1" noChangeArrowheads="1" noChangeShapeType="1" noTextEdit="1"/>
              </p:cNvSpPr>
              <p:nvPr>
                <p:ph idx="1"/>
              </p:nvPr>
            </p:nvSpPr>
            <p:spPr>
              <a:blipFill>
                <a:blip r:embed="rId2"/>
                <a:stretch>
                  <a:fillRect l="-812" t="-1821"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6209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8A368-C8FF-4311-A8CE-EF62819082BF}"/>
              </a:ext>
            </a:extLst>
          </p:cNvPr>
          <p:cNvSpPr>
            <a:spLocks noGrp="1"/>
          </p:cNvSpPr>
          <p:nvPr>
            <p:ph type="title"/>
          </p:nvPr>
        </p:nvSpPr>
        <p:spPr/>
        <p:txBody>
          <a:bodyPr/>
          <a:lstStyle/>
          <a:p>
            <a:r>
              <a:rPr lang="en-US" altLang="zh-CN" dirty="0"/>
              <a:t>Proper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9FC0973-68FA-4CE5-A1E4-695A558F2681}"/>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zh-CN" altLang="en-US" dirty="0"/>
                  <a:t>称为</a:t>
                </a:r>
                <a:r>
                  <a:rPr lang="en-US" altLang="zh-CN" dirty="0"/>
                  <a:t>proper, </a:t>
                </a:r>
                <a:r>
                  <a:rPr lang="zh-CN" altLang="en-US" dirty="0"/>
                  <a:t>如果函数并不包含</a:t>
                </a:r>
                <a14:m>
                  <m:oMath xmlns:m="http://schemas.openxmlformats.org/officeDocument/2006/math">
                    <m:r>
                      <a:rPr lang="en-US" altLang="zh-CN" b="0" i="1" smtClean="0">
                        <a:latin typeface="Cambria Math" panose="02040503050406030204" pitchFamily="18" charset="0"/>
                      </a:rPr>
                      <m:t>−∞</m:t>
                    </m:r>
                  </m:oMath>
                </a14:m>
                <a:r>
                  <a:rPr lang="en-US" altLang="zh-CN" dirty="0"/>
                  <a:t>,</a:t>
                </a:r>
                <a:r>
                  <a:rPr lang="zh-CN" altLang="en-US" dirty="0"/>
                  <a:t>并且存在至少一个</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oMath>
                </a14:m>
                <a:r>
                  <a:rPr lang="zh-CN" altLang="en-US" dirty="0"/>
                  <a:t>使得</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&lt;∞</m:t>
                    </m:r>
                  </m:oMath>
                </a14:m>
                <a:r>
                  <a:rPr lang="en-US" altLang="zh-CN" dirty="0"/>
                  <a:t>,</a:t>
                </a:r>
                <a:r>
                  <a:rPr lang="zh-CN" altLang="en-US" dirty="0"/>
                  <a:t>也就是定义域非空！</a:t>
                </a:r>
                <a:endParaRPr lang="en-US" altLang="zh-CN" dirty="0"/>
              </a:p>
              <a:p>
                <a:r>
                  <a:rPr lang="zh-CN" altLang="en-US" dirty="0"/>
                  <a:t>闭函数（</a:t>
                </a:r>
                <a:r>
                  <a:rPr lang="en-US" altLang="zh-CN" dirty="0"/>
                  <a:t>closed functions</a:t>
                </a:r>
                <a:r>
                  <a:rPr lang="zh-CN" altLang="en-US" dirty="0"/>
                  <a:t>）</a:t>
                </a:r>
                <a:r>
                  <a:rPr lang="en-US" altLang="zh-CN" dirty="0"/>
                  <a:t>:</a:t>
                </a:r>
                <a:r>
                  <a:rPr lang="zh-CN" altLang="en-US" dirty="0"/>
                  <a:t>函数</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zh-CN" altLang="en-US" dirty="0"/>
                  <a:t>是封闭的，如果其下镜图</a:t>
                </a:r>
                <a:r>
                  <a:rPr lang="en-US" altLang="zh-CN" dirty="0"/>
                  <a:t>(epigraph)</a:t>
                </a:r>
                <a:r>
                  <a:rPr lang="zh-CN" altLang="en-US" dirty="0"/>
                  <a:t>是封闭的！</a:t>
                </a:r>
              </a:p>
            </p:txBody>
          </p:sp>
        </mc:Choice>
        <mc:Fallback xmlns="">
          <p:sp>
            <p:nvSpPr>
              <p:cNvPr id="3" name="内容占位符 2">
                <a:extLst>
                  <a:ext uri="{FF2B5EF4-FFF2-40B4-BE49-F238E27FC236}">
                    <a16:creationId xmlns:a16="http://schemas.microsoft.com/office/drawing/2014/main" id="{59FC0973-68FA-4CE5-A1E4-695A558F2681}"/>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7704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2FF72-2B9A-4A93-AD86-98B132CEC59B}"/>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C8A650-640D-47E5-806A-ED61B65EAC67}"/>
                  </a:ext>
                </a:extLst>
              </p:cNvPr>
              <p:cNvSpPr>
                <a:spLocks noGrp="1"/>
              </p:cNvSpPr>
              <p:nvPr>
                <p:ph idx="1"/>
              </p:nvPr>
            </p:nvSpPr>
            <p:spPr/>
            <p:txBody>
              <a:bodyPr>
                <a:normAutofit/>
              </a:bodyPr>
              <a:lstStyle/>
              <a:p>
                <a:pPr>
                  <a:lnSpc>
                    <a:spcPct val="120000"/>
                  </a:lnSpc>
                </a:pPr>
                <a:r>
                  <a:rPr lang="zh-CN" altLang="en-US" sz="2400" dirty="0"/>
                  <a:t>由此，可知，对于任意</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i="1">
                            <a:latin typeface="Cambria Math" panose="02040503050406030204" pitchFamily="18" charset="0"/>
                          </a:rPr>
                          <m:t>𝒍</m:t>
                        </m:r>
                      </m:sub>
                      <m:sup>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𝟏</m:t>
                        </m:r>
                      </m:sup>
                    </m:sSub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oMath>
                </a14:m>
                <a:r>
                  <a:rPr lang="en-US" altLang="zh-CN" sz="2400" dirty="0"/>
                  <a:t>,</a:t>
                </a:r>
                <a:r>
                  <a:rPr lang="zh-CN" altLang="en-US" sz="2400" dirty="0"/>
                  <a:t>取定点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oMath>
                </a14:m>
                <a:r>
                  <a:rPr lang="zh-CN" altLang="en-US" sz="2400" dirty="0"/>
                  <a:t>，则可构造两个二次函数</a:t>
                </a:r>
                <a:endParaRPr lang="en-US" altLang="zh-CN" sz="2400" dirty="0"/>
              </a:p>
              <a:p>
                <a:pPr lvl="1">
                  <a:lnSpc>
                    <a:spcPct val="120000"/>
                  </a:lnSpc>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𝝓</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i="1">
                        <a:latin typeface="Cambria Math" panose="02040503050406030204" pitchFamily="18" charset="0"/>
                      </a:rPr>
                      <m:t>+&lt;</m:t>
                    </m:r>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i="1">
                        <a:latin typeface="Cambria Math" panose="02040503050406030204" pitchFamily="18" charset="0"/>
                      </a:rPr>
                      <m:t>,</m:t>
                    </m:r>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r>
                      <m:rPr>
                        <m:lit/>
                      </m:rPr>
                      <a:rPr lang="en-US" altLang="zh-CN" i="1">
                        <a:latin typeface="Cambria Math" panose="02040503050406030204" pitchFamily="18" charset="0"/>
                      </a:rPr>
                      <m:t>&gt;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𝑳</m:t>
                        </m:r>
                      </m:num>
                      <m:den>
                        <m:r>
                          <a:rPr lang="en-US" altLang="zh-CN" i="1">
                            <a:latin typeface="Cambria Math" panose="02040503050406030204" pitchFamily="18" charset="0"/>
                          </a:rPr>
                          <m:t>𝟐</m:t>
                        </m:r>
                      </m:den>
                    </m:f>
                    <m:r>
                      <m:rPr>
                        <m:lit/>
                      </m:rPr>
                      <a:rPr lang="en-US" altLang="zh-CN" i="1">
                        <a:latin typeface="Cambria Math" panose="02040503050406030204" pitchFamily="18" charset="0"/>
                      </a:rPr>
                      <m:t>||</m:t>
                    </m:r>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𝟐</m:t>
                        </m:r>
                      </m:sup>
                    </m:sSup>
                  </m:oMath>
                </a14:m>
                <a:endParaRPr lang="en-US" altLang="zh-CN" dirty="0"/>
              </a:p>
              <a:p>
                <a:pPr lvl="1">
                  <a:lnSpc>
                    <a:spcPct val="120000"/>
                  </a:lnSpc>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𝝓</m:t>
                        </m:r>
                      </m:e>
                      <m:sub>
                        <m:r>
                          <a:rPr lang="en-US" altLang="zh-CN" i="1">
                            <a:latin typeface="Cambria Math" panose="02040503050406030204" pitchFamily="18" charset="0"/>
                          </a:rPr>
                          <m:t>𝟐</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i="1">
                        <a:latin typeface="Cambria Math" panose="02040503050406030204" pitchFamily="18" charset="0"/>
                      </a:rPr>
                      <m:t>+&lt;</m:t>
                    </m:r>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i="1">
                        <a:latin typeface="Cambria Math" panose="02040503050406030204" pitchFamily="18" charset="0"/>
                      </a:rPr>
                      <m:t>,</m:t>
                    </m:r>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r>
                      <m:rPr>
                        <m:lit/>
                      </m:rPr>
                      <a:rPr lang="en-US" altLang="zh-CN" i="1">
                        <a:latin typeface="Cambria Math" panose="02040503050406030204" pitchFamily="18" charset="0"/>
                      </a:rPr>
                      <m:t>&gt;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𝑳</m:t>
                        </m:r>
                      </m:num>
                      <m:den>
                        <m:r>
                          <a:rPr lang="en-US" altLang="zh-CN" i="1">
                            <a:latin typeface="Cambria Math" panose="02040503050406030204" pitchFamily="18" charset="0"/>
                          </a:rPr>
                          <m:t>𝟐</m:t>
                        </m:r>
                      </m:den>
                    </m:f>
                    <m:r>
                      <m:rPr>
                        <m:lit/>
                      </m:rPr>
                      <a:rPr lang="en-US" altLang="zh-CN" i="1">
                        <a:latin typeface="Cambria Math" panose="02040503050406030204" pitchFamily="18" charset="0"/>
                      </a:rPr>
                      <m:t>||</m:t>
                    </m:r>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𝟐</m:t>
                        </m:r>
                      </m:sup>
                    </m:sSup>
                  </m:oMath>
                </a14:m>
                <a:endParaRPr lang="en-US" altLang="zh-CN" dirty="0"/>
              </a:p>
              <a:p>
                <a:pPr>
                  <a:lnSpc>
                    <a:spcPct val="120000"/>
                  </a:lnSpc>
                </a:pPr>
                <a:r>
                  <a:rPr lang="zh-CN" altLang="en-US" sz="2400" dirty="0"/>
                  <a:t>则函数</a:t>
                </a:r>
                <a14:m>
                  <m:oMath xmlns:m="http://schemas.openxmlformats.org/officeDocument/2006/math">
                    <m:r>
                      <a:rPr lang="en-US" altLang="zh-CN" sz="2400" i="1">
                        <a:latin typeface="Cambria Math" panose="02040503050406030204" pitchFamily="18" charset="0"/>
                      </a:rPr>
                      <m:t>𝒇</m:t>
                    </m:r>
                  </m:oMath>
                </a14:m>
                <a:r>
                  <a:rPr lang="zh-CN" altLang="en-US" sz="2400" dirty="0"/>
                  <a:t>的图像位于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𝝓</m:t>
                        </m:r>
                      </m:e>
                      <m:sub>
                        <m:r>
                          <a:rPr lang="en-US" altLang="zh-CN" sz="2400" i="1">
                            <a:latin typeface="Cambria Math" panose="02040503050406030204" pitchFamily="18" charset="0"/>
                          </a:rPr>
                          <m:t>𝟏</m:t>
                        </m:r>
                      </m:sub>
                    </m:sSub>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𝝓</m:t>
                        </m:r>
                      </m:e>
                      <m:sub>
                        <m:r>
                          <a:rPr lang="en-US" altLang="zh-CN" sz="2400" i="1" dirty="0">
                            <a:latin typeface="Cambria Math" panose="02040503050406030204" pitchFamily="18" charset="0"/>
                          </a:rPr>
                          <m:t>𝟐</m:t>
                        </m:r>
                      </m:sub>
                    </m:sSub>
                  </m:oMath>
                </a14:m>
                <a:r>
                  <a:rPr lang="zh-CN" altLang="en-US" sz="2400" dirty="0"/>
                  <a:t>之间，即</a:t>
                </a:r>
                <a:endParaRPr lang="en-US" altLang="zh-CN" sz="2400" dirty="0"/>
              </a:p>
              <a:p>
                <a:pPr lvl="1">
                  <a:lnSpc>
                    <a:spcPct val="120000"/>
                  </a:lnSpc>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𝝓</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𝝓</m:t>
                        </m:r>
                      </m:e>
                      <m:sub>
                        <m:r>
                          <a:rPr lang="en-US" altLang="zh-CN" i="1">
                            <a:latin typeface="Cambria Math" panose="02040503050406030204" pitchFamily="18" charset="0"/>
                          </a:rPr>
                          <m:t>𝟐</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𝑹</m:t>
                        </m:r>
                      </m:e>
                      <m:sup>
                        <m:r>
                          <a:rPr lang="en-US" altLang="zh-CN" i="1">
                            <a:latin typeface="Cambria Math" panose="02040503050406030204" pitchFamily="18" charset="0"/>
                          </a:rPr>
                          <m:t>𝒏</m:t>
                        </m:r>
                      </m:sup>
                    </m:sSup>
                  </m:oMath>
                </a14:m>
                <a:endParaRPr lang="en-US" altLang="zh-CN" dirty="0"/>
              </a:p>
              <a:p>
                <a:endParaRPr lang="zh-CN" altLang="en-US" sz="3600" dirty="0"/>
              </a:p>
            </p:txBody>
          </p:sp>
        </mc:Choice>
        <mc:Fallback xmlns="">
          <p:sp>
            <p:nvSpPr>
              <p:cNvPr id="3" name="内容占位符 2">
                <a:extLst>
                  <a:ext uri="{FF2B5EF4-FFF2-40B4-BE49-F238E27FC236}">
                    <a16:creationId xmlns:a16="http://schemas.microsoft.com/office/drawing/2014/main" id="{23C8A650-640D-47E5-806A-ED61B65EAC67}"/>
                  </a:ext>
                </a:extLst>
              </p:cNvPr>
              <p:cNvSpPr>
                <a:spLocks noGrp="1" noRot="1" noChangeAspect="1" noMove="1" noResize="1" noEditPoints="1" noAdjustHandles="1" noChangeArrowheads="1" noChangeShapeType="1" noTextEdit="1"/>
              </p:cNvSpPr>
              <p:nvPr>
                <p:ph idx="1"/>
              </p:nvPr>
            </p:nvSpPr>
            <p:spPr>
              <a:blipFill>
                <a:blip r:embed="rId2"/>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276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4ADE7-6768-4970-9B21-A9E6E986FD78}"/>
              </a:ext>
            </a:extLst>
          </p:cNvPr>
          <p:cNvSpPr>
            <a:spLocks noGrp="1"/>
          </p:cNvSpPr>
          <p:nvPr>
            <p:ph type="title"/>
          </p:nvPr>
        </p:nvSpPr>
        <p:spPr/>
        <p:txBody>
          <a:bodyPr/>
          <a:lstStyle/>
          <a:p>
            <a:r>
              <a:rPr lang="zh-CN" altLang="en-US" dirty="0"/>
              <a:t>邻近算子（</a:t>
            </a:r>
            <a:r>
              <a:rPr lang="en-US" altLang="zh-CN" dirty="0"/>
              <a:t>Proximal Operator</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99367F-6750-491A-A254-54880E4D0D2F}"/>
                  </a:ext>
                </a:extLst>
              </p:cNvPr>
              <p:cNvSpPr>
                <a:spLocks noGrp="1"/>
              </p:cNvSpPr>
              <p:nvPr>
                <p:ph idx="1"/>
              </p:nvPr>
            </p:nvSpPr>
            <p:spPr/>
            <p:txBody>
              <a:bodyPr>
                <a:normAutofit fontScale="85000" lnSpcReduction="20000"/>
              </a:bodyPr>
              <a:lstStyle/>
              <a:p>
                <a:r>
                  <a:rPr lang="zh-CN" altLang="en-US" dirty="0"/>
                  <a:t>假设</a:t>
                </a:r>
                <a14:m>
                  <m:oMath xmlns:m="http://schemas.openxmlformats.org/officeDocument/2006/math">
                    <m:r>
                      <a:rPr lang="en-US" altLang="zh-CN" b="0" i="1" smtClean="0">
                        <a:latin typeface="Cambria Math" panose="02040503050406030204" pitchFamily="18" charset="0"/>
                      </a:rPr>
                      <m:t>𝔼</m:t>
                    </m:r>
                  </m:oMath>
                </a14:m>
                <a:r>
                  <a:rPr lang="zh-CN" altLang="en-US" dirty="0"/>
                  <a:t>为在欧几里德内积和范数意义上的有限维空间</a:t>
                </a:r>
                <a:endParaRPr lang="en-US" altLang="zh-CN" dirty="0"/>
              </a:p>
              <a:p>
                <a:r>
                  <a:rPr lang="zh-CN" altLang="en-US" dirty="0"/>
                  <a:t>定义：邻近映射</a:t>
                </a:r>
                <a:r>
                  <a:rPr lang="en-US" altLang="zh-CN" dirty="0"/>
                  <a:t>. </a:t>
                </a:r>
                <a:r>
                  <a:rPr lang="zh-CN" altLang="en-US" dirty="0"/>
                  <a:t>给定函数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oMath>
                </a14:m>
                <a:r>
                  <a:rPr lang="zh-CN" altLang="en-US" dirty="0"/>
                  <a:t>其邻近映射算子定义为：</a:t>
                </a:r>
                <a:endParaRPr lang="en-US" altLang="zh-CN" dirty="0"/>
              </a:p>
              <a:p>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oMath>
                </a14:m>
                <a:endParaRPr lang="en-US" altLang="zh-CN" b="0" dirty="0"/>
              </a:p>
              <a:p>
                <a:r>
                  <a:rPr lang="zh-CN" altLang="en-US" dirty="0"/>
                  <a:t>例如：如下三个函数</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oMath>
                </a14:m>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eqArr>
                      </m:e>
                    </m:d>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3</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0,</m:t>
                            </m:r>
                            <m:r>
                              <a:rPr lang="en-US" altLang="zh-CN" i="1">
                                <a:latin typeface="Cambria Math" panose="02040503050406030204" pitchFamily="18" charset="0"/>
                              </a:rPr>
                              <m:t>𝑥</m:t>
                            </m:r>
                            <m:r>
                              <a:rPr lang="en-US" altLang="zh-CN" i="1">
                                <a:latin typeface="Cambria Math" panose="02040503050406030204" pitchFamily="18" charset="0"/>
                              </a:rPr>
                              <m:t>≠0</m:t>
                            </m:r>
                          </m:e>
                          <m:e>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=0</m:t>
                            </m:r>
                          </m:e>
                        </m:eqArr>
                      </m:e>
                    </m:d>
                  </m:oMath>
                </a14:m>
                <a:endParaRPr lang="zh-CN" altLang="en-US" dirty="0"/>
              </a:p>
            </p:txBody>
          </p:sp>
        </mc:Choice>
        <mc:Fallback xmlns="">
          <p:sp>
            <p:nvSpPr>
              <p:cNvPr id="3" name="内容占位符 2">
                <a:extLst>
                  <a:ext uri="{FF2B5EF4-FFF2-40B4-BE49-F238E27FC236}">
                    <a16:creationId xmlns:a16="http://schemas.microsoft.com/office/drawing/2014/main" id="{5D99367F-6750-491A-A254-54880E4D0D2F}"/>
                  </a:ext>
                </a:extLst>
              </p:cNvPr>
              <p:cNvSpPr>
                <a:spLocks noGrp="1" noRot="1" noChangeAspect="1" noMove="1" noResize="1" noEditPoints="1" noAdjustHandles="1" noChangeArrowheads="1" noChangeShapeType="1" noTextEdit="1"/>
              </p:cNvSpPr>
              <p:nvPr>
                <p:ph idx="1"/>
              </p:nvPr>
            </p:nvSpPr>
            <p:spPr>
              <a:blipFill>
                <a:blip r:embed="rId2"/>
                <a:stretch>
                  <a:fillRect l="-812"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4321C06-DF71-4D7C-ABEA-D53E1535C531}"/>
              </a:ext>
            </a:extLst>
          </p:cNvPr>
          <p:cNvPicPr>
            <a:picLocks noChangeAspect="1"/>
          </p:cNvPicPr>
          <p:nvPr/>
        </p:nvPicPr>
        <p:blipFill>
          <a:blip r:embed="rId3"/>
          <a:stretch>
            <a:fillRect/>
          </a:stretch>
        </p:blipFill>
        <p:spPr>
          <a:xfrm>
            <a:off x="5022506" y="3863975"/>
            <a:ext cx="3086100" cy="2628900"/>
          </a:xfrm>
          <a:prstGeom prst="rect">
            <a:avLst/>
          </a:prstGeom>
        </p:spPr>
      </p:pic>
      <p:pic>
        <p:nvPicPr>
          <p:cNvPr id="5" name="图片 4">
            <a:extLst>
              <a:ext uri="{FF2B5EF4-FFF2-40B4-BE49-F238E27FC236}">
                <a16:creationId xmlns:a16="http://schemas.microsoft.com/office/drawing/2014/main" id="{CFBD1332-1B25-45EB-A17C-A6FBAF318765}"/>
              </a:ext>
            </a:extLst>
          </p:cNvPr>
          <p:cNvPicPr>
            <a:picLocks noChangeAspect="1"/>
          </p:cNvPicPr>
          <p:nvPr/>
        </p:nvPicPr>
        <p:blipFill>
          <a:blip r:embed="rId4"/>
          <a:stretch>
            <a:fillRect/>
          </a:stretch>
        </p:blipFill>
        <p:spPr>
          <a:xfrm>
            <a:off x="8449060" y="3863975"/>
            <a:ext cx="3152775" cy="2581275"/>
          </a:xfrm>
          <a:prstGeom prst="rect">
            <a:avLst/>
          </a:prstGeom>
        </p:spPr>
      </p:pic>
      <p:sp>
        <p:nvSpPr>
          <p:cNvPr id="7" name="文本框 6">
            <a:extLst>
              <a:ext uri="{FF2B5EF4-FFF2-40B4-BE49-F238E27FC236}">
                <a16:creationId xmlns:a16="http://schemas.microsoft.com/office/drawing/2014/main" id="{33881CC9-4886-40DA-B01F-D6BE71EE9D3F}"/>
              </a:ext>
            </a:extLst>
          </p:cNvPr>
          <p:cNvSpPr txBox="1"/>
          <p:nvPr/>
        </p:nvSpPr>
        <p:spPr>
          <a:xfrm>
            <a:off x="1042657" y="6245195"/>
            <a:ext cx="3775393" cy="400110"/>
          </a:xfrm>
          <a:prstGeom prst="rect">
            <a:avLst/>
          </a:prstGeom>
          <a:noFill/>
        </p:spPr>
        <p:txBody>
          <a:bodyPr wrap="none" rtlCol="0">
            <a:spAutoFit/>
          </a:bodyPr>
          <a:lstStyle/>
          <a:p>
            <a:r>
              <a:rPr lang="zh-CN" altLang="en-US" sz="2000" dirty="0">
                <a:solidFill>
                  <a:srgbClr val="FF0000"/>
                </a:solidFill>
              </a:rPr>
              <a:t>则其对应的邻近算子都是什么？</a:t>
            </a:r>
          </a:p>
        </p:txBody>
      </p:sp>
    </p:spTree>
    <p:extLst>
      <p:ext uri="{BB962C8B-B14F-4D97-AF65-F5344CB8AC3E}">
        <p14:creationId xmlns:p14="http://schemas.microsoft.com/office/powerpoint/2010/main" val="637163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1C1C8-B5BC-4A2B-8E43-0DEE388E14C7}"/>
              </a:ext>
            </a:extLst>
          </p:cNvPr>
          <p:cNvSpPr>
            <a:spLocks noGrp="1"/>
          </p:cNvSpPr>
          <p:nvPr>
            <p:ph type="title"/>
          </p:nvPr>
        </p:nvSpPr>
        <p:spPr/>
        <p:txBody>
          <a:bodyPr/>
          <a:lstStyle/>
          <a:p>
            <a:r>
              <a:rPr lang="zh-CN" altLang="en-US" dirty="0"/>
              <a:t>邻近算子（</a:t>
            </a:r>
            <a:r>
              <a:rPr lang="en-US" altLang="zh-CN" dirty="0"/>
              <a:t>Proximal Operator</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B02546-BA98-4469-9403-C4A363540690}"/>
                  </a:ext>
                </a:extLst>
              </p:cNvPr>
              <p:cNvSpPr>
                <a:spLocks noGrp="1"/>
              </p:cNvSpPr>
              <p:nvPr>
                <p:ph idx="1"/>
              </p:nvPr>
            </p:nvSpPr>
            <p:spPr/>
            <p:txBody>
              <a:bodyPr>
                <a:normAutofit fontScale="85000" lnSpcReduction="20000"/>
              </a:bodyPr>
              <a:lstStyle/>
              <a:p>
                <a:r>
                  <a:rPr lang="zh-CN" altLang="en-US" dirty="0"/>
                  <a:t>解：</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sub>
                    </m:sSub>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e>
                        </m:d>
                      </m:sub>
                    </m:sSub>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sub>
                    </m:sSub>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e>
                      <m:sub>
                        <m:r>
                          <a:rPr lang="en-US" altLang="zh-CN" b="0" i="1" dirty="0" smtClean="0">
                            <a:latin typeface="Cambria Math" panose="02040503050406030204" pitchFamily="18" charset="0"/>
                          </a:rPr>
                          <m:t>2</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oMath>
                </a14:m>
                <a:endParaRPr lang="en-US" altLang="zh-CN" dirty="0"/>
              </a:p>
              <a:p>
                <a:r>
                  <a:rPr lang="zh-CN" altLang="en-US" dirty="0"/>
                  <a:t>这里</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e>
                      <m:sub>
                        <m:r>
                          <a:rPr lang="en-US" altLang="zh-CN" b="0" i="1" dirty="0" smtClean="0">
                            <a:latin typeface="Cambria Math" panose="02040503050406030204" pitchFamily="18" charset="0"/>
                          </a:rPr>
                          <m:t>2</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2</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i="1" dirty="0">
                                <a:latin typeface="Cambria Math" panose="02040503050406030204" pitchFamily="18" charset="0"/>
                              </a:rPr>
                              <m:t>−</m:t>
                            </m:r>
                            <m:r>
                              <a:rPr lang="en-US" altLang="zh-CN" b="0" i="1" dirty="0" smtClean="0">
                                <a:latin typeface="Cambria Math" panose="02040503050406030204" pitchFamily="18" charset="0"/>
                              </a:rPr>
                              <m:t>𝑥</m:t>
                            </m:r>
                          </m:e>
                        </m:d>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eqArr>
                          <m:eqArrPr>
                            <m:ctrlPr>
                              <a:rPr lang="en-US" altLang="zh-CN" b="0" i="1" dirty="0" smtClean="0">
                                <a:latin typeface="Cambria Math" panose="02040503050406030204" pitchFamily="18" charset="0"/>
                              </a:rPr>
                            </m:ctrlPr>
                          </m:eqArr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𝜆</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num>
                              <m:den>
                                <m:r>
                                  <a:rPr lang="en-US" altLang="zh-CN" b="0" i="1" dirty="0" smtClean="0">
                                    <a:latin typeface="Cambria Math" panose="02040503050406030204" pitchFamily="18" charset="0"/>
                                  </a:rPr>
                                  <m:t>2</m:t>
                                </m:r>
                              </m:den>
                            </m:f>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=0</m:t>
                            </m:r>
                          </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≠0</m:t>
                            </m:r>
                          </m:e>
                        </m:eqArr>
                      </m:e>
                    </m:d>
                  </m:oMath>
                </a14:m>
                <a:r>
                  <a:rPr lang="en-US" altLang="zh-CN" dirty="0"/>
                  <a:t>,</a:t>
                </a:r>
                <a:r>
                  <a:rPr lang="zh-CN" altLang="en-US" dirty="0"/>
                  <a:t>从而可得</a:t>
                </a:r>
                <a:endParaRPr lang="en-US" altLang="zh-CN" dirty="0"/>
              </a:p>
              <a:p>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&lt;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r>
                                  <a:rPr lang="en-US" altLang="zh-CN" b="0" i="1" smtClean="0">
                                    <a:latin typeface="Cambria Math" panose="02040503050406030204" pitchFamily="18" charset="0"/>
                                  </a:rPr>
                                  <m:t>𝜆</m:t>
                                </m:r>
                              </m:e>
                            </m:rad>
                          </m:e>
                          <m:e>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r>
                              <a:rPr lang="en-US" altLang="zh-CN" b="0" i="1" smtClean="0">
                                <a:latin typeface="Cambria Math" panose="02040503050406030204" pitchFamily="18" charset="0"/>
                              </a:rPr>
                              <m:t>&gt;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𝜆</m:t>
                                </m:r>
                              </m:e>
                            </m:rad>
                          </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𝜆</m:t>
                                </m:r>
                              </m:e>
                            </m:rad>
                          </m:e>
                        </m:eqArr>
                      </m:e>
                    </m:d>
                  </m:oMath>
                </a14:m>
                <a:r>
                  <a:rPr lang="en-US" altLang="zh-CN" dirty="0"/>
                  <a:t>,</a:t>
                </a:r>
                <a:r>
                  <a:rPr lang="zh-CN" altLang="en-US" dirty="0"/>
                  <a:t>类似分析，</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3</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e>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e>
                        </m:eqArr>
                      </m:e>
                    </m:d>
                  </m:oMath>
                </a14:m>
                <a:endParaRPr lang="zh-CN" altLang="en-US" dirty="0"/>
              </a:p>
            </p:txBody>
          </p:sp>
        </mc:Choice>
        <mc:Fallback xmlns="">
          <p:sp>
            <p:nvSpPr>
              <p:cNvPr id="3" name="内容占位符 2">
                <a:extLst>
                  <a:ext uri="{FF2B5EF4-FFF2-40B4-BE49-F238E27FC236}">
                    <a16:creationId xmlns:a16="http://schemas.microsoft.com/office/drawing/2014/main" id="{94B02546-BA98-4469-9403-C4A363540690}"/>
                  </a:ext>
                </a:extLst>
              </p:cNvPr>
              <p:cNvSpPr>
                <a:spLocks noGrp="1" noRot="1" noChangeAspect="1" noMove="1" noResize="1" noEditPoints="1" noAdjustHandles="1" noChangeArrowheads="1" noChangeShapeType="1" noTextEdit="1"/>
              </p:cNvSpPr>
              <p:nvPr>
                <p:ph idx="1"/>
              </p:nvPr>
            </p:nvSpPr>
            <p:spPr>
              <a:blipFill>
                <a:blip r:embed="rId2"/>
                <a:stretch>
                  <a:fillRect l="-812" t="-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6030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42462-6FAD-48F7-9660-674730BA727B}"/>
              </a:ext>
            </a:extLst>
          </p:cNvPr>
          <p:cNvSpPr>
            <a:spLocks noGrp="1"/>
          </p:cNvSpPr>
          <p:nvPr>
            <p:ph type="title"/>
          </p:nvPr>
        </p:nvSpPr>
        <p:spPr/>
        <p:txBody>
          <a:bodyPr/>
          <a:lstStyle/>
          <a:p>
            <a:r>
              <a:rPr lang="zh-CN" altLang="en-US" dirty="0"/>
              <a:t>邻近算子（</a:t>
            </a:r>
            <a:r>
              <a:rPr lang="en-US" altLang="zh-CN" dirty="0"/>
              <a:t>Proximal Operator</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159AB1-9BEC-40DC-8212-1526B48D8ADE}"/>
                  </a:ext>
                </a:extLst>
              </p:cNvPr>
              <p:cNvSpPr>
                <a:spLocks noGrp="1"/>
              </p:cNvSpPr>
              <p:nvPr>
                <p:ph idx="1"/>
              </p:nvPr>
            </p:nvSpPr>
            <p:spPr>
              <a:xfrm>
                <a:off x="838200" y="1825625"/>
                <a:ext cx="10515600" cy="4351338"/>
              </a:xfrm>
            </p:spPr>
            <p:txBody>
              <a:bodyPr/>
              <a:lstStyle/>
              <a:p>
                <a:r>
                  <a:rPr lang="zh-CN" altLang="en-US" dirty="0"/>
                  <a:t>第一邻近定理：令</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oMath>
                </a14:m>
                <a:r>
                  <a:rPr lang="zh-CN" altLang="en-US" dirty="0"/>
                  <a:t>为真闭凸函数，则</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对于</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𝔼</m:t>
                    </m:r>
                  </m:oMath>
                </a14:m>
                <a:r>
                  <a:rPr lang="zh-CN" altLang="en-US" dirty="0"/>
                  <a:t>都是一个单元素集</a:t>
                </a:r>
                <a:endParaRPr lang="en-US" altLang="zh-CN" dirty="0"/>
              </a:p>
              <a:p>
                <a:r>
                  <a:rPr lang="zh-CN" altLang="en-US" dirty="0"/>
                  <a:t>证明：</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oMath>
                </a14:m>
                <a:r>
                  <a:rPr lang="en-US" altLang="zh-CN" dirty="0"/>
                  <a:t>,</a:t>
                </a:r>
              </a:p>
              <a:p>
                <a:r>
                  <a:rPr lang="zh-CN" altLang="en-US" dirty="0"/>
                  <a:t>这里</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r>
                      <m:rPr>
                        <m:lit/>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m:rPr>
                        <m:lit/>
                      </m:rP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m:rPr>
                            <m:lit/>
                          </m:rP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2</m:t>
                        </m:r>
                      </m:sup>
                    </m:sSup>
                  </m:oMath>
                </a14:m>
                <a:r>
                  <a:rPr lang="en-US" altLang="zh-CN" dirty="0"/>
                  <a:t>.</a:t>
                </a:r>
                <a:r>
                  <a:rPr lang="zh-CN" altLang="en-US" dirty="0"/>
                  <a:t>该函数是闭的，强凸函数。因为这是闭的强凸函数和逼的凸函数</a:t>
                </a:r>
                <a14:m>
                  <m:oMath xmlns:m="http://schemas.openxmlformats.org/officeDocument/2006/math">
                    <m:r>
                      <a:rPr lang="en-US" altLang="zh-CN" b="0" i="1" smtClean="0">
                        <a:latin typeface="Cambria Math" panose="02040503050406030204" pitchFamily="18" charset="0"/>
                      </a:rPr>
                      <m:t>𝑓</m:t>
                    </m:r>
                  </m:oMath>
                </a14:m>
                <a:r>
                  <a:rPr lang="zh-CN" altLang="en-US" dirty="0"/>
                  <a:t>的和。由</a:t>
                </a:r>
                <a14:m>
                  <m:oMath xmlns:m="http://schemas.openxmlformats.org/officeDocument/2006/math">
                    <m:r>
                      <a:rPr lang="en-US" altLang="zh-CN" b="0" i="1" smtClean="0">
                        <a:latin typeface="Cambria Math" panose="02040503050406030204" pitchFamily="18" charset="0"/>
                      </a:rPr>
                      <m:t>𝑓</m:t>
                    </m:r>
                  </m:oMath>
                </a14:m>
                <a:r>
                  <a:rPr lang="zh-CN" altLang="en-US" dirty="0"/>
                  <a:t>的真性，立即得</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oMath>
                </a14:m>
                <a:r>
                  <a:rPr lang="zh-CN" altLang="en-US" dirty="0"/>
                  <a:t>的真性，因此，存在唯一极小值点</a:t>
                </a:r>
                <a:r>
                  <a:rPr lang="en-US" altLang="zh-CN" dirty="0"/>
                  <a:t>!</a:t>
                </a:r>
                <a:r>
                  <a:rPr lang="zh-CN" altLang="en-US" dirty="0"/>
                  <a:t>证毕！</a:t>
                </a:r>
                <a:endParaRPr lang="en-US" altLang="zh-CN" dirty="0"/>
              </a:p>
              <a:p>
                <a:r>
                  <a:rPr lang="zh-CN" altLang="en-US" dirty="0"/>
                  <a:t>对于真闭凸函数，</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，而不用</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zh-CN" altLang="en-US" i="1">
                        <a:latin typeface="Cambria Math" panose="02040503050406030204" pitchFamily="18" charset="0"/>
                      </a:rPr>
                      <m:t>，</m:t>
                    </m:r>
                  </m:oMath>
                </a14:m>
                <a:r>
                  <a:rPr lang="zh-CN" altLang="en-US" dirty="0"/>
                  <a:t>即邻近算法成为一个的单值映射</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E0159AB1-9BEC-40DC-8212-1526B48D8ADE}"/>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1401" r="-870" b="-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4C906BB-5D2E-4286-9186-F3995504ADB5}"/>
                  </a:ext>
                </a:extLst>
              </p:cNvPr>
              <p:cNvSpPr txBox="1"/>
              <p:nvPr/>
            </p:nvSpPr>
            <p:spPr>
              <a:xfrm>
                <a:off x="1322363" y="5865998"/>
                <a:ext cx="10367889" cy="1013739"/>
              </a:xfrm>
              <a:prstGeom prst="rect">
                <a:avLst/>
              </a:prstGeom>
              <a:noFill/>
            </p:spPr>
            <p:txBody>
              <a:bodyPr wrap="square" rtlCol="0">
                <a:spAutoFit/>
              </a:bodyPr>
              <a:lstStyle/>
              <a:p>
                <a:r>
                  <a:rPr lang="zh-CN" altLang="en-US" dirty="0">
                    <a:solidFill>
                      <a:srgbClr val="FF0000"/>
                    </a:solidFill>
                  </a:rPr>
                  <a:t>令</a:t>
                </a:r>
                <a14:m>
                  <m:oMath xmlns:m="http://schemas.openxmlformats.org/officeDocument/2006/math">
                    <m:r>
                      <a:rPr lang="en-US" altLang="zh-CN" b="0" i="1" smtClean="0">
                        <a:solidFill>
                          <a:srgbClr val="FF0000"/>
                        </a:solidFill>
                        <a:latin typeface="Cambria Math" panose="02040503050406030204" pitchFamily="18" charset="0"/>
                      </a:rPr>
                      <m:t>𝑓</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𝔼</m:t>
                    </m:r>
                    <m:r>
                      <a:rPr lang="en-US" altLang="zh-CN" b="0" i="1" smtClean="0">
                        <a:solidFill>
                          <a:srgbClr val="FF0000"/>
                        </a:solidFill>
                        <a:latin typeface="Cambria Math" panose="02040503050406030204" pitchFamily="18" charset="0"/>
                      </a:rPr>
                      <m:t>→(−∞,∞]</m:t>
                    </m:r>
                  </m:oMath>
                </a14:m>
                <a:r>
                  <a:rPr lang="zh-CN" altLang="en-US" dirty="0">
                    <a:solidFill>
                      <a:srgbClr val="FF0000"/>
                    </a:solidFill>
                  </a:rPr>
                  <a:t>是闭的</a:t>
                </a:r>
                <a14:m>
                  <m:oMath xmlns:m="http://schemas.openxmlformats.org/officeDocument/2006/math">
                    <m:r>
                      <a:rPr lang="en-US" altLang="zh-CN" b="0" i="1" smtClean="0">
                        <a:solidFill>
                          <a:srgbClr val="FF0000"/>
                        </a:solidFill>
                        <a:latin typeface="Cambria Math" panose="02040503050406030204" pitchFamily="18" charset="0"/>
                      </a:rPr>
                      <m:t>𝜎</m:t>
                    </m:r>
                    <m:r>
                      <a:rPr lang="en-US" altLang="zh-CN" b="0" i="1" smtClean="0">
                        <a:solidFill>
                          <a:srgbClr val="FF0000"/>
                        </a:solidFill>
                        <a:latin typeface="Cambria Math" panose="02040503050406030204" pitchFamily="18" charset="0"/>
                      </a:rPr>
                      <m:t>−</m:t>
                    </m:r>
                  </m:oMath>
                </a14:m>
                <a:r>
                  <a:rPr lang="zh-CN" altLang="en-US" dirty="0">
                    <a:solidFill>
                      <a:srgbClr val="FF0000"/>
                    </a:solidFill>
                  </a:rPr>
                  <a:t>强凸函数</a:t>
                </a:r>
                <a:r>
                  <a:rPr lang="en-US" altLang="zh-CN" dirty="0">
                    <a:solidFill>
                      <a:srgbClr val="FF0000"/>
                    </a:solidFill>
                  </a:rPr>
                  <a:t>,</a:t>
                </a:r>
                <a14:m>
                  <m:oMath xmlns:m="http://schemas.openxmlformats.org/officeDocument/2006/math">
                    <m:r>
                      <a:rPr lang="en-US" altLang="zh-CN" b="0" i="1" smtClean="0">
                        <a:solidFill>
                          <a:srgbClr val="FF0000"/>
                        </a:solidFill>
                        <a:latin typeface="Cambria Math" panose="02040503050406030204" pitchFamily="18" charset="0"/>
                      </a:rPr>
                      <m:t>𝜎</m:t>
                    </m:r>
                    <m:r>
                      <a:rPr lang="en-US" altLang="zh-CN" b="0" i="1" smtClean="0">
                        <a:solidFill>
                          <a:srgbClr val="FF0000"/>
                        </a:solidFill>
                        <a:latin typeface="Cambria Math" panose="02040503050406030204" pitchFamily="18" charset="0"/>
                      </a:rPr>
                      <m:t>&gt;0</m:t>
                    </m:r>
                  </m:oMath>
                </a14:m>
                <a:r>
                  <a:rPr lang="en-US" altLang="zh-CN" dirty="0">
                    <a:solidFill>
                      <a:srgbClr val="FF0000"/>
                    </a:solidFill>
                  </a:rPr>
                  <a:t>.</a:t>
                </a:r>
                <a:r>
                  <a:rPr lang="zh-CN" altLang="en-US" dirty="0">
                    <a:solidFill>
                      <a:srgbClr val="FF0000"/>
                    </a:solidFill>
                  </a:rPr>
                  <a:t>则</a:t>
                </a:r>
                <a:endParaRPr lang="en-US" altLang="zh-CN" dirty="0">
                  <a:solidFill>
                    <a:srgbClr val="FF0000"/>
                  </a:solidFill>
                </a:endParaRPr>
              </a:p>
              <a:p>
                <a:r>
                  <a:rPr lang="zh-CN" altLang="en-US" dirty="0">
                    <a:solidFill>
                      <a:srgbClr val="FF0000"/>
                    </a:solidFill>
                  </a:rPr>
                  <a:t>（</a:t>
                </a:r>
                <a:r>
                  <a:rPr lang="en-US" altLang="zh-CN" dirty="0">
                    <a:solidFill>
                      <a:srgbClr val="FF0000"/>
                    </a:solidFill>
                  </a:rPr>
                  <a:t>a</a:t>
                </a:r>
                <a:r>
                  <a:rPr lang="zh-CN" altLang="en-US" dirty="0">
                    <a:solidFill>
                      <a:srgbClr val="FF0000"/>
                    </a:solidFill>
                  </a:rPr>
                  <a:t>）</a:t>
                </a:r>
                <a14:m>
                  <m:oMath xmlns:m="http://schemas.openxmlformats.org/officeDocument/2006/math">
                    <m:r>
                      <a:rPr lang="en-US" altLang="zh-CN" b="0" i="1" smtClean="0">
                        <a:solidFill>
                          <a:srgbClr val="FF0000"/>
                        </a:solidFill>
                        <a:latin typeface="Cambria Math" panose="02040503050406030204" pitchFamily="18" charset="0"/>
                      </a:rPr>
                      <m:t>𝑓</m:t>
                    </m:r>
                  </m:oMath>
                </a14:m>
                <a:r>
                  <a:rPr lang="zh-CN" altLang="en-US" dirty="0">
                    <a:solidFill>
                      <a:srgbClr val="FF0000"/>
                    </a:solidFill>
                  </a:rPr>
                  <a:t>有唯一极小点</a:t>
                </a:r>
                <a:endParaRPr lang="en-US" altLang="zh-CN" dirty="0">
                  <a:solidFill>
                    <a:srgbClr val="FF0000"/>
                  </a:solidFill>
                </a:endParaRPr>
              </a:p>
              <a:p>
                <a:r>
                  <a:rPr lang="zh-CN" altLang="en-US" dirty="0">
                    <a:solidFill>
                      <a:srgbClr val="FF0000"/>
                    </a:solidFill>
                  </a:rPr>
                  <a:t>（</a:t>
                </a:r>
                <a:r>
                  <a:rPr lang="en-US" altLang="zh-CN" dirty="0">
                    <a:solidFill>
                      <a:srgbClr val="FF0000"/>
                    </a:solidFill>
                  </a:rPr>
                  <a:t>b</a:t>
                </a:r>
                <a:r>
                  <a:rPr lang="zh-CN" altLang="en-US" dirty="0">
                    <a:solidFill>
                      <a:srgbClr val="FF0000"/>
                    </a:solidFill>
                  </a:rPr>
                  <a:t>）</a:t>
                </a:r>
                <a14:m>
                  <m:oMath xmlns:m="http://schemas.openxmlformats.org/officeDocument/2006/math">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𝑥</m:t>
                            </m:r>
                          </m:e>
                          <m:sup>
                            <m:r>
                              <a:rPr lang="en-US" altLang="zh-CN" b="0" i="1" smtClean="0">
                                <a:solidFill>
                                  <a:srgbClr val="FF0000"/>
                                </a:solidFill>
                                <a:latin typeface="Cambria Math" panose="02040503050406030204" pitchFamily="18" charset="0"/>
                              </a:rPr>
                              <m:t>∗</m:t>
                            </m:r>
                          </m:sup>
                        </m:sSup>
                      </m:e>
                    </m:d>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𝜎</m:t>
                        </m:r>
                      </m:num>
                      <m:den>
                        <m:r>
                          <a:rPr lang="en-US" altLang="zh-CN" b="0" i="1" smtClean="0">
                            <a:solidFill>
                              <a:srgbClr val="FF0000"/>
                            </a:solidFill>
                            <a:latin typeface="Cambria Math" panose="02040503050406030204" pitchFamily="18" charset="0"/>
                          </a:rPr>
                          <m:t>2</m:t>
                        </m:r>
                      </m:den>
                    </m:f>
                    <m:r>
                      <m:rPr>
                        <m:lit/>
                      </m:rP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𝑥</m:t>
                        </m:r>
                      </m:e>
                      <m:sup>
                        <m:r>
                          <a:rPr lang="en-US" altLang="zh-CN" b="0" i="1" smtClean="0">
                            <a:solidFill>
                              <a:srgbClr val="FF0000"/>
                            </a:solidFill>
                            <a:latin typeface="Cambria Math" panose="02040503050406030204" pitchFamily="18" charset="0"/>
                          </a:rPr>
                          <m:t>∗</m:t>
                        </m:r>
                      </m:sup>
                    </m:sSup>
                    <m:r>
                      <m:rPr>
                        <m:lit/>
                      </m:rP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m:rPr>
                            <m:lit/>
                          </m:rPr>
                          <a:rPr lang="en-US" altLang="zh-CN" b="0" i="1" smtClean="0">
                            <a:solidFill>
                              <a:srgbClr val="FF0000"/>
                            </a:solidFill>
                            <a:latin typeface="Cambria Math" panose="02040503050406030204" pitchFamily="18" charset="0"/>
                          </a:rPr>
                          <m:t>|</m:t>
                        </m:r>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𝑑𝑜𝑚</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𝑓</m:t>
                        </m:r>
                      </m:e>
                    </m:d>
                    <m:r>
                      <a:rPr lang="en-US" altLang="zh-CN" b="0" i="1" smtClean="0">
                        <a:solidFill>
                          <a:srgbClr val="FF0000"/>
                        </a:solidFill>
                        <a:latin typeface="Cambria Math" panose="02040503050406030204" pitchFamily="18" charset="0"/>
                      </a:rPr>
                      <m:t>,</m:t>
                    </m:r>
                  </m:oMath>
                </a14:m>
                <a:r>
                  <a:rPr lang="zh-CN" altLang="en-US" dirty="0">
                    <a:solidFill>
                      <a:srgbClr val="FF0000"/>
                    </a:solidFill>
                  </a:rPr>
                  <a:t>这里</a:t>
                </a:r>
                <a14:m>
                  <m:oMath xmlns:m="http://schemas.openxmlformats.org/officeDocument/2006/math">
                    <m:sSup>
                      <m:sSupPr>
                        <m:ctrlPr>
                          <a:rPr lang="en-US" altLang="zh-CN" b="0" i="1" dirty="0" smtClean="0">
                            <a:solidFill>
                              <a:srgbClr val="FF0000"/>
                            </a:solidFill>
                            <a:latin typeface="Cambria Math" panose="02040503050406030204" pitchFamily="18" charset="0"/>
                          </a:rPr>
                        </m:ctrlPr>
                      </m:sSupPr>
                      <m:e>
                        <m:r>
                          <a:rPr lang="en-US" altLang="zh-CN" b="0" i="1" dirty="0" smtClean="0">
                            <a:solidFill>
                              <a:srgbClr val="FF0000"/>
                            </a:solidFill>
                            <a:latin typeface="Cambria Math" panose="02040503050406030204" pitchFamily="18" charset="0"/>
                          </a:rPr>
                          <m:t>𝑥</m:t>
                        </m:r>
                      </m:e>
                      <m:sup>
                        <m:r>
                          <a:rPr lang="en-US" altLang="zh-CN" b="0" i="1" dirty="0" smtClean="0">
                            <a:solidFill>
                              <a:srgbClr val="FF0000"/>
                            </a:solidFill>
                            <a:latin typeface="Cambria Math" panose="02040503050406030204" pitchFamily="18" charset="0"/>
                          </a:rPr>
                          <m:t>∗</m:t>
                        </m:r>
                      </m:sup>
                    </m:sSup>
                  </m:oMath>
                </a14:m>
                <a:r>
                  <a:rPr lang="zh-CN" altLang="en-US" dirty="0">
                    <a:solidFill>
                      <a:srgbClr val="FF0000"/>
                    </a:solidFill>
                  </a:rPr>
                  <a:t>为</a:t>
                </a:r>
                <a14:m>
                  <m:oMath xmlns:m="http://schemas.openxmlformats.org/officeDocument/2006/math">
                    <m:r>
                      <a:rPr lang="en-US" altLang="zh-CN" b="0" i="1" dirty="0" smtClean="0">
                        <a:solidFill>
                          <a:srgbClr val="FF0000"/>
                        </a:solidFill>
                        <a:latin typeface="Cambria Math" panose="02040503050406030204" pitchFamily="18" charset="0"/>
                      </a:rPr>
                      <m:t>𝑓</m:t>
                    </m:r>
                  </m:oMath>
                </a14:m>
                <a:r>
                  <a:rPr lang="zh-CN" altLang="en-US" dirty="0">
                    <a:solidFill>
                      <a:srgbClr val="FF0000"/>
                    </a:solidFill>
                  </a:rPr>
                  <a:t>的唯一极小点</a:t>
                </a:r>
              </a:p>
            </p:txBody>
          </p:sp>
        </mc:Choice>
        <mc:Fallback xmlns="">
          <p:sp>
            <p:nvSpPr>
              <p:cNvPr id="4" name="文本框 3">
                <a:extLst>
                  <a:ext uri="{FF2B5EF4-FFF2-40B4-BE49-F238E27FC236}">
                    <a16:creationId xmlns:a16="http://schemas.microsoft.com/office/drawing/2014/main" id="{64C906BB-5D2E-4286-9186-F3995504ADB5}"/>
                  </a:ext>
                </a:extLst>
              </p:cNvPr>
              <p:cNvSpPr txBox="1">
                <a:spLocks noRot="1" noChangeAspect="1" noMove="1" noResize="1" noEditPoints="1" noAdjustHandles="1" noChangeArrowheads="1" noChangeShapeType="1" noTextEdit="1"/>
              </p:cNvSpPr>
              <p:nvPr/>
            </p:nvSpPr>
            <p:spPr>
              <a:xfrm>
                <a:off x="1322363" y="5865998"/>
                <a:ext cx="10367889" cy="1013739"/>
              </a:xfrm>
              <a:prstGeom prst="rect">
                <a:avLst/>
              </a:prstGeom>
              <a:blipFill>
                <a:blip r:embed="rId3"/>
                <a:stretch>
                  <a:fillRect l="-529" t="-2994" b="-29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3261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679A0-ECDA-4CBC-9985-129ED7980A9C}"/>
              </a:ext>
            </a:extLst>
          </p:cNvPr>
          <p:cNvSpPr>
            <a:spLocks noGrp="1"/>
          </p:cNvSpPr>
          <p:nvPr>
            <p:ph type="title"/>
          </p:nvPr>
        </p:nvSpPr>
        <p:spPr/>
        <p:txBody>
          <a:bodyPr/>
          <a:lstStyle/>
          <a:p>
            <a:r>
              <a:rPr lang="zh-CN" altLang="en-US" dirty="0"/>
              <a:t>邻近算子（</a:t>
            </a:r>
            <a:r>
              <a:rPr lang="en-US" altLang="zh-CN" dirty="0"/>
              <a:t>Proximal Operator</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5E4B87-8A95-4397-8D90-B9E58711E2C4}"/>
                  </a:ext>
                </a:extLst>
              </p:cNvPr>
              <p:cNvSpPr>
                <a:spLocks noGrp="1"/>
              </p:cNvSpPr>
              <p:nvPr>
                <p:ph idx="1"/>
              </p:nvPr>
            </p:nvSpPr>
            <p:spPr/>
            <p:txBody>
              <a:bodyPr>
                <a:normAutofit fontScale="92500" lnSpcReduction="10000"/>
              </a:bodyPr>
              <a:lstStyle/>
              <a:p>
                <a:r>
                  <a:rPr lang="zh-CN" altLang="en-US" dirty="0"/>
                  <a:t>如果放松一些假设，只保留函数的封闭性，则在某些强制性假设下，邻近算子从来不会是空集！</a:t>
                </a:r>
                <a:endParaRPr lang="en-US" altLang="zh-CN" dirty="0"/>
              </a:p>
              <a:p>
                <a:r>
                  <a:rPr lang="zh-CN" altLang="en-US" dirty="0">
                    <a:solidFill>
                      <a:srgbClr val="FF0000"/>
                    </a:solidFill>
                  </a:rPr>
                  <a:t>定理（闭和强制性下的邻近算子非空定理）</a:t>
                </a:r>
                <a:r>
                  <a:rPr lang="zh-CN" altLang="en-US" dirty="0"/>
                  <a:t>：令</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oMath>
                </a14:m>
                <a:r>
                  <a:rPr lang="zh-CN" altLang="en-US" dirty="0"/>
                  <a:t>为真闭函数，假设满足下列条件：</a:t>
                </a:r>
                <a:endParaRPr lang="en-US" altLang="zh-CN" dirty="0"/>
              </a:p>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m:rPr>
                        <m:lit/>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m:rPr>
                        <m:lit/>
                      </m:rP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m:rPr>
                            <m:lit/>
                          </m:rP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oMath>
                </a14:m>
                <a:r>
                  <a:rPr lang="zh-CN" altLang="en-US" dirty="0"/>
                  <a:t>对于</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𝔼</m:t>
                    </m:r>
                  </m:oMath>
                </a14:m>
                <a:r>
                  <a:rPr lang="zh-CN" altLang="en-US" dirty="0"/>
                  <a:t>都是强制的，</a:t>
                </a:r>
                <a:endParaRPr lang="en-US" altLang="zh-CN" dirty="0"/>
              </a:p>
              <a:p>
                <a:r>
                  <a:rPr lang="zh-CN" altLang="en-US" dirty="0"/>
                  <a:t>则有：</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prox</m:t>
                        </m:r>
                      </m:e>
                      <m:sub>
                        <m:r>
                          <a:rPr lang="en-US" altLang="zh-CN" b="0" i="1" dirty="0" smtClean="0">
                            <a:latin typeface="Cambria Math" panose="02040503050406030204" pitchFamily="18" charset="0"/>
                          </a:rPr>
                          <m:t>𝑓</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dirty="0"/>
                  <a:t>非空</a:t>
                </a:r>
                <a:endParaRPr lang="en-US" altLang="zh-CN" dirty="0"/>
              </a:p>
              <a:p>
                <a:r>
                  <a:rPr lang="zh-CN" altLang="en-US" dirty="0">
                    <a:solidFill>
                      <a:srgbClr val="FF0000"/>
                    </a:solidFill>
                  </a:rPr>
                  <a:t>证明</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𝔼</m:t>
                    </m:r>
                  </m:oMath>
                </a14:m>
                <a:r>
                  <a:rPr lang="en-US" altLang="zh-CN" dirty="0"/>
                  <a:t>,</a:t>
                </a:r>
                <a:r>
                  <a:rPr lang="zh-CN" altLang="en-US" dirty="0"/>
                  <a:t>真函数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h</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e>
                    </m:d>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𝑢</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m:rPr>
                        <m:lit/>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m:rPr>
                        <m:lit/>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m:rPr>
                            <m:lit/>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oMath>
                </a14:m>
                <a:r>
                  <a:rPr lang="zh-CN" altLang="en-US" dirty="0"/>
                  <a:t>是闭的，因为是两个闭函数的和</a:t>
                </a:r>
                <a:r>
                  <a:rPr lang="en-US" altLang="zh-CN" dirty="0"/>
                  <a:t>.</a:t>
                </a:r>
                <a:r>
                  <a:rPr lang="zh-CN" altLang="en-US" dirty="0"/>
                  <a:t>由是强制的，因此邻近算子包含</a:t>
                </a:r>
                <a14:m>
                  <m:oMath xmlns:m="http://schemas.openxmlformats.org/officeDocument/2006/math">
                    <m:r>
                      <a:rPr lang="en-US" altLang="zh-CN" b="0" i="1" smtClean="0">
                        <a:latin typeface="Cambria Math" panose="02040503050406030204" pitchFamily="18" charset="0"/>
                      </a:rPr>
                      <m:t>h</m:t>
                    </m:r>
                  </m:oMath>
                </a14:m>
                <a:r>
                  <a:rPr lang="zh-CN" altLang="en-US" dirty="0"/>
                  <a:t>的最小值，从而非空</a:t>
                </a:r>
                <a:r>
                  <a:rPr lang="en-US" altLang="zh-CN" dirty="0"/>
                  <a:t>!</a:t>
                </a:r>
                <a:r>
                  <a:rPr lang="zh-CN" altLang="en-US" dirty="0"/>
                  <a:t>证毕！</a:t>
                </a:r>
              </a:p>
            </p:txBody>
          </p:sp>
        </mc:Choice>
        <mc:Fallback xmlns="">
          <p:sp>
            <p:nvSpPr>
              <p:cNvPr id="3" name="内容占位符 2">
                <a:extLst>
                  <a:ext uri="{FF2B5EF4-FFF2-40B4-BE49-F238E27FC236}">
                    <a16:creationId xmlns:a16="http://schemas.microsoft.com/office/drawing/2014/main" id="{715E4B87-8A95-4397-8D90-B9E58711E2C4}"/>
                  </a:ext>
                </a:extLst>
              </p:cNvPr>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57125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D40A2-7668-43C4-9886-06B93FAF3F6E}"/>
              </a:ext>
            </a:extLst>
          </p:cNvPr>
          <p:cNvSpPr>
            <a:spLocks noGrp="1"/>
          </p:cNvSpPr>
          <p:nvPr>
            <p:ph type="title"/>
          </p:nvPr>
        </p:nvSpPr>
        <p:spPr/>
        <p:txBody>
          <a:bodyPr/>
          <a:lstStyle/>
          <a:p>
            <a:r>
              <a:rPr lang="zh-CN" altLang="en-US" dirty="0"/>
              <a:t>邻近算子（</a:t>
            </a:r>
            <a:r>
              <a:rPr lang="en-US" altLang="zh-CN" dirty="0"/>
              <a:t>Proximal Operator</a:t>
            </a:r>
            <a:r>
              <a:rPr lang="zh-CN" altLang="en-US" dirty="0"/>
              <a:t>）计算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47A688-91A5-4FDF-996F-652BE7CE8319}"/>
                  </a:ext>
                </a:extLst>
              </p:cNvPr>
              <p:cNvSpPr>
                <a:spLocks noGrp="1"/>
              </p:cNvSpPr>
              <p:nvPr>
                <p:ph idx="1"/>
              </p:nvPr>
            </p:nvSpPr>
            <p:spPr/>
            <p:txBody>
              <a:bodyPr>
                <a:normAutofit fontScale="92500" lnSpcReduction="10000"/>
              </a:bodyPr>
              <a:lstStyle/>
              <a:p>
                <a:r>
                  <a:rPr lang="zh-CN" altLang="en-US" dirty="0"/>
                  <a:t>邻近映射的例子，如何计算真闭凸函数的邻近映射</a:t>
                </a:r>
                <a:endParaRPr lang="en-US" altLang="zh-CN" dirty="0"/>
              </a:p>
              <a:p>
                <a:r>
                  <a:rPr lang="zh-CN" altLang="en-US" dirty="0"/>
                  <a:t>例</a:t>
                </a:r>
                <a:r>
                  <a:rPr lang="en-US" altLang="zh-CN" dirty="0"/>
                  <a:t>1.</a:t>
                </a:r>
                <a:r>
                  <a:rPr lang="zh-CN" altLang="en-US" dirty="0"/>
                  <a:t>常数函数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oMath>
                </a14:m>
                <a:r>
                  <a:rPr lang="en-US" altLang="zh-CN" dirty="0"/>
                  <a:t>,</a:t>
                </a:r>
                <a:r>
                  <a:rPr lang="zh-CN" altLang="en-US" dirty="0"/>
                  <a:t>则</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en-US" altLang="zh-CN" dirty="0"/>
                  <a:t>,</a:t>
                </a:r>
                <a:r>
                  <a:rPr lang="zh-CN" altLang="en-US" dirty="0"/>
                  <a:t>这是一个恒等映射！</a:t>
                </a:r>
                <a:endParaRPr lang="en-US" altLang="zh-CN" dirty="0"/>
              </a:p>
              <a:p>
                <a:r>
                  <a:rPr lang="zh-CN" altLang="en-US" dirty="0"/>
                  <a:t>例</a:t>
                </a:r>
                <a:r>
                  <a:rPr lang="en-US" altLang="zh-CN" dirty="0"/>
                  <a:t>2.</a:t>
                </a:r>
                <a:r>
                  <a:rPr lang="zh-CN" altLang="en-US" dirty="0"/>
                  <a:t>仿射变换，</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&gt;+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r>
                      <a:rPr lang="zh-CN" altLang="en-US" i="1">
                        <a:latin typeface="Cambria Math" panose="02040503050406030204" pitchFamily="18" charset="0"/>
                      </a:rPr>
                      <m:t>，</m:t>
                    </m:r>
                  </m:oMath>
                </a14:m>
                <a:r>
                  <a:rPr lang="zh-CN" altLang="en-US" dirty="0"/>
                  <a:t>则</a:t>
                </a:r>
                <a:endParaRPr lang="en-US" altLang="zh-CN" dirty="0"/>
              </a:p>
              <a:p>
                <a14:m>
                  <m:oMath xmlns:m="http://schemas.openxmlformats.org/officeDocument/2006/math">
                    <m:m>
                      <m:mPr>
                        <m:plcHide m:val="on"/>
                        <m:mcs>
                          <m:mc>
                            <m:mcPr>
                              <m:count m:val="3"/>
                              <m:mcJc m:val="center"/>
                            </m:mcPr>
                          </m:mc>
                        </m:mcs>
                        <m:ctrlPr>
                          <a:rPr lang="en-US" altLang="zh-CN" b="0" i="1" smtClean="0">
                            <a:latin typeface="Cambria Math" panose="02040503050406030204" pitchFamily="18" charset="0"/>
                          </a:rPr>
                        </m:ctrlPr>
                      </m:mPr>
                      <m:mr>
                        <m:e>
                          <m:r>
                            <a:rPr lang="en-US" altLang="zh-CN" i="1">
                              <a:latin typeface="Cambria Math" panose="02040503050406030204" pitchFamily="18" charset="0"/>
                            </a:rPr>
                            <m:t>𝑝𝑟𝑜</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𝑓</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e>
                          <m:r>
                            <a:rPr lang="en-US" altLang="zh-CN" i="1">
                              <a:latin typeface="Cambria Math" panose="02040503050406030204" pitchFamily="18" charset="0"/>
                            </a:rPr>
                            <m:t>=</m:t>
                          </m:r>
                        </m:e>
                        <m:e>
                          <m:r>
                            <a:rPr lang="en-US" altLang="zh-CN" i="1">
                              <a:latin typeface="Cambria Math" panose="02040503050406030204" pitchFamily="18" charset="0"/>
                            </a:rPr>
                            <m:t>𝑎𝑟𝑔𝑚𝑖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𝔼</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&lt;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&gt;+</m:t>
                              </m:r>
                              <m:r>
                                <a:rPr lang="en-US" altLang="zh-CN" i="1">
                                  <a:latin typeface="Cambria Math" panose="02040503050406030204" pitchFamily="18" charset="0"/>
                                </a:rPr>
                                <m:t>𝑏</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m:rPr>
                                  <m:lit/>
                                </m:rP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𝑥</m:t>
                              </m:r>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2</m:t>
                                  </m:r>
                                </m:sup>
                              </m:sSup>
                            </m:e>
                          </m:d>
                        </m:e>
                      </m:mr>
                      <m:mr>
                        <m:e/>
                        <m:e>
                          <m:r>
                            <a:rPr lang="en-US" altLang="zh-CN" b="0" i="1" smtClean="0">
                              <a:latin typeface="Cambria Math" panose="02040503050406030204" pitchFamily="18" charset="0"/>
                            </a:rPr>
                            <m:t>=</m:t>
                          </m:r>
                        </m:e>
                        <m:e>
                          <m:r>
                            <a:rPr lang="en-US" altLang="zh-CN" i="1">
                              <a:latin typeface="Cambria Math" panose="02040503050406030204" pitchFamily="18" charset="0"/>
                            </a:rPr>
                            <m:t>𝑎𝑟𝑔𝑚𝑖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𝔼</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&lt;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&gt;+</m:t>
                              </m:r>
                              <m:r>
                                <a:rPr lang="en-US" altLang="zh-CN" i="1">
                                  <a:latin typeface="Cambria Math" panose="02040503050406030204" pitchFamily="18" charset="0"/>
                                </a:rPr>
                                <m:t>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𝑎</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m:rPr>
                                  <m:lit/>
                                </m:rP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m:rPr>
                                  <m:lit/>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lit/>
                                    </m:rPr>
                                    <a:rPr lang="en-US" altLang="zh-CN" i="1">
                                      <a:latin typeface="Cambria Math" panose="02040503050406030204" pitchFamily="18" charset="0"/>
                                    </a:rPr>
                                    <m:t>|</m:t>
                                  </m:r>
                                </m:e>
                                <m:sup>
                                  <m:r>
                                    <a:rPr lang="en-US" altLang="zh-CN" i="1">
                                      <a:latin typeface="Cambria Math" panose="02040503050406030204" pitchFamily="18" charset="0"/>
                                    </a:rPr>
                                    <m:t>2</m:t>
                                  </m:r>
                                </m:sup>
                              </m:sSup>
                            </m:e>
                          </m:d>
                        </m:e>
                      </m:mr>
                      <m: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mr>
                    </m:m>
                  </m:oMath>
                </a14:m>
                <a:endParaRPr lang="en-US" altLang="zh-CN" b="0" dirty="0"/>
              </a:p>
              <a:p>
                <a:r>
                  <a:rPr lang="zh-CN" altLang="en-US" dirty="0"/>
                  <a:t>因此得</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endParaRPr lang="en-US" altLang="zh-CN" dirty="0"/>
              </a:p>
            </p:txBody>
          </p:sp>
        </mc:Choice>
        <mc:Fallback xmlns="">
          <p:sp>
            <p:nvSpPr>
              <p:cNvPr id="3" name="内容占位符 2">
                <a:extLst>
                  <a:ext uri="{FF2B5EF4-FFF2-40B4-BE49-F238E27FC236}">
                    <a16:creationId xmlns:a16="http://schemas.microsoft.com/office/drawing/2014/main" id="{8647A688-91A5-4FDF-996F-652BE7CE8319}"/>
                  </a:ext>
                </a:extLst>
              </p:cNvPr>
              <p:cNvSpPr>
                <a:spLocks noGrp="1" noRot="1" noChangeAspect="1" noMove="1" noResize="1" noEditPoints="1" noAdjustHandles="1" noChangeArrowheads="1" noChangeShapeType="1" noTextEdit="1"/>
              </p:cNvSpPr>
              <p:nvPr>
                <p:ph idx="1"/>
              </p:nvPr>
            </p:nvSpPr>
            <p:spPr>
              <a:blipFill>
                <a:blip r:embed="rId2"/>
                <a:stretch>
                  <a:fillRect l="-928" t="-2101" b="-12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25265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EDBDB-6689-49A8-89B1-1B692FDBBA0D}"/>
              </a:ext>
            </a:extLst>
          </p:cNvPr>
          <p:cNvSpPr>
            <a:spLocks noGrp="1"/>
          </p:cNvSpPr>
          <p:nvPr>
            <p:ph type="title"/>
          </p:nvPr>
        </p:nvSpPr>
        <p:spPr/>
        <p:txBody>
          <a:bodyPr/>
          <a:lstStyle/>
          <a:p>
            <a:r>
              <a:rPr lang="zh-CN" altLang="en-US" dirty="0"/>
              <a:t>邻近算子（</a:t>
            </a:r>
            <a:r>
              <a:rPr lang="en-US" altLang="zh-CN" dirty="0"/>
              <a:t>Proximal Operator</a:t>
            </a:r>
            <a:r>
              <a:rPr lang="zh-CN" altLang="en-US" dirty="0"/>
              <a:t>）计算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1B0FC5F-5153-4108-B006-7D9D170101B4}"/>
                  </a:ext>
                </a:extLst>
              </p:cNvPr>
              <p:cNvSpPr>
                <a:spLocks noGrp="1"/>
              </p:cNvSpPr>
              <p:nvPr>
                <p:ph idx="1"/>
              </p:nvPr>
            </p:nvSpPr>
            <p:spPr/>
            <p:txBody>
              <a:bodyPr/>
              <a:lstStyle/>
              <a:p>
                <a:r>
                  <a:rPr lang="zh-CN" altLang="en-US" dirty="0"/>
                  <a:t>例</a:t>
                </a:r>
                <a:r>
                  <a:rPr lang="en-US" altLang="zh-CN" dirty="0"/>
                  <a:t>3.</a:t>
                </a:r>
                <a:r>
                  <a:rPr lang="zh-CN" altLang="en-US" dirty="0"/>
                  <a:t>凸二次函数。令</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ℝ</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𝕊</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oMath>
                </a14:m>
                <a:r>
                  <a:rPr lang="en-US" altLang="zh-CN" dirty="0"/>
                  <a:t>,</a:t>
                </a:r>
                <a:r>
                  <a:rPr lang="zh-CN" altLang="en-US" dirty="0"/>
                  <a:t>矢量</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是下列问题的最小化子：</a:t>
                </a:r>
                <a:endParaRPr lang="en-US" altLang="zh-CN" dirty="0"/>
              </a:p>
              <a:p>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𝔼</m:t>
                            </m:r>
                          </m:lim>
                        </m:limLow>
                      </m:fName>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2</m:t>
                                </m:r>
                              </m:sup>
                            </m:sSup>
                          </m:e>
                        </m:d>
                      </m:e>
                    </m:func>
                  </m:oMath>
                </a14:m>
                <a:endParaRPr lang="en-US" altLang="zh-CN" dirty="0"/>
              </a:p>
              <a:p>
                <a:r>
                  <a:rPr lang="zh-CN" altLang="en-US" dirty="0"/>
                  <a:t>其必要条件（梯度为</a:t>
                </a:r>
                <a:r>
                  <a:rPr lang="en-US" altLang="zh-CN" dirty="0"/>
                  <a:t>0</a:t>
                </a:r>
                <a:r>
                  <a:rPr lang="zh-CN" altLang="en-US" dirty="0"/>
                  <a:t>）：</a:t>
                </a:r>
                <a14:m>
                  <m:oMath xmlns:m="http://schemas.openxmlformats.org/officeDocument/2006/math">
                    <m:r>
                      <a:rPr lang="en-US" altLang="zh-CN" b="0" i="1" smtClean="0">
                        <a:latin typeface="Cambria Math" panose="02040503050406030204" pitchFamily="18" charset="0"/>
                      </a:rPr>
                      <m:t>𝐴𝑢</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endParaRPr lang="en-US" altLang="zh-CN" b="0" dirty="0"/>
              </a:p>
              <a:p>
                <a:r>
                  <a:rPr lang="zh-CN" altLang="en-US" dirty="0"/>
                  <a:t>即</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e>
                    </m:d>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a:p>
                <a:r>
                  <a:rPr lang="zh-CN" altLang="en-US" dirty="0"/>
                  <a:t>因此</a:t>
                </a:r>
                <a14:m>
                  <m:oMath xmlns:m="http://schemas.openxmlformats.org/officeDocument/2006/math">
                    <m:r>
                      <a:rPr lang="en-US" altLang="zh-CN" b="0" i="1" smtClean="0">
                        <a:latin typeface="Cambria Math" panose="02040503050406030204" pitchFamily="18" charset="0"/>
                      </a:rPr>
                      <m:t>𝑝𝑟𝑜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e>
                        </m:d>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61B0FC5F-5153-4108-B006-7D9D170101B4}"/>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3063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697990"/>
            <a:ext cx="12192000" cy="769441"/>
          </a:xfrm>
          <a:prstGeom prst="rect">
            <a:avLst/>
          </a:prstGeom>
          <a:noFill/>
        </p:spPr>
        <p:txBody>
          <a:bodyPr wrap="square" rtlCol="0">
            <a:spAutoFit/>
          </a:bodyPr>
          <a:lstStyle/>
          <a:p>
            <a:pPr algn="ctr"/>
            <a:r>
              <a:rPr lang="zh-CN" altLang="en-US" sz="4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rPr>
              <a:t>谢    谢！</a:t>
            </a:r>
            <a:endParaRPr sz="4400" b="1" kern="0" spc="-5" dirty="0">
              <a:solidFill>
                <a:srgbClr val="FFFFFF"/>
              </a:solidFill>
              <a:effectLst>
                <a:reflection blurRad="6350" stA="55000" endA="300" endPos="45500" dir="5400000" sy="-100000" algn="bl" rotWithShape="0"/>
              </a:effectLst>
              <a:latin typeface="微软雅黑" panose="020B0503020204020204" pitchFamily="34" charset="-122"/>
              <a:ea typeface="+mj-ea"/>
              <a:cs typeface="微软雅黑" panose="020B0503020204020204" pitchFamily="34" charset="-122"/>
              <a:sym typeface="+mn-ea"/>
            </a:endParaRPr>
          </a:p>
        </p:txBody>
      </p:sp>
      <p:grpSp>
        <p:nvGrpSpPr>
          <p:cNvPr id="10" name="组合 9"/>
          <p:cNvGrpSpPr/>
          <p:nvPr/>
        </p:nvGrpSpPr>
        <p:grpSpPr>
          <a:xfrm>
            <a:off x="327660" y="4339590"/>
            <a:ext cx="11443970" cy="1774825"/>
            <a:chOff x="-9897" y="2571750"/>
            <a:chExt cx="9147320" cy="1493593"/>
          </a:xfrm>
        </p:grpSpPr>
        <p:pic>
          <p:nvPicPr>
            <p:cNvPr id="14" name="Picture 5" descr="c:\users\administrator\appdata\roaming\360se6\User Data\temp\15316320130613174438_960x720.jpg"/>
            <p:cNvPicPr>
              <a:picLocks noChangeAspect="1" noChangeArrowheads="1"/>
            </p:cNvPicPr>
            <p:nvPr>
              <p:custDataLst>
                <p:tags r:id="rId2"/>
              </p:custDataLst>
            </p:nvPr>
          </p:nvPicPr>
          <p:blipFill rotWithShape="1">
            <a:blip r:embed="rId6" cstate="print"/>
            <a:srcRect/>
            <a:stretch>
              <a:fillRect/>
            </a:stretch>
          </p:blipFill>
          <p:spPr bwMode="auto">
            <a:xfrm>
              <a:off x="-9897" y="2909537"/>
              <a:ext cx="2771800" cy="862026"/>
            </a:xfrm>
            <a:prstGeom prst="rect">
              <a:avLst/>
            </a:prstGeom>
            <a:noFill/>
            <a:effectLst>
              <a:reflection blurRad="6350" stA="50000" endA="300" endPos="55000" dir="5400000" sy="-100000" algn="bl" rotWithShape="0"/>
            </a:effectLst>
          </p:spPr>
        </p:pic>
        <p:pic>
          <p:nvPicPr>
            <p:cNvPr id="15" name="Picture 7" descr="c:\users\administrator\appdata\roaming\360se6\User Data\temp\w296h504768_1404098312_661.png"/>
            <p:cNvPicPr>
              <a:picLocks noChangeAspect="1" noChangeArrowheads="1"/>
            </p:cNvPicPr>
            <p:nvPr>
              <p:custDataLst>
                <p:tags r:id="rId3"/>
              </p:custDataLst>
            </p:nvPr>
          </p:nvPicPr>
          <p:blipFill>
            <a:blip r:embed="rId7" cstate="print"/>
            <a:srcRect/>
            <a:stretch>
              <a:fillRect/>
            </a:stretch>
          </p:blipFill>
          <p:spPr bwMode="auto">
            <a:xfrm>
              <a:off x="6427733" y="2891991"/>
              <a:ext cx="2709690" cy="914521"/>
            </a:xfrm>
            <a:prstGeom prst="rect">
              <a:avLst/>
            </a:prstGeom>
            <a:noFill/>
            <a:effectLst>
              <a:reflection blurRad="6350" stA="50000" endA="300" endPos="55000" dir="5400000" sy="-100000" algn="bl" rotWithShape="0"/>
            </a:effectLst>
          </p:spPr>
        </p:pic>
        <p:pic>
          <p:nvPicPr>
            <p:cNvPr id="16" name="Picture 3"/>
            <p:cNvPicPr>
              <a:picLocks noChangeAspect="1" noChangeArrowheads="1"/>
            </p:cNvPicPr>
            <p:nvPr>
              <p:custDataLst>
                <p:tags r:id="rId4"/>
              </p:custDataLst>
            </p:nvPr>
          </p:nvPicPr>
          <p:blipFill rotWithShape="1">
            <a:blip r:embed="rId8" cstate="print"/>
            <a:srcRect/>
            <a:stretch>
              <a:fillRect/>
            </a:stretch>
          </p:blipFill>
          <p:spPr bwMode="auto">
            <a:xfrm>
              <a:off x="2627783" y="2571750"/>
              <a:ext cx="3960441" cy="1493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3"/>
            </a:lnRef>
            <a:fillRef idx="1">
              <a:schemeClr val="lt1"/>
            </a:fillRef>
            <a:effectRef idx="0">
              <a:schemeClr val="accent3"/>
            </a:effectRef>
            <a:fontRef idx="minor">
              <a:schemeClr val="dk1"/>
            </a:fontRef>
          </p:style>
        </p:pic>
      </p:grpSp>
      <p:sp>
        <p:nvSpPr>
          <p:cNvPr id="2" name="文本框 1">
            <a:extLst>
              <a:ext uri="{FF2B5EF4-FFF2-40B4-BE49-F238E27FC236}">
                <a16:creationId xmlns:a16="http://schemas.microsoft.com/office/drawing/2014/main" id="{1813FE52-58D7-4C36-819A-21C87277DBDB}"/>
              </a:ext>
            </a:extLst>
          </p:cNvPr>
          <p:cNvSpPr txBox="1"/>
          <p:nvPr/>
        </p:nvSpPr>
        <p:spPr>
          <a:xfrm>
            <a:off x="4532789" y="3731151"/>
            <a:ext cx="3126422" cy="461665"/>
          </a:xfrm>
          <a:prstGeom prst="rect">
            <a:avLst/>
          </a:prstGeom>
          <a:noFill/>
        </p:spPr>
        <p:txBody>
          <a:bodyPr wrap="square" rtlCol="0">
            <a:spAutoFit/>
          </a:bodyPr>
          <a:lstStyle/>
          <a:p>
            <a:pPr algn="ctr"/>
            <a:r>
              <a:rPr lang="en-US" altLang="zh-CN" sz="2400" b="1" dirty="0">
                <a:latin typeface="+mn-ea"/>
              </a:rPr>
              <a:t>2023</a:t>
            </a:r>
            <a:r>
              <a:rPr lang="zh-CN" altLang="en-US" sz="2400" b="1" dirty="0">
                <a:latin typeface="+mn-ea"/>
              </a:rPr>
              <a:t>年</a:t>
            </a:r>
            <a:r>
              <a:rPr lang="en-US" altLang="zh-CN" sz="2400" b="1" dirty="0">
                <a:latin typeface="+mn-ea"/>
              </a:rPr>
              <a:t>4</a:t>
            </a:r>
            <a:r>
              <a:rPr lang="zh-CN" altLang="en-US" sz="2400" b="1" dirty="0">
                <a:latin typeface="+mn-ea"/>
              </a:rPr>
              <a:t>月</a:t>
            </a:r>
          </a:p>
        </p:txBody>
      </p:sp>
      <p:sp>
        <p:nvSpPr>
          <p:cNvPr id="3" name="文本框 2">
            <a:extLst>
              <a:ext uri="{FF2B5EF4-FFF2-40B4-BE49-F238E27FC236}">
                <a16:creationId xmlns:a16="http://schemas.microsoft.com/office/drawing/2014/main" id="{C57C26F1-04A6-401C-73FA-A8F40ACAED9F}"/>
              </a:ext>
            </a:extLst>
          </p:cNvPr>
          <p:cNvSpPr txBox="1"/>
          <p:nvPr/>
        </p:nvSpPr>
        <p:spPr>
          <a:xfrm>
            <a:off x="2587918" y="2684239"/>
            <a:ext cx="7034149" cy="523220"/>
          </a:xfrm>
          <a:prstGeom prst="rect">
            <a:avLst/>
          </a:prstGeom>
          <a:noFill/>
        </p:spPr>
        <p:txBody>
          <a:bodyPr wrap="square" rtlCol="0">
            <a:spAutoFit/>
          </a:bodyPr>
          <a:lstStyle/>
          <a:p>
            <a:pPr algn="ctr"/>
            <a:r>
              <a:rPr lang="zh-CN" altLang="en-US" sz="2800" b="1" dirty="0">
                <a:solidFill>
                  <a:schemeClr val="bg1"/>
                </a:solidFill>
                <a:latin typeface="+mj-ea"/>
                <a:ea typeface="+mj-ea"/>
              </a:rPr>
              <a:t>哈尔滨工业大学计算学部  刘绍辉</a:t>
            </a:r>
          </a:p>
        </p:txBody>
      </p:sp>
    </p:spTree>
    <p:custDataLst>
      <p:tags r:id="rId1"/>
    </p:custDataLst>
    <p:extLst>
      <p:ext uri="{BB962C8B-B14F-4D97-AF65-F5344CB8AC3E}">
        <p14:creationId xmlns:p14="http://schemas.microsoft.com/office/powerpoint/2010/main" val="187668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2FF72-2B9A-4A93-AD86-98B132CEC59B}"/>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C8A650-640D-47E5-806A-ED61B65EAC67}"/>
                  </a:ext>
                </a:extLst>
              </p:cNvPr>
              <p:cNvSpPr>
                <a:spLocks noGrp="1"/>
              </p:cNvSpPr>
              <p:nvPr>
                <p:ph idx="1"/>
              </p:nvPr>
            </p:nvSpPr>
            <p:spPr/>
            <p:txBody>
              <a:bodyPr>
                <a:normAutofit/>
              </a:bodyPr>
              <a:lstStyle/>
              <a:p>
                <a:pPr>
                  <a:lnSpc>
                    <a:spcPct val="120000"/>
                  </a:lnSpc>
                </a:pPr>
                <a:r>
                  <a:rPr lang="zh-CN" altLang="en-US" sz="1800" dirty="0"/>
                  <a:t>对于二次函数，也有类似的结果！</a:t>
                </a:r>
                <a:endParaRPr lang="en-US" altLang="zh-CN" sz="1800" dirty="0"/>
              </a:p>
              <a:p>
                <a:pPr>
                  <a:lnSpc>
                    <a:spcPct val="120000"/>
                  </a:lnSpc>
                </a:pPr>
                <a:r>
                  <a:rPr lang="zh-CN" altLang="en-US" sz="1800" b="1" dirty="0">
                    <a:solidFill>
                      <a:srgbClr val="FF0000"/>
                    </a:solidFill>
                  </a:rPr>
                  <a:t>定理</a:t>
                </a:r>
                <a:r>
                  <a:rPr lang="zh-CN" altLang="en-US" sz="1800" dirty="0"/>
                  <a:t>：令</a:t>
                </a:r>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𝑳</m:t>
                        </m:r>
                      </m:sub>
                      <m:sup>
                        <m:r>
                          <a:rPr lang="en-US" altLang="zh-CN" sz="1800" i="1">
                            <a:latin typeface="Cambria Math" panose="02040503050406030204" pitchFamily="18" charset="0"/>
                          </a:rPr>
                          <m:t>𝟐</m:t>
                        </m:r>
                        <m:r>
                          <a:rPr lang="en-US" altLang="zh-CN" sz="1800" i="1">
                            <a:latin typeface="Cambria Math" panose="02040503050406030204" pitchFamily="18" charset="0"/>
                          </a:rPr>
                          <m:t>,</m:t>
                        </m:r>
                        <m:r>
                          <a:rPr lang="en-US" altLang="zh-CN" sz="1800" i="1">
                            <a:latin typeface="Cambria Math" panose="02040503050406030204" pitchFamily="18" charset="0"/>
                          </a:rPr>
                          <m:t>𝟐</m:t>
                        </m:r>
                      </m:sup>
                    </m:sSub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e>
                    </m:d>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oMath>
                </a14:m>
                <a:r>
                  <a:rPr lang="en-US" altLang="zh-CN" sz="1800" dirty="0"/>
                  <a:t>,</a:t>
                </a:r>
                <a:r>
                  <a:rPr lang="zh-CN" altLang="en-US" sz="1800" dirty="0"/>
                  <a:t>我们有</a:t>
                </a:r>
                <a:endParaRPr lang="en-US" altLang="zh-CN" sz="1800" dirty="0"/>
              </a:p>
              <a:p>
                <a:pPr lvl="1">
                  <a:lnSpc>
                    <a:spcPct val="120000"/>
                  </a:lnSpc>
                </a:pPr>
                <a14:m>
                  <m:oMath xmlns:m="http://schemas.openxmlformats.org/officeDocument/2006/math">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e>
                    </m:d>
                    <m: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e>
                    </m:d>
                    <m:r>
                      <m:rPr>
                        <m:lit/>
                      </m:rPr>
                      <a:rPr lang="en-US" altLang="zh-CN" sz="1800" i="1">
                        <a:latin typeface="Cambria Math" panose="02040503050406030204" pitchFamily="18" charset="0"/>
                      </a:rPr>
                      <m:t>||</m:t>
                    </m:r>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𝑳</m:t>
                        </m:r>
                      </m:num>
                      <m:den>
                        <m:r>
                          <a:rPr lang="en-US" altLang="zh-CN" sz="1800" i="1">
                            <a:latin typeface="Cambria Math" panose="02040503050406030204" pitchFamily="18" charset="0"/>
                          </a:rPr>
                          <m:t>𝟐</m:t>
                        </m:r>
                      </m:den>
                    </m:f>
                    <m:r>
                      <m:rPr>
                        <m:lit/>
                      </m:rP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oMath>
                </a14:m>
                <a:endParaRPr lang="en-US" altLang="zh-CN" sz="1800" dirty="0"/>
              </a:p>
              <a:p>
                <a:pPr lvl="1">
                  <a:lnSpc>
                    <a:spcPct val="120000"/>
                  </a:lnSpc>
                </a:pPr>
                <a14:m>
                  <m:oMath xmlns:m="http://schemas.openxmlformats.org/officeDocument/2006/math">
                    <m:r>
                      <m:rPr>
                        <m:lit/>
                      </m:rP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m:rPr>
                        <m:lit/>
                      </m:rPr>
                      <a:rPr lang="en-US" altLang="zh-CN" sz="1800" i="1">
                        <a:latin typeface="Cambria Math" panose="02040503050406030204" pitchFamily="18" charset="0"/>
                      </a:rPr>
                      <m:t>&lt;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r>
                      <m:rPr>
                        <m:lit/>
                      </m:rPr>
                      <a:rPr lang="en-US" altLang="zh-CN" sz="1800" i="1">
                        <a:latin typeface="Cambria Math" panose="02040503050406030204" pitchFamily="18" charset="0"/>
                      </a:rPr>
                      <m:t>&gt;</m:t>
                    </m:r>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𝟐</m:t>
                        </m:r>
                      </m:den>
                    </m:f>
                    <m:r>
                      <a:rPr lang="en-US" altLang="zh-CN" sz="1800" i="1">
                        <a:latin typeface="Cambria Math" panose="02040503050406030204" pitchFamily="18" charset="0"/>
                      </a:rPr>
                      <m:t>&lt;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&gt;</m:t>
                    </m:r>
                    <m:r>
                      <m:rPr>
                        <m:lit/>
                      </m:rPr>
                      <a:rPr lang="en-US" altLang="zh-CN" sz="1800" i="1">
                        <a:latin typeface="Cambria Math" panose="02040503050406030204" pitchFamily="18" charset="0"/>
                      </a:rPr>
                      <m:t>|</m:t>
                    </m:r>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𝑳</m:t>
                        </m:r>
                      </m:num>
                      <m:den>
                        <m:r>
                          <a:rPr lang="en-US" altLang="zh-CN" sz="1800" i="1">
                            <a:latin typeface="Cambria Math" panose="02040503050406030204" pitchFamily="18" charset="0"/>
                          </a:rPr>
                          <m:t>𝟔</m:t>
                        </m:r>
                      </m:den>
                    </m:f>
                    <m:r>
                      <m:rPr>
                        <m:lit/>
                      </m:rP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𝟑</m:t>
                        </m:r>
                      </m:sup>
                    </m:sSup>
                  </m:oMath>
                </a14:m>
                <a:endParaRPr lang="en-US" altLang="zh-CN" sz="1800" dirty="0"/>
              </a:p>
              <a:p>
                <a:pPr lvl="1">
                  <a:lnSpc>
                    <a:spcPct val="120000"/>
                  </a:lnSpc>
                </a:pPr>
                <a:r>
                  <a:rPr lang="zh-CN" altLang="en-US" sz="1800" dirty="0"/>
                  <a:t>证明略</a:t>
                </a:r>
                <a:endParaRPr lang="en-US" altLang="zh-CN" sz="1800" dirty="0"/>
              </a:p>
              <a:p>
                <a:pPr>
                  <a:lnSpc>
                    <a:spcPct val="120000"/>
                  </a:lnSpc>
                </a:pPr>
                <a:r>
                  <a:rPr lang="zh-CN" altLang="en-US" sz="1800" dirty="0">
                    <a:solidFill>
                      <a:srgbClr val="FF0000"/>
                    </a:solidFill>
                  </a:rPr>
                  <a:t>推论</a:t>
                </a:r>
                <a:r>
                  <a:rPr lang="zh-CN" altLang="en-US" sz="1800" dirty="0"/>
                  <a:t>：令</a:t>
                </a:r>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𝑳</m:t>
                        </m:r>
                      </m:sub>
                      <m:sup>
                        <m:r>
                          <a:rPr lang="en-US" altLang="zh-CN" sz="1800" i="1">
                            <a:latin typeface="Cambria Math" panose="02040503050406030204" pitchFamily="18" charset="0"/>
                          </a:rPr>
                          <m:t>𝟐</m:t>
                        </m:r>
                        <m:r>
                          <a:rPr lang="en-US" altLang="zh-CN" sz="1800" i="1">
                            <a:latin typeface="Cambria Math" panose="02040503050406030204" pitchFamily="18" charset="0"/>
                          </a:rPr>
                          <m:t>,</m:t>
                        </m:r>
                        <m:r>
                          <a:rPr lang="en-US" altLang="zh-CN" sz="1800" i="1">
                            <a:latin typeface="Cambria Math" panose="02040503050406030204" pitchFamily="18" charset="0"/>
                          </a:rPr>
                          <m:t>𝟐</m:t>
                        </m:r>
                      </m:sup>
                    </m:sSub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oMath>
                </a14:m>
                <a:r>
                  <a:rPr lang="zh-CN" altLang="en-US" sz="1800" dirty="0"/>
                  <a:t>和</a:t>
                </a:r>
                <a14:m>
                  <m:oMath xmlns:m="http://schemas.openxmlformats.org/officeDocument/2006/math">
                    <m:r>
                      <a:rPr lang="en-US" altLang="zh-CN" sz="1800" i="1" dirty="0">
                        <a:latin typeface="Cambria Math" panose="02040503050406030204" pitchFamily="18" charset="0"/>
                      </a:rPr>
                      <m:t>𝒙</m:t>
                    </m:r>
                    <m:r>
                      <a:rPr lang="en-US" altLang="zh-CN" sz="1800" i="1" dirty="0">
                        <a:latin typeface="Cambria Math" panose="02040503050406030204" pitchFamily="18" charset="0"/>
                      </a:rPr>
                      <m:t>,</m:t>
                    </m:r>
                    <m:r>
                      <a:rPr lang="en-US" altLang="zh-CN" sz="1800" i="1" dirty="0">
                        <a:latin typeface="Cambria Math" panose="02040503050406030204" pitchFamily="18" charset="0"/>
                      </a:rPr>
                      <m:t>𝒚</m:t>
                    </m:r>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𝑹</m:t>
                        </m:r>
                      </m:e>
                      <m:sup>
                        <m:r>
                          <a:rPr lang="en-US" altLang="zh-CN" sz="1800" i="1" dirty="0">
                            <a:latin typeface="Cambria Math" panose="02040503050406030204" pitchFamily="18" charset="0"/>
                          </a:rPr>
                          <m:t>𝒏</m:t>
                        </m:r>
                      </m:sup>
                    </m:sSup>
                  </m:oMath>
                </a14:m>
                <a:r>
                  <a:rPr lang="en-US" altLang="zh-CN" sz="1800" dirty="0"/>
                  <a:t>,</a:t>
                </a:r>
                <a:r>
                  <a:rPr lang="zh-CN" altLang="en-US" sz="1800" dirty="0"/>
                  <a:t>满足</a:t>
                </a:r>
                <a14:m>
                  <m:oMath xmlns:m="http://schemas.openxmlformats.org/officeDocument/2006/math">
                    <m:r>
                      <m:rPr>
                        <m:lit/>
                      </m:rP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r>
                      <m:rPr>
                        <m:lit/>
                      </m:rPr>
                      <a:rPr lang="en-US" altLang="zh-CN" sz="1800" i="1">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𝒓</m:t>
                    </m:r>
                  </m:oMath>
                </a14:m>
                <a:r>
                  <a:rPr lang="en-US" altLang="zh-CN" sz="1800" dirty="0"/>
                  <a:t>,</a:t>
                </a:r>
                <a:r>
                  <a:rPr lang="zh-CN" altLang="en-US" sz="1800" dirty="0"/>
                  <a:t>则有</a:t>
                </a:r>
                <a:endParaRPr lang="en-US" altLang="zh-CN" sz="1800" dirty="0"/>
              </a:p>
              <a:p>
                <a:pPr>
                  <a:lnSpc>
                    <a:spcPct val="120000"/>
                  </a:lnSpc>
                </a:pPr>
                <a14:m>
                  <m:oMath xmlns:m="http://schemas.openxmlformats.org/officeDocument/2006/math">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𝑳𝒓</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𝑰</m:t>
                        </m:r>
                      </m:e>
                      <m:sub>
                        <m:r>
                          <a:rPr lang="en-US" altLang="zh-CN" sz="1800" i="1">
                            <a:latin typeface="Cambria Math" panose="02040503050406030204" pitchFamily="18" charset="0"/>
                          </a:rPr>
                          <m:t>𝒏</m:t>
                        </m:r>
                      </m:sub>
                    </m:sSub>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𝑳𝒓</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𝑰</m:t>
                        </m:r>
                      </m:e>
                      <m:sub>
                        <m:r>
                          <a:rPr lang="en-US" altLang="zh-CN" sz="1800" i="1">
                            <a:latin typeface="Cambria Math" panose="02040503050406030204" pitchFamily="18" charset="0"/>
                          </a:rPr>
                          <m:t>𝒏</m:t>
                        </m:r>
                      </m:sub>
                    </m:sSub>
                  </m:oMath>
                </a14:m>
                <a:endParaRPr lang="en-US" altLang="zh-CN" sz="1800" dirty="0"/>
              </a:p>
              <a:p>
                <a:pPr>
                  <a:lnSpc>
                    <a:spcPct val="120000"/>
                  </a:lnSpc>
                </a:pPr>
                <a:r>
                  <a:rPr lang="zh-CN" altLang="en-US" sz="1800" b="1" dirty="0">
                    <a:solidFill>
                      <a:srgbClr val="FF0000"/>
                    </a:solidFill>
                  </a:rPr>
                  <a:t>证明</a:t>
                </a:r>
                <a:r>
                  <a:rPr lang="zh-CN" altLang="en-US" sz="1800" dirty="0"/>
                  <a:t>：令</a:t>
                </a:r>
                <a14:m>
                  <m:oMath xmlns:m="http://schemas.openxmlformats.org/officeDocument/2006/math">
                    <m:r>
                      <a:rPr lang="en-US" altLang="zh-CN" sz="1800" i="1">
                        <a:latin typeface="Cambria Math" panose="02040503050406030204" pitchFamily="18" charset="0"/>
                      </a:rPr>
                      <m:t>𝑮</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i="1">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a:latin typeface="Cambria Math" panose="02040503050406030204" pitchFamily="18" charset="0"/>
                          </a:rPr>
                          <m:t>𝐲</m:t>
                        </m:r>
                      </m:e>
                    </m:d>
                    <m:r>
                      <a:rPr lang="en-US" altLang="zh-CN" sz="1800">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oMath>
                </a14:m>
                <a:r>
                  <a:rPr lang="en-US" altLang="zh-CN" sz="1800" dirty="0"/>
                  <a:t>,</a:t>
                </a:r>
                <a:r>
                  <a:rPr lang="zh-CN" altLang="en-US" sz="1800" dirty="0"/>
                  <a:t>因为</a:t>
                </a:r>
                <a14:m>
                  <m:oMath xmlns:m="http://schemas.openxmlformats.org/officeDocument/2006/math">
                    <m:r>
                      <a:rPr lang="en-US" altLang="zh-CN" sz="1800" i="1" dirty="0">
                        <a:latin typeface="Cambria Math" panose="02040503050406030204" pitchFamily="18" charset="0"/>
                      </a:rPr>
                      <m:t>𝒇</m:t>
                    </m:r>
                    <m:r>
                      <a:rPr lang="en-US" altLang="zh-CN" sz="1800" i="1" dirty="0">
                        <a:latin typeface="Cambria Math" panose="02040503050406030204" pitchFamily="18" charset="0"/>
                      </a:rPr>
                      <m:t>∈</m:t>
                    </m:r>
                    <m:sSubSup>
                      <m:sSubSupPr>
                        <m:ctrlPr>
                          <a:rPr lang="en-US" altLang="zh-CN" sz="1800" i="1" dirty="0">
                            <a:latin typeface="Cambria Math" panose="02040503050406030204" pitchFamily="18" charset="0"/>
                          </a:rPr>
                        </m:ctrlPr>
                      </m:sSubSupPr>
                      <m:e>
                        <m:r>
                          <a:rPr lang="en-US" altLang="zh-CN" sz="1800" i="1" dirty="0">
                            <a:latin typeface="Cambria Math" panose="02040503050406030204" pitchFamily="18" charset="0"/>
                          </a:rPr>
                          <m:t>𝑪</m:t>
                        </m:r>
                      </m:e>
                      <m:sub>
                        <m:r>
                          <a:rPr lang="en-US" altLang="zh-CN" sz="1800" i="1" dirty="0">
                            <a:latin typeface="Cambria Math" panose="02040503050406030204" pitchFamily="18" charset="0"/>
                          </a:rPr>
                          <m:t>𝑳</m:t>
                        </m:r>
                      </m:sub>
                      <m:sup>
                        <m:r>
                          <a:rPr lang="en-US" altLang="zh-CN" sz="1800" i="1" dirty="0">
                            <a:latin typeface="Cambria Math" panose="02040503050406030204" pitchFamily="18" charset="0"/>
                          </a:rPr>
                          <m:t>𝟐</m:t>
                        </m:r>
                        <m:r>
                          <a:rPr lang="en-US" altLang="zh-CN" sz="1800" i="1" dirty="0">
                            <a:latin typeface="Cambria Math" panose="02040503050406030204" pitchFamily="18" charset="0"/>
                          </a:rPr>
                          <m:t>,</m:t>
                        </m:r>
                        <m:r>
                          <a:rPr lang="en-US" altLang="zh-CN" sz="1800" i="1" dirty="0">
                            <a:latin typeface="Cambria Math" panose="02040503050406030204" pitchFamily="18" charset="0"/>
                          </a:rPr>
                          <m:t>𝟐</m:t>
                        </m:r>
                      </m:sup>
                    </m:sSubSup>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𝑹</m:t>
                        </m:r>
                      </m:e>
                      <m:sup>
                        <m:r>
                          <a:rPr lang="en-US" altLang="zh-CN" sz="1800" i="1" dirty="0">
                            <a:latin typeface="Cambria Math" panose="02040503050406030204" pitchFamily="18" charset="0"/>
                          </a:rPr>
                          <m:t>𝒏</m:t>
                        </m:r>
                      </m:sup>
                    </m:sSup>
                    <m:r>
                      <a:rPr lang="en-US" altLang="zh-CN" sz="1800" i="1" dirty="0">
                        <a:latin typeface="Cambria Math" panose="02040503050406030204" pitchFamily="18" charset="0"/>
                      </a:rPr>
                      <m:t>)</m:t>
                    </m:r>
                  </m:oMath>
                </a14:m>
                <a:r>
                  <a:rPr lang="en-US" altLang="zh-CN" sz="1800" dirty="0"/>
                  <a:t>,</a:t>
                </a:r>
                <a:r>
                  <a:rPr lang="zh-CN" altLang="en-US" sz="1800" dirty="0"/>
                  <a:t>从而</a:t>
                </a:r>
                <a14:m>
                  <m:oMath xmlns:m="http://schemas.openxmlformats.org/officeDocument/2006/math">
                    <m:r>
                      <m:rPr>
                        <m:lit/>
                      </m:rPr>
                      <a:rPr lang="en-US" altLang="zh-CN" sz="1800" i="1" dirty="0">
                        <a:latin typeface="Cambria Math" panose="02040503050406030204" pitchFamily="18" charset="0"/>
                      </a:rPr>
                      <m:t>||</m:t>
                    </m:r>
                    <m:r>
                      <a:rPr lang="en-US" altLang="zh-CN" sz="1800" i="1" dirty="0">
                        <a:latin typeface="Cambria Math" panose="02040503050406030204" pitchFamily="18" charset="0"/>
                      </a:rPr>
                      <m:t>𝑮</m:t>
                    </m:r>
                    <m:r>
                      <m:rPr>
                        <m:lit/>
                      </m:rPr>
                      <a:rPr lang="en-US" altLang="zh-CN" sz="1800" i="1" dirty="0">
                        <a:latin typeface="Cambria Math" panose="02040503050406030204" pitchFamily="18" charset="0"/>
                      </a:rPr>
                      <m:t>||</m:t>
                    </m:r>
                    <m:r>
                      <a:rPr lang="en-US" altLang="zh-CN" sz="1800" i="1" dirty="0">
                        <a:latin typeface="Cambria Math" panose="02040503050406030204" pitchFamily="18" charset="0"/>
                      </a:rPr>
                      <m:t>&lt;</m:t>
                    </m:r>
                    <m:r>
                      <a:rPr lang="en-US" altLang="zh-CN" sz="1800" i="1" dirty="0">
                        <a:latin typeface="Cambria Math" panose="02040503050406030204" pitchFamily="18" charset="0"/>
                      </a:rPr>
                      <m:t>𝑳𝒓</m:t>
                    </m:r>
                  </m:oMath>
                </a14:m>
                <a:r>
                  <a:rPr lang="en-US" altLang="zh-CN" sz="1800" dirty="0"/>
                  <a:t>,</a:t>
                </a:r>
                <a:r>
                  <a:rPr lang="zh-CN" altLang="en-US" sz="1800" dirty="0"/>
                  <a:t>因此矩阵</a:t>
                </a:r>
                <a14:m>
                  <m:oMath xmlns:m="http://schemas.openxmlformats.org/officeDocument/2006/math">
                    <m:r>
                      <a:rPr lang="en-US" altLang="zh-CN" sz="1800" i="1">
                        <a:latin typeface="Cambria Math" panose="02040503050406030204" pitchFamily="18" charset="0"/>
                      </a:rPr>
                      <m:t>𝑮</m:t>
                    </m:r>
                  </m:oMath>
                </a14:m>
                <a:r>
                  <a:rPr lang="zh-CN" altLang="en-US" sz="1800" dirty="0"/>
                  <a:t>的特征值</a:t>
                </a:r>
                <a14:m>
                  <m:oMath xmlns:m="http://schemas.openxmlformats.org/officeDocument/2006/math">
                    <m:sSub>
                      <m:sSubPr>
                        <m:ctrlPr>
                          <a:rPr lang="en-US" altLang="zh-CN" sz="1800" i="1">
                            <a:latin typeface="Cambria Math" panose="02040503050406030204" pitchFamily="18" charset="0"/>
                          </a:rPr>
                        </m:ctrlPr>
                      </m:sSubPr>
                      <m:e>
                        <m:r>
                          <m:rPr>
                            <m:lit/>
                          </m:rPr>
                          <a:rPr lang="en-US" altLang="zh-CN" sz="1800" i="1">
                            <a:latin typeface="Cambria Math" panose="02040503050406030204" pitchFamily="18" charset="0"/>
                          </a:rPr>
                          <m:t>|</m:t>
                        </m:r>
                        <m:r>
                          <a:rPr lang="en-US" altLang="zh-CN" sz="1800" i="1">
                            <a:latin typeface="Cambria Math" panose="02040503050406030204" pitchFamily="18" charset="0"/>
                          </a:rPr>
                          <m:t>𝝀</m:t>
                        </m:r>
                      </m:e>
                      <m:sub>
                        <m:r>
                          <a:rPr lang="en-US" altLang="zh-CN" sz="1800" i="1">
                            <a:latin typeface="Cambria Math" panose="02040503050406030204" pitchFamily="18" charset="0"/>
                          </a:rPr>
                          <m:t>𝒊</m:t>
                        </m:r>
                      </m:sub>
                    </m:sSub>
                    <m:r>
                      <m:rPr>
                        <m:lit/>
                      </m:rPr>
                      <a:rPr lang="en-US" altLang="zh-CN" sz="1800" i="1">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𝑳𝒓</m:t>
                    </m:r>
                    <m:r>
                      <a:rPr lang="en-US" altLang="zh-CN" sz="1800" i="1">
                        <a:latin typeface="Cambria Math" panose="02040503050406030204" pitchFamily="18" charset="0"/>
                      </a:rPr>
                      <m:t>,</m:t>
                    </m:r>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𝒏</m:t>
                    </m:r>
                  </m:oMath>
                </a14:m>
                <a:r>
                  <a:rPr lang="en-US" altLang="zh-CN" sz="1800" dirty="0"/>
                  <a:t>,</a:t>
                </a:r>
                <a:r>
                  <a:rPr lang="zh-CN" altLang="en-US" sz="1800" dirty="0"/>
                  <a:t>因此</a:t>
                </a:r>
                <a14:m>
                  <m:oMath xmlns:m="http://schemas.openxmlformats.org/officeDocument/2006/math">
                    <m:r>
                      <a:rPr lang="en-US" altLang="zh-CN" sz="1800" i="1">
                        <a:latin typeface="Cambria Math" panose="02040503050406030204" pitchFamily="18" charset="0"/>
                      </a:rPr>
                      <m:t>−</m:t>
                    </m:r>
                    <m:r>
                      <a:rPr lang="en-US" altLang="zh-CN" sz="1800" i="1">
                        <a:latin typeface="Cambria Math" panose="02040503050406030204" pitchFamily="18" charset="0"/>
                      </a:rPr>
                      <m:t>𝑳𝒓</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𝑰</m:t>
                        </m:r>
                      </m:e>
                      <m:sub>
                        <m:r>
                          <a:rPr lang="en-US" altLang="zh-CN" sz="1800" i="1">
                            <a:latin typeface="Cambria Math" panose="02040503050406030204" pitchFamily="18" charset="0"/>
                          </a:rPr>
                          <m:t>𝒏</m:t>
                        </m:r>
                      </m:sub>
                    </m:sSub>
                    <m:r>
                      <a:rPr lang="en-US" altLang="zh-CN" sz="1800" i="1">
                        <a:latin typeface="Cambria Math" panose="02040503050406030204" pitchFamily="18" charset="0"/>
                      </a:rPr>
                      <m:t>≤</m:t>
                    </m:r>
                    <m:r>
                      <a:rPr lang="en-US" altLang="zh-CN" sz="1800" i="1">
                        <a:latin typeface="Cambria Math" panose="02040503050406030204" pitchFamily="18" charset="0"/>
                      </a:rPr>
                      <m:t>𝑮</m:t>
                    </m:r>
                    <m:r>
                      <a:rPr lang="en-US" altLang="zh-CN" sz="1800" i="1">
                        <a:latin typeface="Cambria Math" panose="02040503050406030204" pitchFamily="18" charset="0"/>
                      </a:rPr>
                      <m:t>≤</m:t>
                    </m:r>
                    <m:r>
                      <a:rPr lang="en-US" altLang="zh-CN" sz="1800" i="1">
                        <a:latin typeface="Cambria Math" panose="02040503050406030204" pitchFamily="18" charset="0"/>
                      </a:rPr>
                      <m:t>𝑳𝒓</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𝑰</m:t>
                        </m:r>
                      </m:e>
                      <m:sub>
                        <m:r>
                          <a:rPr lang="en-US" altLang="zh-CN" sz="1800" i="1">
                            <a:latin typeface="Cambria Math" panose="02040503050406030204" pitchFamily="18" charset="0"/>
                          </a:rPr>
                          <m:t>𝒏</m:t>
                        </m:r>
                      </m:sub>
                    </m:sSub>
                  </m:oMath>
                </a14:m>
                <a:endParaRPr lang="zh-CN" altLang="en-US" sz="1800" dirty="0"/>
              </a:p>
              <a:p>
                <a:endParaRPr lang="zh-CN" altLang="en-US" dirty="0"/>
              </a:p>
            </p:txBody>
          </p:sp>
        </mc:Choice>
        <mc:Fallback xmlns="">
          <p:sp>
            <p:nvSpPr>
              <p:cNvPr id="3" name="内容占位符 2">
                <a:extLst>
                  <a:ext uri="{FF2B5EF4-FFF2-40B4-BE49-F238E27FC236}">
                    <a16:creationId xmlns:a16="http://schemas.microsoft.com/office/drawing/2014/main" id="{23C8A650-640D-47E5-806A-ED61B65EAC67}"/>
                  </a:ext>
                </a:extLst>
              </p:cNvPr>
              <p:cNvSpPr>
                <a:spLocks noGrp="1" noRot="1" noChangeAspect="1" noMove="1" noResize="1" noEditPoints="1" noAdjustHandles="1" noChangeArrowheads="1" noChangeShapeType="1" noTextEdit="1"/>
              </p:cNvSpPr>
              <p:nvPr>
                <p:ph idx="1"/>
              </p:nvPr>
            </p:nvSpPr>
            <p:spPr>
              <a:blipFill>
                <a:blip r:embed="rId2"/>
                <a:stretch>
                  <a:fillRect l="-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283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B1C9C-5019-45F3-8ED9-56BBC0293376}"/>
              </a:ext>
            </a:extLst>
          </p:cNvPr>
          <p:cNvSpPr>
            <a:spLocks noGrp="1"/>
          </p:cNvSpPr>
          <p:nvPr>
            <p:ph type="title"/>
          </p:nvPr>
        </p:nvSpPr>
        <p:spPr/>
        <p:txBody>
          <a:bodyPr/>
          <a:lstStyle/>
          <a:p>
            <a:r>
              <a:rPr lang="en-US" altLang="zh-CN" dirty="0"/>
              <a:t>3.1 </a:t>
            </a:r>
            <a:r>
              <a:rPr lang="zh-CN" altLang="en-US" dirty="0"/>
              <a:t>逼近的思想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F1636D-DE53-4BF2-9D14-FC979A35D216}"/>
                  </a:ext>
                </a:extLst>
              </p:cNvPr>
              <p:cNvSpPr>
                <a:spLocks noGrp="1"/>
              </p:cNvSpPr>
              <p:nvPr>
                <p:ph idx="1"/>
              </p:nvPr>
            </p:nvSpPr>
            <p:spPr/>
            <p:txBody>
              <a:bodyPr>
                <a:normAutofit fontScale="92500" lnSpcReduction="10000"/>
              </a:bodyPr>
              <a:lstStyle/>
              <a:p>
                <a:r>
                  <a:rPr lang="zh-CN" altLang="en-US" b="1" dirty="0">
                    <a:solidFill>
                      <a:srgbClr val="FF0000"/>
                    </a:solidFill>
                  </a:rPr>
                  <a:t>定理（</a:t>
                </a:r>
                <a:r>
                  <a:rPr lang="en-US" altLang="zh-CN" b="1" dirty="0" err="1">
                    <a:solidFill>
                      <a:srgbClr val="FF0000"/>
                    </a:solidFill>
                  </a:rPr>
                  <a:t>Weierstrass</a:t>
                </a:r>
                <a:r>
                  <a:rPr lang="zh-CN" altLang="en-US" b="1" dirty="0">
                    <a:solidFill>
                      <a:srgbClr val="FF0000"/>
                    </a:solidFill>
                  </a:rPr>
                  <a:t>）</a:t>
                </a:r>
                <a:r>
                  <a:rPr lang="zh-CN" altLang="en-US" dirty="0"/>
                  <a:t>：设函数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t>,</a:t>
                </a:r>
                <a:r>
                  <a:rPr lang="zh-CN" altLang="en-US" dirty="0"/>
                  <a:t>那么对于任意给定的</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&gt;0</m:t>
                    </m:r>
                    <m:r>
                      <a:rPr lang="zh-CN" altLang="en-US" i="1">
                        <a:latin typeface="Cambria Math" panose="02040503050406030204" pitchFamily="18" charset="0"/>
                      </a:rPr>
                      <m:t>，</m:t>
                    </m:r>
                  </m:oMath>
                </a14:m>
                <a:r>
                  <a:rPr lang="zh-CN" altLang="en-US" dirty="0"/>
                  <a:t>都存在这样的多项式</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使得：</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lim>
                          </m:limLow>
                        </m:fName>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lit/>
                            </m:rPr>
                            <a:rPr lang="en-US" altLang="zh-CN" b="0" i="1" smtClean="0">
                              <a:latin typeface="Cambria Math" panose="02040503050406030204" pitchFamily="18" charset="0"/>
                            </a:rPr>
                            <m:t>|</m:t>
                          </m:r>
                        </m:e>
                      </m:func>
                      <m:r>
                        <a:rPr lang="en-US" altLang="zh-CN" b="0" i="1" smtClean="0">
                          <a:latin typeface="Cambria Math" panose="02040503050406030204" pitchFamily="18" charset="0"/>
                        </a:rPr>
                        <m:t>&lt;</m:t>
                      </m:r>
                      <m:r>
                        <a:rPr lang="en-US" altLang="zh-CN" b="0" i="1" smtClean="0">
                          <a:latin typeface="Cambria Math" panose="02040503050406030204" pitchFamily="18" charset="0"/>
                        </a:rPr>
                        <m:t>𝜖</m:t>
                      </m:r>
                    </m:oMath>
                  </m:oMathPara>
                </a14:m>
                <a:endParaRPr lang="en-US" altLang="zh-CN" b="0" dirty="0"/>
              </a:p>
              <a:p>
                <a:r>
                  <a:rPr lang="zh-CN" altLang="en-US" dirty="0"/>
                  <a:t>这个称为</a:t>
                </a:r>
                <a:r>
                  <a:rPr lang="en-US" altLang="zh-CN" dirty="0" err="1"/>
                  <a:t>Weierstrass</a:t>
                </a:r>
                <a:r>
                  <a:rPr lang="zh-CN" altLang="en-US" dirty="0"/>
                  <a:t>第一定理！</a:t>
                </a:r>
                <a:endParaRPr lang="en-US" altLang="zh-CN" dirty="0"/>
              </a:p>
              <a:p>
                <a:r>
                  <a:rPr lang="zh-CN" altLang="en-US" dirty="0"/>
                  <a:t>周期连续函数（不妨假定周期为</a:t>
                </a:r>
                <a14:m>
                  <m:oMath xmlns:m="http://schemas.openxmlformats.org/officeDocument/2006/math">
                    <m:r>
                      <a:rPr lang="en-US" altLang="zh-CN" i="1">
                        <a:latin typeface="Cambria Math" panose="02040503050406030204" pitchFamily="18" charset="0"/>
                      </a:rPr>
                      <m:t>2</m:t>
                    </m:r>
                    <m:r>
                      <a:rPr lang="en-US" altLang="zh-CN" i="1">
                        <a:latin typeface="Cambria Math" panose="02040503050406030204" pitchFamily="18" charset="0"/>
                      </a:rPr>
                      <m:t>𝜋</m:t>
                    </m:r>
                  </m:oMath>
                </a14:m>
                <a:r>
                  <a:rPr lang="zh-CN" altLang="en-US" dirty="0"/>
                  <a:t>）的最简单逼近工具是如下的三角多项式</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𝑐𝑜𝑠𝑘𝑥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𝑠𝑖𝑛𝑘𝑥</m:t>
                          </m:r>
                          <m:r>
                            <a:rPr lang="en-US" altLang="zh-CN" b="0" i="1" smtClean="0">
                              <a:latin typeface="Cambria Math" panose="02040503050406030204" pitchFamily="18" charset="0"/>
                            </a:rPr>
                            <m:t>)</m:t>
                          </m:r>
                        </m:e>
                      </m:nary>
                    </m:oMath>
                  </m:oMathPara>
                </a14:m>
                <a:endParaRPr lang="en-US" altLang="zh-CN" b="0" dirty="0"/>
              </a:p>
              <a:p>
                <a:r>
                  <a:rPr lang="zh-CN" altLang="en-US" dirty="0"/>
                  <a:t>如果其中的系数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oMath>
                </a14:m>
                <a:r>
                  <a:rPr lang="zh-CN" altLang="en-US" dirty="0"/>
                  <a:t>不全为</a:t>
                </a:r>
                <a:r>
                  <a:rPr lang="en-US" altLang="zh-CN" dirty="0"/>
                  <a:t>0</a:t>
                </a:r>
                <a:r>
                  <a:rPr lang="zh-CN" altLang="en-US" dirty="0"/>
                  <a:t>，则称</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为</a:t>
                </a:r>
                <a14:m>
                  <m:oMath xmlns:m="http://schemas.openxmlformats.org/officeDocument/2006/math">
                    <m:r>
                      <a:rPr lang="en-US" altLang="zh-CN" b="0" i="1" dirty="0" smtClean="0">
                        <a:latin typeface="Cambria Math" panose="02040503050406030204" pitchFamily="18" charset="0"/>
                      </a:rPr>
                      <m:t>𝑛</m:t>
                    </m:r>
                  </m:oMath>
                </a14:m>
                <a:r>
                  <a:rPr lang="zh-CN" altLang="en-US" dirty="0"/>
                  <a:t>阶三角多项式。</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6F1636D-DE53-4BF2-9D14-FC979A35D216}"/>
                  </a:ext>
                </a:extLst>
              </p:cNvPr>
              <p:cNvSpPr>
                <a:spLocks noGrp="1" noRot="1" noChangeAspect="1" noMove="1" noResize="1" noEditPoints="1" noAdjustHandles="1" noChangeArrowheads="1" noChangeShapeType="1" noTextEdit="1"/>
              </p:cNvSpPr>
              <p:nvPr>
                <p:ph idx="1"/>
              </p:nvPr>
            </p:nvSpPr>
            <p:spPr>
              <a:blipFill>
                <a:blip r:embed="rId2"/>
                <a:stretch>
                  <a:fillRect l="-928" t="-2101" b="-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0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7.3843610675733,&quot;width&quot;:4364.970654250574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49.0838133279949,&quot;width&quot;:4267.1611704005481}"/>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39.9999999999998,&quot;width&quot;:6236.8167771451044}"/>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7.3843610675733,&quot;width&quot;:4364.9706542505746}"/>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49.0838133279949,&quot;width&quot;:4267.1611704005481}"/>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39.9999999999998,&quot;width&quot;:6236.81677714510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7075</TotalTime>
  <Words>10208</Words>
  <Application>Microsoft Office PowerPoint</Application>
  <PresentationFormat>宽屏</PresentationFormat>
  <Paragraphs>575</Paragraphs>
  <Slides>76</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89" baseType="lpstr">
      <vt:lpstr>GnytbmGrfpphGxkwnvBsjwjmTimes-Bold</vt:lpstr>
      <vt:lpstr>XbdxdyFffwgtShhpdtBmyfhwTimes-Roman</vt:lpstr>
      <vt:lpstr>等线</vt:lpstr>
      <vt:lpstr>等线 Light</vt:lpstr>
      <vt:lpstr>华文楷体</vt:lpstr>
      <vt:lpstr>宋体</vt:lpstr>
      <vt:lpstr>微软雅黑</vt:lpstr>
      <vt:lpstr>Arial</vt:lpstr>
      <vt:lpstr>Cambria Math</vt:lpstr>
      <vt:lpstr>Tahoma</vt:lpstr>
      <vt:lpstr>Times New Roman</vt:lpstr>
      <vt:lpstr>Office 主题​​</vt:lpstr>
      <vt:lpstr>Equation</vt:lpstr>
      <vt:lpstr>PowerPoint 演示文稿</vt:lpstr>
      <vt:lpstr>内容介绍</vt:lpstr>
      <vt:lpstr>3.1 逼近的思想</vt:lpstr>
      <vt:lpstr>3.1 逼近的思想</vt:lpstr>
      <vt:lpstr>3.1 逼近的思想</vt:lpstr>
      <vt:lpstr>3.1 逼近的思想</vt:lpstr>
      <vt:lpstr>3.1 逼近的思想</vt:lpstr>
      <vt:lpstr>3.1 逼近的思想</vt:lpstr>
      <vt:lpstr>3.1 逼近的思想</vt:lpstr>
      <vt:lpstr>3.1 逼近的思想</vt:lpstr>
      <vt:lpstr>3.1 逼近的思想</vt:lpstr>
      <vt:lpstr>3.1 逼近的思想</vt:lpstr>
      <vt:lpstr>3.1 逼近的思想</vt:lpstr>
      <vt:lpstr>3.1 逼近的思想</vt:lpstr>
      <vt:lpstr>3.1 逼近的思想</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3.2 矩阵的特征值分解-特征值和特征向量(Eigenvalues and Eigenvectors)</vt:lpstr>
      <vt:lpstr>3.3矩阵的逼近-奇异值分解SVD(The Singular Value Decomposition)</vt:lpstr>
      <vt:lpstr>3.3矩阵的逼近-奇异值分解SVD(The Singular Value Decomposition)</vt:lpstr>
      <vt:lpstr>3.3矩阵的逼近-奇异值分解SVD(The Singular Value Decomposition)</vt:lpstr>
      <vt:lpstr>3.3矩阵的逼近-奇异值分解SVD(The Singular Value Decomposition)</vt:lpstr>
      <vt:lpstr>3.3矩阵的逼近-奇异值分解SVD(The Singular Value Decomposition)</vt:lpstr>
      <vt:lpstr>3.3 矩阵的逼近-奇异值分解SVD(The Singular Value Decomposition)</vt:lpstr>
      <vt:lpstr>3.3矩阵的逼近-奇异值分解SVD(The Singular Value Decomposition)</vt:lpstr>
      <vt:lpstr>3.3矩阵的逼近-奇异值分解SVD(The Singular Value Decomposition)</vt:lpstr>
      <vt:lpstr>3.4"稀疏表示" (P_0 ):min┬x⁡〖\|\|x\|\|_0, s.t. Ax=b〗</vt:lpstr>
      <vt:lpstr>3.4"稀疏表示" (P_0 ):min┬x⁡〖\|\|x\|\|_0, s.t. Ax=b〗</vt:lpstr>
      <vt:lpstr>3.4"稀疏表示" (P_0 ):min┬x⁡〖\|\|x\|\|_0, s.t. Ax=b〗</vt:lpstr>
      <vt:lpstr>3.4"稀疏表示" (P_0 ):min┬x⁡〖\|\|x\|\|_0, s.t. Ax=b〗</vt:lpstr>
      <vt:lpstr>3.4"稀疏表示" (P_0 ):min┬x⁡〖\|\|x\|\|_0, s.t. Ax=b〗不确定性原理的证明</vt:lpstr>
      <vt:lpstr>3.4"稀疏表示" (P_0 ):min┬x⁡〖\|\|x\|\|_0, s.t. Ax=b〗不确定性原理的证明</vt:lpstr>
      <vt:lpstr>3.4"稀疏表示" (P_0 ):min┬x⁡〖\|\|x\|\|_0, s.t. Ax=b〗不确定性原理的证明</vt:lpstr>
      <vt:lpstr>3.4"稀疏表示"-另一种证明方法</vt:lpstr>
      <vt:lpstr>3.4"稀疏表示"\|\|α_0 \|\|+\|\|β\|\|_0≥2/μ(A) </vt:lpstr>
      <vt:lpstr>3.4"稀疏表示"-冗余解的不确定性</vt:lpstr>
      <vt:lpstr>3.4"稀疏表示"-由不确定性到唯一性</vt:lpstr>
      <vt:lpstr>3.4"稀疏表示"-矩阵的Spark</vt:lpstr>
      <vt:lpstr>3.4"稀疏表示"-矩阵的Spark</vt:lpstr>
      <vt:lpstr>3.4"稀疏表示"-求解(P_0)问题的有效性</vt:lpstr>
      <vt:lpstr>3.4"稀疏表示"-贪婪逼近</vt:lpstr>
      <vt:lpstr>3.4"稀疏表示"-正交匹配追击Orthogonal-Matching-Pursuit （OMP）</vt:lpstr>
      <vt:lpstr>3.4"稀疏表示"-Orthogonal-Matching-Pursuit （OMP）</vt:lpstr>
      <vt:lpstr>3.4"稀疏表示"-LS-OMP</vt:lpstr>
      <vt:lpstr>3.4"稀疏表示"-LS-OMP</vt:lpstr>
      <vt:lpstr>3.4"稀疏表示"-LS-OMP</vt:lpstr>
      <vt:lpstr>3.4"稀疏表示"-其它贪心算法</vt:lpstr>
      <vt:lpstr>3.4"稀疏表示"-字典</vt:lpstr>
      <vt:lpstr>3.4"稀疏表示"- OMP</vt:lpstr>
      <vt:lpstr>3.4"稀疏表示"- K-SVD</vt:lpstr>
      <vt:lpstr>3.4"稀疏表示"- K-SVD</vt:lpstr>
      <vt:lpstr>3.4"稀疏表示"- K-SVD</vt:lpstr>
      <vt:lpstr>3.4"稀疏表示"- K-SVD</vt:lpstr>
      <vt:lpstr>3.4"稀疏表示"- K-SVD</vt:lpstr>
      <vt:lpstr>3.4"稀疏表示"- K-SVD</vt:lpstr>
      <vt:lpstr>3.4"稀疏表示"-视觉基元</vt:lpstr>
      <vt:lpstr>PowerPoint 演示文稿</vt:lpstr>
      <vt:lpstr>附录</vt:lpstr>
      <vt:lpstr>扩展实值函数和封闭性</vt:lpstr>
      <vt:lpstr>Proper</vt:lpstr>
      <vt:lpstr>邻近算子（Proximal Operator）</vt:lpstr>
      <vt:lpstr>邻近算子（Proximal Operator）</vt:lpstr>
      <vt:lpstr>邻近算子（Proximal Operator）</vt:lpstr>
      <vt:lpstr>邻近算子（Proximal Operator）</vt:lpstr>
      <vt:lpstr>邻近算子（Proximal Operator）计算</vt:lpstr>
      <vt:lpstr>邻近算子（Proximal Operator）计算</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人工智能数学基础-第3章-矩阵的稀疏表达</dc:title>
  <dc:creator>Shaohui Liu</dc:creator>
  <cp:lastModifiedBy>刘绍辉</cp:lastModifiedBy>
  <cp:revision>211</cp:revision>
  <dcterms:created xsi:type="dcterms:W3CDTF">2022-04-04T14:33:59Z</dcterms:created>
  <dcterms:modified xsi:type="dcterms:W3CDTF">2023-06-09T01:22:33Z</dcterms:modified>
</cp:coreProperties>
</file>